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70" r:id="rId4"/>
    <p:sldId id="271" r:id="rId5"/>
    <p:sldId id="282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3" r:id="rId17"/>
    <p:sldId id="284" r:id="rId18"/>
    <p:sldId id="285" r:id="rId19"/>
    <p:sldId id="286" r:id="rId20"/>
    <p:sldId id="287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319" r:id="rId29"/>
    <p:sldId id="297" r:id="rId30"/>
    <p:sldId id="298" r:id="rId31"/>
    <p:sldId id="299" r:id="rId32"/>
    <p:sldId id="301" r:id="rId33"/>
    <p:sldId id="302" r:id="rId34"/>
    <p:sldId id="320" r:id="rId35"/>
    <p:sldId id="303" r:id="rId3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737" autoAdjust="0"/>
  </p:normalViewPr>
  <p:slideViewPr>
    <p:cSldViewPr>
      <p:cViewPr varScale="1">
        <p:scale>
          <a:sx n="73" d="100"/>
          <a:sy n="73" d="100"/>
        </p:scale>
        <p:origin x="-12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31D7C-7C88-48A6-B2C7-3704637CB7DC}" type="datetimeFigureOut">
              <a:rPr lang="fr-FR" smtClean="0"/>
              <a:pPr/>
              <a:t>04/12/2021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0BD79-B3B5-4C48-A2CF-37FDEA80C2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470025"/>
          </a:xfrm>
        </p:spPr>
        <p:txBody>
          <a:bodyPr>
            <a:normAutofit/>
          </a:bodyPr>
          <a:lstStyle/>
          <a:p>
            <a:pPr rtl="1"/>
            <a:r>
              <a:rPr lang="ar-DZ" sz="5000" b="1" dirty="0">
                <a:solidFill>
                  <a:schemeClr val="bg1"/>
                </a:solidFill>
              </a:rPr>
              <a:t>وزارة التعليم العالي والبحث العلمي</a:t>
            </a:r>
            <a:endParaRPr lang="fr-FR" sz="5000" b="1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28662" y="3071810"/>
            <a:ext cx="7572428" cy="1571636"/>
          </a:xfrm>
        </p:spPr>
        <p:txBody>
          <a:bodyPr>
            <a:normAutofit fontScale="92500"/>
          </a:bodyPr>
          <a:lstStyle/>
          <a:p>
            <a:pPr rtl="1"/>
            <a:r>
              <a:rPr lang="ar-DZ" sz="4000" b="1" dirty="0">
                <a:solidFill>
                  <a:schemeClr val="bg1"/>
                </a:solidFill>
                <a:cs typeface="+mj-cs"/>
              </a:rPr>
              <a:t>كلية العلوم الاقتصادية التجارية وعلوم التسيير</a:t>
            </a:r>
          </a:p>
          <a:p>
            <a:r>
              <a:rPr lang="ar-DZ" sz="4000" b="1" dirty="0">
                <a:solidFill>
                  <a:schemeClr val="bg1"/>
                </a:solidFill>
                <a:cs typeface="+mj-cs"/>
              </a:rPr>
              <a:t>مقاييس </a:t>
            </a:r>
            <a:r>
              <a:rPr lang="ar-DZ" sz="4000" b="1" dirty="0" smtClean="0">
                <a:solidFill>
                  <a:schemeClr val="bg1"/>
                </a:solidFill>
                <a:cs typeface="+mj-cs"/>
              </a:rPr>
              <a:t>التصريح </a:t>
            </a:r>
            <a:r>
              <a:rPr lang="ar-DZ" sz="4000" b="1" dirty="0" err="1" smtClean="0">
                <a:solidFill>
                  <a:schemeClr val="bg1"/>
                </a:solidFill>
                <a:cs typeface="+mj-cs"/>
              </a:rPr>
              <a:t>الجبائي</a:t>
            </a:r>
            <a:r>
              <a:rPr lang="ar-DZ" sz="40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ar-DZ" sz="4000" b="1" smtClean="0">
                <a:solidFill>
                  <a:schemeClr val="bg1"/>
                </a:solidFill>
                <a:cs typeface="+mj-cs"/>
              </a:rPr>
              <a:t>و الجمركي </a:t>
            </a:r>
            <a:endParaRPr lang="fr-FR" sz="4000" b="1" dirty="0">
              <a:solidFill>
                <a:schemeClr val="bg1"/>
              </a:solidFill>
              <a:cs typeface="+mj-cs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857224" y="135729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5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جامعة</a:t>
            </a:r>
            <a:r>
              <a:rPr kumimoji="0" lang="ar-DZ" sz="5000" b="1" i="0" u="none" strike="noStrike" kern="120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غليزان</a:t>
            </a:r>
            <a:endParaRPr kumimoji="0" lang="fr-FR" sz="5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2000232" y="5214950"/>
            <a:ext cx="5500726" cy="92869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ar-DZ" sz="40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إعداد:الأستاذ </a:t>
            </a:r>
            <a:r>
              <a:rPr kumimoji="0" lang="ar-DZ" sz="4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j-cs"/>
              </a:rPr>
              <a:t>: شرقي محمود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ar-DZ" sz="4000" b="1" dirty="0">
                <a:solidFill>
                  <a:schemeClr val="bg1"/>
                </a:solidFill>
                <a:cs typeface="+mj-cs"/>
              </a:rPr>
              <a:t>محافظ الحسابات</a:t>
            </a:r>
            <a:endParaRPr kumimoji="0" lang="ar-DZ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476672"/>
            <a:ext cx="7200800" cy="5649491"/>
          </a:xfrm>
        </p:spPr>
        <p:txBody>
          <a:bodyPr>
            <a:normAutofit fontScale="92500" lnSpcReduction="10000"/>
          </a:bodyPr>
          <a:lstStyle/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ب-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یمنح ایضا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حق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الاختیار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للأشخاص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الطبیعیین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المعنویین لقیامھم بعملیات التصدیر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للشركات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البترولیة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المؤسسات التي تمنح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لھا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الحق في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الشراء بالإعفاء 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,Bold"/>
              </a:rPr>
              <a:t>ویكون الاختیار كلیا یشمل جمیع العملیات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جزئیا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,Bold"/>
              </a:rPr>
              <a:t>یشمل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بعض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العملیات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فقط.</a:t>
            </a:r>
          </a:p>
          <a:p>
            <a:pPr algn="r" rtl="1"/>
            <a:r>
              <a:rPr lang="ar-DZ" b="1" u="sng" dirty="0">
                <a:solidFill>
                  <a:srgbClr val="FF6600"/>
                </a:solidFill>
                <a:latin typeface="Arial"/>
              </a:rPr>
              <a:t>21 </a:t>
            </a:r>
            <a:r>
              <a:rPr lang="ar-DZ" b="1" u="sng" dirty="0">
                <a:solidFill>
                  <a:srgbClr val="FF6600"/>
                </a:solidFill>
                <a:latin typeface="Arial,Bold"/>
              </a:rPr>
              <a:t>الاشخاص الخاضعین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ھو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كل شخص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یستوجب علیھ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دفع الرسم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القیمة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المضافة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فھو وسیط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اقتصادي 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وسیط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في جمع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الرسم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    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المستھلك النھائي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یحق له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استرجاع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الرسم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  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بطریقة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الخصم التي سوف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نتناولھا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لاحقا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وھم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04656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SA" b="1" u="sng" dirty="0">
                <a:solidFill>
                  <a:srgbClr val="FF6600"/>
                </a:solidFill>
                <a:latin typeface="Arial"/>
              </a:rPr>
              <a:t>121-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المنتجون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یقصد بھم الاشخاص الطبیعیین و المعنویین الذین یقومون باستخراج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مواد او صناعة او تحویل منتجات فیعطون لھا شكلا قابلا للتسویق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 الاشخاص الذین یقدمون خدمات تساعد على الحصول على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المنتجات.</a:t>
            </a:r>
          </a:p>
          <a:p>
            <a:pPr algn="r" rtl="1"/>
            <a:r>
              <a:rPr lang="ar-DZ" b="1" u="sng" dirty="0">
                <a:solidFill>
                  <a:srgbClr val="FF6600"/>
                </a:solidFill>
                <a:latin typeface="Arial"/>
              </a:rPr>
              <a:t>-221 تجار الجملة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أي اشخاص یبیعون المنتجات لأشخاص اخرین بغیة اعادة البیع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FF6600"/>
                </a:solidFill>
                <a:latin typeface="Arial"/>
              </a:rPr>
              <a:t>-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321 تجار التجزئة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اشخاص یبیعون المنتجات لأشخاص اخرین بغیة الاستھلاك النھائي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u="sng" dirty="0">
                <a:solidFill>
                  <a:srgbClr val="FF6600"/>
                </a:solidFill>
                <a:latin typeface="Arial"/>
              </a:rPr>
              <a:t>-421 </a:t>
            </a:r>
            <a:r>
              <a:rPr lang="ar-DZ" b="1" u="sng" dirty="0">
                <a:solidFill>
                  <a:srgbClr val="FF6600"/>
                </a:solidFill>
                <a:latin typeface="Arial,Bold"/>
              </a:rPr>
              <a:t>الشركات الفرعیة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التي تكون في تبعیة لشركة اخرى او تحت ادارتھا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548680"/>
            <a:ext cx="8784976" cy="6048672"/>
          </a:xfrm>
        </p:spPr>
        <p:txBody>
          <a:bodyPr>
            <a:normAutofit/>
          </a:bodyPr>
          <a:lstStyle/>
          <a:p>
            <a:pPr algn="r" rtl="1"/>
            <a:r>
              <a:rPr lang="ar-SA" b="1" u="sng" dirty="0">
                <a:solidFill>
                  <a:srgbClr val="FF6600"/>
                </a:solidFill>
                <a:latin typeface="Arial"/>
              </a:rPr>
              <a:t>31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-</a:t>
            </a:r>
            <a:r>
              <a:rPr lang="ar-DZ" b="1" u="sng" dirty="0">
                <a:solidFill>
                  <a:srgbClr val="FF6600"/>
                </a:solidFill>
                <a:latin typeface="Arial,Bold"/>
              </a:rPr>
              <a:t>العملیات 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المعفاة: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احكام خاصة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تستجیب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الى اعتبارات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اقتصادیة، اجتماعیة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ثقافیة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*في المجال الاقتصادي تخص نشاطات البحث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والتنقیب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ونقل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المحروقات السائلة 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الغازیة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التي تقوم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شركة سونا طراك.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*في المجال الاجتماعي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ترتبط بالمنتجات ذات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الاستھلاك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الواسع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كالخبز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الحلیب الدقیق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...الخ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الادویة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المطاعم ذات الاسعار المعقولة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اقتناء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السیارات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من طرف معطوبي حرب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التحریر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السلع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المرسلة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للھلال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الاحمر الجزائري.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وتصدر مع كل قانون المالیة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ملاحظات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*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تعفى النشاطات الزراعیة و نشاطات المدعومة من وكالات تدعیم الشباب و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التامین على البطالة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*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بعض المواد الموج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للتصدیر و فقآ لنص المادة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13 من قانون الرسم على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القیمة المضافة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 *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بعض النشاطات المنجمیة وفقا لقانون المناجم رقم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01ـ 10 المؤرخ في  30\07\2001.  </a:t>
            </a:r>
            <a:endParaRPr lang="fr-FR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*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بعض المواد المستوردة لخضوعھا لأنظمة خاصة او ارتباطھا بقطاعات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استراتجیة و ھي تخضع لأحكام المرسوم التنفیذي رق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م 06ـ 257 المؤرخ في 30\07\2006 . </a:t>
            </a:r>
            <a:endParaRPr lang="ar-DZ" b="1" dirty="0">
              <a:solidFill>
                <a:srgbClr val="000000"/>
              </a:solidFill>
              <a:latin typeface="Arial"/>
            </a:endParaRP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*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في المجال الثقافي تمس التظاھرات الثقافیة والفنیة و الاحتفالات المنظمة في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اطار الحركات الوطنیة او الدولیة للتعاون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336704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sz="3600" b="1" u="sng" dirty="0">
                <a:solidFill>
                  <a:srgbClr val="FF6600"/>
                </a:solidFill>
                <a:latin typeface="Arial,Bold"/>
              </a:rPr>
              <a:t>المجال الاقلیمي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,Bold"/>
              </a:rPr>
              <a:t>یطبق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الرسم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القیمة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المضافة داخل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الاقلیم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الوطني و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الذي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یشمل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الحدود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البریة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المیاه الاقلیمیة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نقصد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بالإقلیم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مكان استلام البضائع عندما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یتعلق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الامر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ببیع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البضائع و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الاستعمال او الاستغلال بالنسبة للخدمات .</a:t>
            </a:r>
          </a:p>
          <a:p>
            <a:pPr algn="r" rtl="1"/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-2 </a:t>
            </a:r>
            <a:r>
              <a:rPr lang="ar-DZ" sz="3600" b="1" u="sng" dirty="0">
                <a:solidFill>
                  <a:srgbClr val="FF6600"/>
                </a:solidFill>
                <a:latin typeface="Arial,Bold"/>
              </a:rPr>
              <a:t>قواعد تأسیس الرسم و معدلات</a:t>
            </a:r>
            <a:r>
              <a:rPr lang="ar-SA" sz="3600" b="1" u="sng" dirty="0">
                <a:solidFill>
                  <a:srgbClr val="FF6600"/>
                </a:solidFill>
                <a:latin typeface="Arial,Bold"/>
              </a:rPr>
              <a:t>ه</a:t>
            </a:r>
            <a:endParaRPr lang="ar-DZ" sz="3600" b="1" u="sng" dirty="0">
              <a:solidFill>
                <a:srgbClr val="FF6600"/>
              </a:solidFill>
              <a:latin typeface="Arial,Bold"/>
            </a:endParaRP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أي تحدید الوعاء الضریبي او العنصر الاقتصادي الخاضع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للضریبة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12 -</a:t>
            </a:r>
            <a:r>
              <a:rPr lang="ar-DZ" b="1" u="sng" dirty="0">
                <a:solidFill>
                  <a:schemeClr val="accent2"/>
                </a:solidFill>
                <a:latin typeface="Arial"/>
              </a:rPr>
              <a:t>الحدث المنشأ للرسم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ھو الحدث الذي یولد حقوق للخزینة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وینشأ مستحقات على المكلفین واجبة التسدید ویختلف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حسب 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               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نوع العملیات المحققة داخل الوطن او عند الاستیراد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                  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او التصدیر</a:t>
            </a:r>
            <a:r>
              <a:rPr lang="ar-DZ" b="1" dirty="0">
                <a:solidFill>
                  <a:srgbClr val="86E0D1"/>
                </a:solidFill>
                <a:latin typeface="Arial"/>
              </a:rPr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664"/>
          </a:xfrm>
        </p:spPr>
        <p:txBody>
          <a:bodyPr>
            <a:normAutofit fontScale="92500"/>
          </a:bodyPr>
          <a:lstStyle/>
          <a:p>
            <a:pPr algn="r" rtl="1"/>
            <a:r>
              <a:rPr lang="ar-DZ" b="1" u="sng" dirty="0">
                <a:solidFill>
                  <a:srgbClr val="FF6600"/>
                </a:solidFill>
                <a:latin typeface="Arial,Bold"/>
              </a:rPr>
              <a:t>بالنسبة للعملیات التي تتم بالداخل 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: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أ </a:t>
            </a:r>
            <a:r>
              <a:rPr lang="ar-DZ" b="1" dirty="0">
                <a:solidFill>
                  <a:srgbClr val="000000"/>
                </a:solidFill>
                <a:latin typeface="Constantia,Bold"/>
              </a:rPr>
              <a:t>–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عملیات البیع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وتتمثل في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التسلیم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المادي وقبض المبلغ أي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انتقال البضاعة من البائع للمشتري او الانتقال القانوني أي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انتقال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ملكیة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البضاعة حتى ولم تتم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عملیة التسلیم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المادي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بمعنى بمجرد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تحریر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البائع للفاتورة.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ب-الاشغال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العقاریة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 القبض الكلي او الجزئي للسعر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مھما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كان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طبیعت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تسبیقات تسدید وضعیات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نھائي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ج-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التسلیم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للذات بمجرد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استعمال البضاعة او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الاستعمال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          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الاول للعقارات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حیث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یكون ھناك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انتقالات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نقدیة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 rtl="1"/>
            <a:r>
              <a:rPr lang="ar-DZ" sz="2800" b="1" dirty="0">
                <a:solidFill>
                  <a:srgbClr val="000000"/>
                </a:solidFill>
                <a:latin typeface="Arial"/>
              </a:rPr>
              <a:t>د -بالنسبة </a:t>
            </a:r>
            <a:r>
              <a:rPr lang="ar-DZ" sz="2800" b="1" dirty="0">
                <a:solidFill>
                  <a:srgbClr val="000000"/>
                </a:solidFill>
                <a:latin typeface="Arial,Bold"/>
              </a:rPr>
              <a:t>لتقدیم </a:t>
            </a:r>
            <a:r>
              <a:rPr lang="ar-DZ" sz="2800" b="1" dirty="0">
                <a:solidFill>
                  <a:srgbClr val="000000"/>
                </a:solidFill>
                <a:latin typeface="Arial"/>
              </a:rPr>
              <a:t>الخدمات القبض الكلي او الجزئي للسعر.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-بالنسبة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مثول البضائع امام مكاتب الجمارك عند الخروج.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بالنسبة للمواد المصدرة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محددة في المادة 3 من ق ر ق م مع مبدأ اعفاء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المواد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الموجھة للتصدیر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22 -</a:t>
            </a:r>
            <a:r>
              <a:rPr lang="ar-DZ" sz="3600" b="1" u="sng" dirty="0">
                <a:solidFill>
                  <a:srgbClr val="FF6600"/>
                </a:solidFill>
                <a:latin typeface="Arial,Bold"/>
              </a:rPr>
              <a:t>تأسیس </a:t>
            </a:r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الرسم و القاعدة </a:t>
            </a:r>
            <a:r>
              <a:rPr lang="ar-DZ" sz="3600" b="1" u="sng" dirty="0">
                <a:solidFill>
                  <a:srgbClr val="FF6600"/>
                </a:solidFill>
                <a:latin typeface="Arial,Bold"/>
              </a:rPr>
              <a:t>الضریبیة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حسب المادة 15 من قانون الرسم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القیمة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المضافة فان رقم الاعمال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الخاضع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ھو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كل ما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یقبض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المكلف كثمن للبضائع او الخدمات بما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فیھا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مختلف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المصاریف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مختلف الرسوم ما عدا الرسم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القیمة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المضافة.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غیر ان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یمكن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استبعاد بعض العناصر المثبتة من طرف المكلف مثل: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Constantia,Bold"/>
              </a:rPr>
              <a:t>-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التخفیضات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الخصومات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المالیة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الممنوحة.</a:t>
            </a:r>
            <a:endParaRPr lang="ar-DZ" b="1" dirty="0">
              <a:latin typeface="Arial"/>
            </a:endParaRPr>
          </a:p>
          <a:p>
            <a:pPr algn="r" rtl="1"/>
            <a:r>
              <a:rPr lang="ar-DZ" dirty="0">
                <a:latin typeface="Constantia"/>
              </a:rPr>
              <a:t>-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حقوق الطابع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الجبائیة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67151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976664"/>
          </a:xfrm>
        </p:spPr>
        <p:txBody>
          <a:bodyPr>
            <a:normAutofit fontScale="85000" lnSpcReduction="10000"/>
          </a:bodyPr>
          <a:lstStyle/>
          <a:p>
            <a:pPr algn="r" rtl="1"/>
            <a:r>
              <a:rPr lang="ar-DZ" dirty="0">
                <a:solidFill>
                  <a:srgbClr val="0BD1DA"/>
                </a:solidFill>
                <a:latin typeface="Constantia"/>
              </a:rPr>
              <a:t>-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المبالغ المودعة على الامانة و الخاصة بالغلافات التي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یجب اعادتھا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dirty="0">
                <a:solidFill>
                  <a:srgbClr val="0BD1DA"/>
                </a:solidFill>
                <a:latin typeface="Constantia"/>
              </a:rPr>
              <a:t>-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تكالیف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النقل وفق اسس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معینة یتم دراستھ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ا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لاحقا.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ان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تحدید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الرسم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وفق قواعد خاصة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لتعیین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اساس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الضریبة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تختلف حسب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طبیعة العملیات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r" rtl="1"/>
            <a:r>
              <a:rPr lang="ar-DZ" sz="4000" b="1" u="sng" dirty="0">
                <a:solidFill>
                  <a:srgbClr val="FF6600"/>
                </a:solidFill>
                <a:latin typeface="Arial"/>
              </a:rPr>
              <a:t>-122 </a:t>
            </a:r>
            <a:r>
              <a:rPr lang="ar-DZ" sz="4000" b="1" u="sng" dirty="0">
                <a:solidFill>
                  <a:srgbClr val="FF6600"/>
                </a:solidFill>
                <a:latin typeface="Arial,Bold"/>
              </a:rPr>
              <a:t>عملیات البیع </a:t>
            </a:r>
            <a:r>
              <a:rPr lang="ar-DZ" sz="4000" b="1" u="sng" dirty="0">
                <a:solidFill>
                  <a:srgbClr val="FF6600"/>
                </a:solidFill>
                <a:latin typeface="Arial"/>
              </a:rPr>
              <a:t>:</a:t>
            </a:r>
          </a:p>
          <a:p>
            <a:pPr algn="r" rtl="1"/>
            <a:r>
              <a:rPr lang="ar-DZ" b="1" u="sng" dirty="0">
                <a:solidFill>
                  <a:srgbClr val="FF6600"/>
                </a:solidFill>
                <a:latin typeface="Arial"/>
              </a:rPr>
              <a:t>أ-</a:t>
            </a:r>
            <a:r>
              <a:rPr lang="ar-DZ" b="1" u="sng" dirty="0">
                <a:solidFill>
                  <a:srgbClr val="FF6600"/>
                </a:solidFill>
                <a:latin typeface="Arial,Bold"/>
              </a:rPr>
              <a:t>المبیعات 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بصفة عامة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یتمثل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الاساس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الضریبي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في مجموع المبالغ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المسددة للبائع مع اضافة بعض العناصر و خصم البعض الاخرى.</a:t>
            </a:r>
          </a:p>
          <a:p>
            <a:pPr algn="r" rtl="1"/>
            <a:r>
              <a:rPr lang="ar-DZ" b="1" u="sng" dirty="0">
                <a:solidFill>
                  <a:srgbClr val="FF6600"/>
                </a:solidFill>
                <a:latin typeface="Arial"/>
              </a:rPr>
              <a:t>*</a:t>
            </a:r>
            <a:r>
              <a:rPr lang="ar-DZ" b="1" u="sng" dirty="0">
                <a:solidFill>
                  <a:srgbClr val="FF6600"/>
                </a:solidFill>
                <a:latin typeface="Arial,Bold"/>
              </a:rPr>
              <a:t>المصاریف 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التي تضاف الى الاساس </a:t>
            </a:r>
            <a:r>
              <a:rPr lang="ar-DZ" b="1" u="sng" dirty="0">
                <a:solidFill>
                  <a:srgbClr val="FF6600"/>
                </a:solidFill>
                <a:latin typeface="Arial,Bold"/>
              </a:rPr>
              <a:t>الضریبي 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مصاریف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النقل: تدمج في الاساس اذا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تحملھا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المشتري اما اذا كانت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على عبء البائع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لا تدمج.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62864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DZ" b="1" u="sng" dirty="0">
                <a:solidFill>
                  <a:srgbClr val="FF6600"/>
                </a:solidFill>
                <a:latin typeface="Arial"/>
              </a:rPr>
              <a:t>-</a:t>
            </a:r>
            <a:r>
              <a:rPr lang="ar-DZ" b="1" u="sng" dirty="0">
                <a:solidFill>
                  <a:srgbClr val="FF6600"/>
                </a:solidFill>
                <a:latin typeface="Arial,Bold"/>
              </a:rPr>
              <a:t>مصاریف </a:t>
            </a:r>
            <a:r>
              <a:rPr lang="ar-DZ" b="1" u="sng" dirty="0">
                <a:solidFill>
                  <a:srgbClr val="FF6600"/>
                </a:solidFill>
                <a:latin typeface="Arial"/>
              </a:rPr>
              <a:t>الاغلفة :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تضم 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+ الاغلفة المفقودة : تكون جزءا من ثمن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البیع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غیر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قابلة للاسترجاع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مدمجة في القاعدة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الضریبیة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+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الاغلفة المسترجعة : تبقى ملك للبائع 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یتم ایداع علیھا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مبلغ بالأمانة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لا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تدمج في الاساس . لكن اذا لم تسترجع فتصبح تعتبر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كعملیة بیع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اغلفة و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یدمج مبلغھا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في الاساس الخاضع.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-الحقوق و الرسوم تشمل مختلف الضرائب و الرسوم و الحقوق المطبقة على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المواد و السلع عند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تسلیمھا للاستھلاك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تخلیصھا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لدى الجمارك مع حساب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قیمة تامین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شحن البضاعة.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مصاریف الاستغلال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بعض المصاریف التي یتحملھا البائع كأجرة الوسطاء و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العمولات و منح التامین و كل المصاریف التي یسددھا البائع و تفوتر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للزبون.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293094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 lnSpcReduction="20000"/>
          </a:bodyPr>
          <a:lstStyle/>
          <a:p>
            <a:pPr algn="r" rtl="1"/>
            <a:r>
              <a:rPr lang="ar-DZ" sz="4400" b="1" u="sng" dirty="0">
                <a:solidFill>
                  <a:srgbClr val="FF6600"/>
                </a:solidFill>
                <a:latin typeface="Arial,Bold"/>
              </a:rPr>
              <a:t>المصاریف التي تحذف من الاساس الضریبي</a:t>
            </a:r>
            <a:r>
              <a:rPr lang="ar-DZ" sz="4400" b="1" u="sng" dirty="0">
                <a:solidFill>
                  <a:srgbClr val="FF6600"/>
                </a:solidFill>
                <a:latin typeface="Arial"/>
              </a:rPr>
              <a:t>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تحذف من الاساس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الضریبي المصاریف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عندما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یتم فوترتھا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للزبون ما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یلي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التخفیضات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الخصومات على سعر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البیع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-حقوق الطابع الجبائي.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-المبلغ المودع بالأمانة على الاغلفة المسترجعة.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مصاریف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النقل اذا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تحملها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البائع و لم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یتم فوترتھا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للمشترى .</a:t>
            </a:r>
          </a:p>
          <a:p>
            <a:pPr algn="r" rtl="1"/>
            <a:r>
              <a:rPr lang="ar-DZ" sz="4000" b="1" u="sng" dirty="0">
                <a:solidFill>
                  <a:srgbClr val="FF6600"/>
                </a:solidFill>
                <a:latin typeface="Arial"/>
              </a:rPr>
              <a:t>ب-</a:t>
            </a:r>
            <a:r>
              <a:rPr lang="ar-DZ" sz="4000" b="1" u="sng" dirty="0">
                <a:solidFill>
                  <a:srgbClr val="FF6600"/>
                </a:solidFill>
                <a:latin typeface="Arial,Bold"/>
              </a:rPr>
              <a:t>المقایضة </a:t>
            </a:r>
            <a:r>
              <a:rPr lang="ar-DZ" sz="4000" b="1" u="sng" dirty="0">
                <a:solidFill>
                  <a:srgbClr val="FF6600"/>
                </a:solidFill>
                <a:latin typeface="Arial"/>
              </a:rPr>
              <a:t>او تبادل السلع 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تعد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التبادل بدون مقابل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كعملیات بیع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تخضع للرسم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القیمة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المضافة 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یكون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الاساس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ھو قیمة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المواد المسلمة أي حسب الثمن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المفوتر للزبون لنفس البضاعة و في نفس الفترة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الزمنیة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أي بالاعتماد على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الثمن النقدي الذي كان من المفروض ان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یدفع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المستلم.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69541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dirty="0">
                <a:solidFill>
                  <a:schemeClr val="bg1"/>
                </a:solidFill>
              </a:rPr>
              <a:t>النظام الضريبي </a:t>
            </a:r>
            <a:r>
              <a:rPr lang="ar-DZ" dirty="0" err="1">
                <a:solidFill>
                  <a:schemeClr val="bg1"/>
                </a:solidFill>
              </a:rPr>
              <a:t>و</a:t>
            </a:r>
            <a:r>
              <a:rPr lang="ar-DZ" dirty="0">
                <a:solidFill>
                  <a:schemeClr val="bg1"/>
                </a:solidFill>
              </a:rPr>
              <a:t> السياسة الضريبية  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00502"/>
          </a:xfrm>
        </p:spPr>
        <p:txBody>
          <a:bodyPr>
            <a:normAutofit/>
          </a:bodyPr>
          <a:lstStyle/>
          <a:p>
            <a:pPr algn="r" rtl="1"/>
            <a:r>
              <a:rPr lang="ar-DZ" dirty="0">
                <a:solidFill>
                  <a:schemeClr val="bg1"/>
                </a:solidFill>
              </a:rPr>
              <a:t>النظام الضریبي ھو مجموعة الضرائب المختارة والمطبقة في مجتمع معین لتنفیذ السیاسة الضریبیة ویعتمد نجاح السیاسة الضریبیة على الاختیار الأمثل والمعرفة بكل مكونات المجتمع الإيديولوجية، الاجتماعیة، السیاسیة </a:t>
            </a:r>
            <a:r>
              <a:rPr lang="ar-DZ" dirty="0" err="1">
                <a:solidFill>
                  <a:schemeClr val="bg1"/>
                </a:solidFill>
              </a:rPr>
              <a:t>و</a:t>
            </a:r>
            <a:r>
              <a:rPr lang="ar-DZ" dirty="0">
                <a:solidFill>
                  <a:schemeClr val="bg1"/>
                </a:solidFill>
              </a:rPr>
              <a:t> بالتالي فالنظام الضریبي ھو الترجمة العملیة للسیاسة الضریبیة.ویتكون النظام الضریبي الجزائري من الضرائب على الأرباح </a:t>
            </a:r>
            <a:r>
              <a:rPr lang="ar-DZ" dirty="0" err="1">
                <a:solidFill>
                  <a:schemeClr val="bg1"/>
                </a:solidFill>
              </a:rPr>
              <a:t>والمداخيل</a:t>
            </a:r>
            <a:r>
              <a:rPr lang="ar-DZ" dirty="0">
                <a:solidFill>
                  <a:schemeClr val="bg1"/>
                </a:solidFill>
              </a:rPr>
              <a:t> و الضرائب على رقم الأعمال.</a:t>
            </a:r>
            <a:endParaRPr lang="fr-FR" b="1" dirty="0">
              <a:solidFill>
                <a:schemeClr val="bg1"/>
              </a:solidFill>
            </a:endParaRPr>
          </a:p>
          <a:p>
            <a:pPr algn="r" rtl="1"/>
            <a:endParaRPr lang="fr-FR" dirty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/>
          </a:bodyPr>
          <a:lstStyle/>
          <a:p>
            <a:pPr algn="r" rtl="1"/>
            <a:r>
              <a:rPr lang="ar-DZ" sz="4000" b="1" dirty="0">
                <a:solidFill>
                  <a:srgbClr val="FF6600"/>
                </a:solidFill>
                <a:latin typeface="Arial"/>
              </a:rPr>
              <a:t>ج-الاشغال </a:t>
            </a:r>
            <a:r>
              <a:rPr lang="ar-DZ" sz="4000" b="1" dirty="0">
                <a:solidFill>
                  <a:srgbClr val="FF6600"/>
                </a:solidFill>
                <a:latin typeface="Arial,Bold"/>
              </a:rPr>
              <a:t>العقاریة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حسب المادة 15 من ق ر ق 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یتكون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الاساس من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جمیع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المبالغ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المقبوضة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بالدینار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او بالعملة الصعبة و المحولة الى العملة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الوطنیة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حسب سعر صرف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تاریخ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ابرام </a:t>
            </a:r>
            <a:r>
              <a:rPr lang="ar-DZ" b="1" dirty="0" err="1">
                <a:solidFill>
                  <a:srgbClr val="000000"/>
                </a:solidFill>
                <a:latin typeface="Arial"/>
              </a:rPr>
              <a:t>العقد.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 باحتساب كل الرسوم و الحقوق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ماعدا الرسم عل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القیمة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المضافة.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6554314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20680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4000" b="1" dirty="0">
                <a:solidFill>
                  <a:srgbClr val="FF6600"/>
                </a:solidFill>
                <a:latin typeface="Arial"/>
                <a:cs typeface="Arial"/>
              </a:rPr>
              <a:t>- </a:t>
            </a:r>
            <a:r>
              <a:rPr lang="ar-DZ" sz="4000" b="1" dirty="0" err="1">
                <a:solidFill>
                  <a:srgbClr val="FF6600"/>
                </a:solidFill>
                <a:latin typeface="Arial"/>
                <a:cs typeface="Arial"/>
              </a:rPr>
              <a:t>الخصم  :</a:t>
            </a:r>
            <a:endParaRPr lang="az-Cyrl-AZ" sz="4000" b="1" dirty="0">
              <a:solidFill>
                <a:srgbClr val="FF6600"/>
              </a:solidFill>
              <a:latin typeface="Arial"/>
              <a:cs typeface="Arial"/>
            </a:endParaRPr>
          </a:p>
          <a:p>
            <a:pPr algn="r" rtl="1"/>
            <a:r>
              <a:rPr lang="ar-DZ" sz="4000" b="1" dirty="0">
                <a:solidFill>
                  <a:srgbClr val="000000"/>
                </a:solidFill>
                <a:latin typeface="Arial,Bold"/>
              </a:rPr>
              <a:t>لا یمكن الاستفادة من الحق في الخصم إلا بالشروط التالیة</a:t>
            </a:r>
            <a:r>
              <a:rPr lang="ar-DZ" sz="4000" b="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r" rtl="1"/>
            <a:r>
              <a:rPr lang="ar-DZ" sz="4000" b="1" dirty="0">
                <a:solidFill>
                  <a:srgbClr val="000000"/>
                </a:solidFill>
                <a:latin typeface="Arial"/>
              </a:rPr>
              <a:t>- </a:t>
            </a:r>
            <a:r>
              <a:rPr lang="ar-DZ" sz="4000" b="1" dirty="0">
                <a:solidFill>
                  <a:srgbClr val="000000"/>
                </a:solidFill>
                <a:latin typeface="Arial,Bold"/>
              </a:rPr>
              <a:t>اثبات الرسم بالفواتیر و التقاریر و </a:t>
            </a:r>
            <a:r>
              <a:rPr lang="ar-DZ" sz="4000" b="1" dirty="0">
                <a:solidFill>
                  <a:srgbClr val="000000"/>
                </a:solidFill>
                <a:latin typeface="Arial"/>
              </a:rPr>
              <a:t>الوثائق .</a:t>
            </a:r>
          </a:p>
          <a:p>
            <a:pPr algn="r" rtl="1"/>
            <a:r>
              <a:rPr lang="ar-DZ" sz="4000" b="1" dirty="0">
                <a:solidFill>
                  <a:srgbClr val="000000"/>
                </a:solidFill>
                <a:latin typeface="Arial"/>
              </a:rPr>
              <a:t>-</a:t>
            </a:r>
            <a:r>
              <a:rPr lang="ar-DZ" sz="4000" b="1" dirty="0">
                <a:solidFill>
                  <a:srgbClr val="000000"/>
                </a:solidFill>
                <a:latin typeface="Arial,Bold"/>
              </a:rPr>
              <a:t>لا تكون عملیة الخصم مقبولة إلا اذا استعملت السلع و المواد و الخدمات في</a:t>
            </a:r>
            <a:r>
              <a:rPr lang="ar-SA" sz="4000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sz="4000" b="1" dirty="0">
                <a:solidFill>
                  <a:srgbClr val="000000"/>
                </a:solidFill>
                <a:latin typeface="Arial,Bold"/>
              </a:rPr>
              <a:t>عملیات خاضعة للرسم</a:t>
            </a:r>
            <a:r>
              <a:rPr lang="ar-DZ" sz="4000" b="1" dirty="0">
                <a:solidFill>
                  <a:srgbClr val="000000"/>
                </a:solidFill>
                <a:latin typeface="Arial"/>
              </a:rPr>
              <a:t>.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xmlns="" val="21189280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pPr algn="r" rtl="1">
              <a:buNone/>
            </a:pPr>
            <a:r>
              <a:rPr lang="ar-DZ" sz="4000" b="1" dirty="0">
                <a:solidFill>
                  <a:srgbClr val="FF6600"/>
                </a:solidFill>
                <a:latin typeface="Arial"/>
                <a:cs typeface="Arial"/>
              </a:rPr>
              <a:t>حساب </a:t>
            </a:r>
            <a:r>
              <a:rPr lang="ar-DZ" sz="4000" b="1" dirty="0" err="1">
                <a:solidFill>
                  <a:srgbClr val="FF6600"/>
                </a:solidFill>
                <a:latin typeface="Arial"/>
                <a:cs typeface="Arial"/>
              </a:rPr>
              <a:t>الرسم :</a:t>
            </a:r>
            <a:endParaRPr lang="fr-FR" sz="4000" b="1" dirty="0">
              <a:solidFill>
                <a:srgbClr val="FF6600"/>
              </a:solidFill>
              <a:latin typeface="Arial"/>
              <a:cs typeface="Arial"/>
            </a:endParaRP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-حساب مبلغ الرسم المستحق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التسدید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لفترة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معینة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على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المبیعات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-حساب مبلغ الرسم القابل للخصم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المشتریات</a:t>
            </a:r>
          </a:p>
          <a:p>
            <a:pPr algn="r" rtl="1"/>
            <a:r>
              <a:rPr lang="ar-DZ" sz="3000" dirty="0">
                <a:solidFill>
                  <a:srgbClr val="0BD1DA"/>
                </a:solidFill>
                <a:latin typeface="Constantia"/>
              </a:rPr>
              <a:t>-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اجراء الفرق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بینھما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عنده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نمیز بین حالتین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r" rtl="1"/>
            <a:r>
              <a:rPr lang="ar-DZ" sz="3000" b="1" dirty="0">
                <a:solidFill>
                  <a:srgbClr val="0BD1DA"/>
                </a:solidFill>
                <a:latin typeface="Arial"/>
              </a:rPr>
              <a:t>أ-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اذا كان الفرق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الرسم المستحق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المشتریات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اقل من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الرسم القابل للخصم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المبیعات یؤجل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الفارق الى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الاشھر الموالیة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وھو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یعرف </a:t>
            </a:r>
            <a:r>
              <a:rPr lang="ar-DZ" b="1" u="sng" dirty="0">
                <a:solidFill>
                  <a:srgbClr val="000000"/>
                </a:solidFill>
                <a:latin typeface="Arial,Bold"/>
              </a:rPr>
              <a:t>بتأجیل الدین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ب - اما اذا حدث العكس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فانھ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یبقى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مبلغ مؤجل و لكن المكلف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یكون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وضعیة التسدید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ھو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یعرف </a:t>
            </a:r>
            <a:r>
              <a:rPr lang="ar-DZ" b="1" u="sng" dirty="0">
                <a:solidFill>
                  <a:srgbClr val="000000"/>
                </a:solidFill>
                <a:latin typeface="Arial"/>
              </a:rPr>
              <a:t>بالاقتطاع</a:t>
            </a:r>
            <a:r>
              <a:rPr lang="ar-SA" b="1" u="sng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u="sng" dirty="0">
                <a:solidFill>
                  <a:srgbClr val="000000"/>
                </a:solidFill>
                <a:latin typeface="Arial"/>
              </a:rPr>
              <a:t>المدفوع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 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224576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19256" cy="6336704"/>
          </a:xfrm>
        </p:spPr>
        <p:txBody>
          <a:bodyPr>
            <a:normAutofit fontScale="92500"/>
          </a:bodyPr>
          <a:lstStyle/>
          <a:p>
            <a:pPr algn="r" rtl="1"/>
            <a:r>
              <a:rPr lang="ar-SA" dirty="0"/>
              <a:t>4.1.3</a:t>
            </a:r>
            <a:r>
              <a:rPr lang="ar-SA" b="1" dirty="0"/>
              <a:t> </a:t>
            </a:r>
          </a:p>
          <a:p>
            <a:pPr algn="r" rtl="1"/>
            <a:r>
              <a:rPr lang="ar-SA" b="1" dirty="0"/>
              <a:t>شخص يقوم بعمليات </a:t>
            </a:r>
            <a:r>
              <a:rPr lang="ar-DZ" b="1" dirty="0">
                <a:latin typeface="Arial"/>
              </a:rPr>
              <a:t>خاضعة</a:t>
            </a:r>
            <a:r>
              <a:rPr lang="ar-SA" b="1" dirty="0"/>
              <a:t> للرسم على القيمة المضافة يجب ان يرسل الى قابض الضرائب الذي يوجد مقر اقامته في دائرة اختصاصه قبل 20 يوم من كل شهر كشف تفصيلي بمبلغ          </a:t>
            </a:r>
          </a:p>
          <a:p>
            <a:pPr marL="0" indent="0" algn="r" rtl="1">
              <a:buNone/>
            </a:pPr>
            <a:r>
              <a:rPr lang="ar-SA" b="1" dirty="0"/>
              <a:t>   العمليات المحققة للشهر السابق مدعمة بوثائق تبريرية تتضمن المعلومات الاساسية الخاصة بالموردين من : </a:t>
            </a:r>
          </a:p>
          <a:p>
            <a:pPr algn="r" rtl="1"/>
            <a:r>
              <a:rPr lang="ar-SA" b="1" dirty="0"/>
              <a:t>اسم و لقب تفصيلي بمبلغ</a:t>
            </a:r>
          </a:p>
          <a:p>
            <a:pPr algn="r" rtl="1"/>
            <a:r>
              <a:rPr lang="ar-SA" b="1" dirty="0"/>
              <a:t>عنوان المورد</a:t>
            </a:r>
          </a:p>
          <a:p>
            <a:pPr algn="r" rtl="1"/>
            <a:r>
              <a:rPr lang="ar-SA" b="1" dirty="0"/>
              <a:t>رقم تعريفه الجبائي</a:t>
            </a:r>
          </a:p>
          <a:p>
            <a:pPr algn="r" rtl="1"/>
            <a:r>
              <a:rPr lang="ar-SA" b="1" dirty="0"/>
              <a:t>تاريخ و بيانات الفاتورة </a:t>
            </a:r>
          </a:p>
          <a:p>
            <a:pPr algn="r" rtl="1"/>
            <a:r>
              <a:rPr lang="ar-SA" b="1" dirty="0"/>
              <a:t>تحديد </a:t>
            </a:r>
            <a:r>
              <a:rPr lang="ar-DZ" b="1" dirty="0">
                <a:latin typeface="Arial"/>
              </a:rPr>
              <a:t>مبلغ</a:t>
            </a:r>
            <a:r>
              <a:rPr lang="ar-SA" b="1" dirty="0"/>
              <a:t> العملية</a:t>
            </a:r>
          </a:p>
          <a:p>
            <a:pPr algn="r" rtl="1"/>
            <a:r>
              <a:rPr lang="ar-SA" b="1" dirty="0"/>
              <a:t>تحديد </a:t>
            </a:r>
            <a:r>
              <a:rPr lang="ar-DZ" b="1" dirty="0">
                <a:latin typeface="Arial"/>
              </a:rPr>
              <a:t>مبلغ</a:t>
            </a:r>
            <a:r>
              <a:rPr lang="ar-SA" b="1" dirty="0"/>
              <a:t> الرسم الخاص          </a:t>
            </a:r>
            <a:r>
              <a:rPr lang="ar-SA" dirty="0"/>
              <a:t>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29452121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b="1" dirty="0"/>
              <a:t>5.1.3 </a:t>
            </a:r>
          </a:p>
          <a:p>
            <a:pPr algn="r" rtl="1"/>
            <a:r>
              <a:rPr lang="ar-DZ" b="1" dirty="0">
                <a:latin typeface="Arial"/>
              </a:rPr>
              <a:t>بصفة عامة تكتسي عملية</a:t>
            </a:r>
            <a:r>
              <a:rPr lang="ar-SA" b="1" dirty="0"/>
              <a:t> الخصم الطابع النهائي غير انه و في بعض الحالات الخاصة يمكن اعادة دراسة هذه الخصومات وفقا </a:t>
            </a:r>
            <a:r>
              <a:rPr lang="ar-DZ" b="1" dirty="0">
                <a:latin typeface="Arial"/>
              </a:rPr>
              <a:t>لمقتضى</a:t>
            </a:r>
            <a:r>
              <a:rPr lang="ar-SA" b="1" dirty="0"/>
              <a:t> الأنظمة و القوانين السارية المفعول و </a:t>
            </a:r>
            <a:r>
              <a:rPr lang="ar-DZ" b="1" dirty="0">
                <a:latin typeface="Arial"/>
              </a:rPr>
              <a:t>خاصة في</a:t>
            </a:r>
            <a:r>
              <a:rPr lang="ar-SA" b="1" dirty="0"/>
              <a:t>       الحالات التالية :</a:t>
            </a:r>
          </a:p>
          <a:p>
            <a:pPr marL="0" indent="0" algn="r" rtl="1">
              <a:buNone/>
            </a:pPr>
            <a:endParaRPr lang="ar-SA" b="1" dirty="0"/>
          </a:p>
          <a:p>
            <a:pPr marL="0" indent="0" algn="r" rtl="1">
              <a:buNone/>
            </a:pPr>
            <a:r>
              <a:rPr lang="ar-SA" b="1" u="sng" dirty="0"/>
              <a:t>1ـ في ما يتعلق بالتجهيزات الاستثمارية </a:t>
            </a:r>
          </a:p>
          <a:p>
            <a:pPr marL="0" indent="0" algn="r" rtl="1">
              <a:buNone/>
            </a:pPr>
            <a:r>
              <a:rPr lang="ar-SA" b="1" dirty="0"/>
              <a:t>  يتعلق الامر باسترجاع </a:t>
            </a:r>
            <a:r>
              <a:rPr lang="ar-DZ" b="1" dirty="0">
                <a:latin typeface="Arial"/>
              </a:rPr>
              <a:t>قيمة</a:t>
            </a:r>
            <a:r>
              <a:rPr lang="ar-SA" b="1" dirty="0"/>
              <a:t> الرسم المتعلق بالاستثمارات الموجهة </a:t>
            </a:r>
            <a:r>
              <a:rPr lang="ar-DZ" b="1" dirty="0">
                <a:latin typeface="Arial"/>
              </a:rPr>
              <a:t>لعملية</a:t>
            </a:r>
            <a:r>
              <a:rPr lang="ar-SA" b="1" dirty="0"/>
              <a:t> الانتاج و </a:t>
            </a:r>
            <a:r>
              <a:rPr lang="ar-DZ" b="1" dirty="0">
                <a:latin typeface="Arial"/>
              </a:rPr>
              <a:t>يستثنى</a:t>
            </a:r>
            <a:r>
              <a:rPr lang="ar-SA" b="1" dirty="0"/>
              <a:t> من ذلك المصاريف التمهيدية و الاراضي لان </a:t>
            </a:r>
            <a:r>
              <a:rPr lang="ar-DZ" b="1" dirty="0">
                <a:latin typeface="Arial"/>
              </a:rPr>
              <a:t>لكل</a:t>
            </a:r>
            <a:r>
              <a:rPr lang="ar-SA" b="1" dirty="0"/>
              <a:t> مؤسسة الحق </a:t>
            </a:r>
            <a:r>
              <a:rPr lang="ar-DZ" b="1" dirty="0">
                <a:latin typeface="Arial"/>
              </a:rPr>
              <a:t>في</a:t>
            </a:r>
            <a:r>
              <a:rPr lang="ar-SA" b="1" dirty="0"/>
              <a:t> خصم الرسم على القيمة المضافة الذي </a:t>
            </a:r>
            <a:r>
              <a:rPr lang="ar-DZ" b="1" dirty="0">
                <a:latin typeface="Arial"/>
              </a:rPr>
              <a:t>تتحمله</a:t>
            </a:r>
            <a:r>
              <a:rPr lang="ar-SA" b="1" dirty="0"/>
              <a:t> عند شراء الالات و التجهيزات </a:t>
            </a:r>
            <a:r>
              <a:rPr lang="ar-DZ" b="1" dirty="0">
                <a:latin typeface="Arial"/>
              </a:rPr>
              <a:t>خلال</a:t>
            </a:r>
            <a:r>
              <a:rPr lang="ar-SA" b="1" dirty="0"/>
              <a:t> نفس شهر الاقتناء بشرط تقيده </a:t>
            </a:r>
            <a:r>
              <a:rPr lang="ar-DZ" b="1" dirty="0">
                <a:latin typeface="Arial"/>
              </a:rPr>
              <a:t>محاسبيا</a:t>
            </a:r>
            <a:r>
              <a:rPr lang="ar-SA" b="1" dirty="0"/>
              <a:t> و اكتسابها </a:t>
            </a:r>
            <a:r>
              <a:rPr lang="ar-DZ" b="1" dirty="0">
                <a:latin typeface="Arial"/>
              </a:rPr>
              <a:t>في</a:t>
            </a:r>
            <a:r>
              <a:rPr lang="ar-SA" b="1" dirty="0"/>
              <a:t> ذمة المؤسسة لمدة 5 سنوات .   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xmlns="" val="30899891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92688"/>
          </a:xfrm>
        </p:spPr>
        <p:txBody>
          <a:bodyPr>
            <a:normAutofit fontScale="92500"/>
          </a:bodyPr>
          <a:lstStyle/>
          <a:p>
            <a:pPr algn="r" rtl="1"/>
            <a:r>
              <a:rPr lang="ar-DZ" b="1" dirty="0">
                <a:latin typeface="Arial"/>
              </a:rPr>
              <a:t>لكن في حالة </a:t>
            </a:r>
            <a:r>
              <a:rPr lang="ar-DZ" b="1" dirty="0">
                <a:latin typeface="Arial,Bold"/>
              </a:rPr>
              <a:t>بیع </a:t>
            </a:r>
            <a:r>
              <a:rPr lang="ar-DZ" b="1" dirty="0">
                <a:latin typeface="Arial"/>
              </a:rPr>
              <a:t>المؤسسة لتلك </a:t>
            </a:r>
            <a:r>
              <a:rPr lang="ar-DZ" b="1" dirty="0">
                <a:latin typeface="Arial,Bold"/>
              </a:rPr>
              <a:t>التجھیزات </a:t>
            </a:r>
            <a:r>
              <a:rPr lang="ar-DZ" b="1" dirty="0">
                <a:latin typeface="Arial"/>
              </a:rPr>
              <a:t>قبل </a:t>
            </a:r>
            <a:r>
              <a:rPr lang="ar-DZ" b="1" dirty="0">
                <a:latin typeface="Arial,Bold"/>
              </a:rPr>
              <a:t>ھذه </a:t>
            </a:r>
            <a:r>
              <a:rPr lang="ar-DZ" b="1" dirty="0">
                <a:latin typeface="Arial"/>
              </a:rPr>
              <a:t>المدة تلتزم</a:t>
            </a:r>
          </a:p>
          <a:p>
            <a:pPr marL="0" indent="0" algn="r" rtl="1">
              <a:buNone/>
            </a:pPr>
            <a:r>
              <a:rPr lang="ar-DZ" b="1" dirty="0">
                <a:latin typeface="Arial"/>
              </a:rPr>
              <a:t>بإعادة دفع الرسم على قدر عدد السنوات </a:t>
            </a:r>
            <a:r>
              <a:rPr lang="ar-DZ" b="1" dirty="0">
                <a:latin typeface="Arial,Bold"/>
              </a:rPr>
              <a:t>المتبقیة</a:t>
            </a:r>
            <a:r>
              <a:rPr lang="ar-DZ" b="1" dirty="0">
                <a:latin typeface="Arial"/>
              </a:rPr>
              <a:t>.</a:t>
            </a:r>
          </a:p>
          <a:p>
            <a:pPr algn="r" rtl="1"/>
            <a:r>
              <a:rPr lang="ar-DZ" b="1" dirty="0">
                <a:latin typeface="Arial"/>
              </a:rPr>
              <a:t>مثال منتج خاضع للرسم اقتنى </a:t>
            </a:r>
            <a:r>
              <a:rPr lang="ar-DZ" b="1" dirty="0">
                <a:latin typeface="Arial,Bold"/>
              </a:rPr>
              <a:t>تجھیز </a:t>
            </a:r>
            <a:r>
              <a:rPr lang="ar-DZ" b="1" dirty="0">
                <a:latin typeface="Arial"/>
              </a:rPr>
              <a:t>بمبلغ 000 000 1 دج تحمل من</a:t>
            </a:r>
            <a:r>
              <a:rPr lang="ar-SA" b="1" dirty="0">
                <a:latin typeface="Arial"/>
              </a:rPr>
              <a:t> </a:t>
            </a:r>
            <a:r>
              <a:rPr lang="ar-DZ" b="1" dirty="0">
                <a:latin typeface="Arial,Bold"/>
              </a:rPr>
              <a:t>خلال</a:t>
            </a:r>
            <a:r>
              <a:rPr lang="ar-SA" b="1" dirty="0">
                <a:latin typeface="Arial,Bold"/>
              </a:rPr>
              <a:t>ه</a:t>
            </a:r>
            <a:r>
              <a:rPr lang="ar-DZ" b="1" dirty="0">
                <a:latin typeface="Arial,Bold"/>
              </a:rPr>
              <a:t> </a:t>
            </a:r>
            <a:r>
              <a:rPr lang="ar-DZ" b="1" dirty="0">
                <a:latin typeface="Arial"/>
              </a:rPr>
              <a:t>رسما </a:t>
            </a:r>
            <a:r>
              <a:rPr lang="ar-DZ" b="1" dirty="0" err="1">
                <a:latin typeface="Arial"/>
              </a:rPr>
              <a:t>قدره </a:t>
            </a:r>
            <a:r>
              <a:rPr lang="ar-DZ" b="1" dirty="0">
                <a:latin typeface="Arial"/>
              </a:rPr>
              <a:t>: 000 190 دج</a:t>
            </a:r>
          </a:p>
          <a:p>
            <a:pPr algn="r" rtl="1"/>
            <a:r>
              <a:rPr lang="ar-DZ" b="1" dirty="0">
                <a:latin typeface="Arial"/>
              </a:rPr>
              <a:t>اذا قام </a:t>
            </a:r>
            <a:r>
              <a:rPr lang="ar-DZ" b="1" dirty="0">
                <a:latin typeface="Arial,Bold"/>
              </a:rPr>
              <a:t>ھذا </a:t>
            </a:r>
            <a:r>
              <a:rPr lang="ar-DZ" b="1" dirty="0">
                <a:latin typeface="Arial"/>
              </a:rPr>
              <a:t>المنتج بالتنازل عن </a:t>
            </a:r>
            <a:r>
              <a:rPr lang="ar-DZ" b="1" dirty="0">
                <a:latin typeface="Arial,Bold"/>
              </a:rPr>
              <a:t>التجھیز </a:t>
            </a:r>
            <a:r>
              <a:rPr lang="ar-DZ" b="1" dirty="0">
                <a:latin typeface="Arial"/>
              </a:rPr>
              <a:t>بعد 05 سنوات لا </a:t>
            </a:r>
            <a:r>
              <a:rPr lang="ar-DZ" b="1" dirty="0">
                <a:latin typeface="Arial,Bold"/>
              </a:rPr>
              <a:t>یقوم</a:t>
            </a:r>
          </a:p>
          <a:p>
            <a:pPr marL="0" indent="0" algn="r" rtl="1">
              <a:buNone/>
            </a:pPr>
            <a:r>
              <a:rPr lang="ar-DZ" b="1" dirty="0">
                <a:latin typeface="Arial"/>
              </a:rPr>
              <a:t>بإعادة أي مبلغ الى مصلحة الضرائب.اما اذا تنازل </a:t>
            </a:r>
            <a:r>
              <a:rPr lang="ar-DZ" b="1" dirty="0">
                <a:latin typeface="Arial,Bold"/>
              </a:rPr>
              <a:t>علی</a:t>
            </a:r>
            <a:r>
              <a:rPr lang="ar-SA" b="1" dirty="0">
                <a:latin typeface="Arial,Bold"/>
              </a:rPr>
              <a:t>ه</a:t>
            </a:r>
            <a:r>
              <a:rPr lang="ar-DZ" b="1" dirty="0">
                <a:latin typeface="Arial,Bold"/>
              </a:rPr>
              <a:t> </a:t>
            </a:r>
            <a:r>
              <a:rPr lang="ar-DZ" b="1" dirty="0">
                <a:latin typeface="Arial"/>
              </a:rPr>
              <a:t>بعد 03</a:t>
            </a:r>
          </a:p>
          <a:p>
            <a:pPr marL="0" indent="0" algn="r" rtl="1">
              <a:buNone/>
            </a:pPr>
            <a:r>
              <a:rPr lang="ar-DZ" b="1" dirty="0">
                <a:latin typeface="Arial"/>
              </a:rPr>
              <a:t>سنوات مثلا </a:t>
            </a:r>
            <a:r>
              <a:rPr lang="ar-DZ" b="1" dirty="0">
                <a:latin typeface="Arial,Bold"/>
              </a:rPr>
              <a:t>فیصبح </a:t>
            </a:r>
            <a:r>
              <a:rPr lang="ar-DZ" b="1" dirty="0">
                <a:latin typeface="Arial"/>
              </a:rPr>
              <a:t>الرسم القابل للاسترجاع من طرف مصلحة</a:t>
            </a:r>
          </a:p>
          <a:p>
            <a:pPr marL="0" indent="0" algn="r" rtl="1">
              <a:buNone/>
            </a:pPr>
            <a:r>
              <a:rPr lang="ar-DZ" b="1" dirty="0">
                <a:latin typeface="Arial"/>
              </a:rPr>
              <a:t>الضرائب بقدر عدد السنوات </a:t>
            </a:r>
            <a:r>
              <a:rPr lang="ar-DZ" b="1" dirty="0">
                <a:latin typeface="Arial,Bold"/>
              </a:rPr>
              <a:t>المتبقیة </a:t>
            </a:r>
            <a:r>
              <a:rPr lang="ar-DZ" b="1" dirty="0">
                <a:latin typeface="Arial"/>
              </a:rPr>
              <a:t>أي 02 سنة و </a:t>
            </a:r>
            <a:r>
              <a:rPr lang="ar-DZ" b="1" dirty="0">
                <a:latin typeface="Arial,Bold"/>
              </a:rPr>
              <a:t>یتم </a:t>
            </a:r>
            <a:r>
              <a:rPr lang="ar-DZ" b="1" dirty="0">
                <a:latin typeface="Arial"/>
              </a:rPr>
              <a:t>ذلك بعد</a:t>
            </a:r>
          </a:p>
          <a:p>
            <a:pPr marL="0" indent="0" algn="r" rtl="1">
              <a:buNone/>
            </a:pPr>
            <a:r>
              <a:rPr lang="ar-SA" b="1" dirty="0">
                <a:latin typeface="Arial"/>
              </a:rPr>
              <a:t>20</a:t>
            </a:r>
            <a:r>
              <a:rPr lang="ar-DZ" b="1" dirty="0">
                <a:latin typeface="Arial"/>
              </a:rPr>
              <a:t> </a:t>
            </a:r>
            <a:r>
              <a:rPr lang="ar-DZ" b="1" dirty="0">
                <a:latin typeface="Arial,Bold"/>
              </a:rPr>
              <a:t>یوم </a:t>
            </a:r>
            <a:r>
              <a:rPr lang="ar-DZ" b="1" dirty="0">
                <a:latin typeface="Arial"/>
              </a:rPr>
              <a:t>من </a:t>
            </a:r>
            <a:r>
              <a:rPr lang="ar-DZ" b="1" dirty="0">
                <a:latin typeface="Arial,Bold"/>
              </a:rPr>
              <a:t>الشھر </a:t>
            </a:r>
            <a:r>
              <a:rPr lang="ar-DZ" b="1" dirty="0">
                <a:latin typeface="Arial"/>
              </a:rPr>
              <a:t>الذي تم التنازل </a:t>
            </a:r>
            <a:r>
              <a:rPr lang="ar-DZ" b="1" dirty="0">
                <a:latin typeface="Arial,Bold"/>
              </a:rPr>
              <a:t>فی</a:t>
            </a:r>
            <a:r>
              <a:rPr lang="ar-SA" b="1" dirty="0">
                <a:latin typeface="Arial,Bold"/>
              </a:rPr>
              <a:t>ه</a:t>
            </a:r>
            <a:r>
              <a:rPr lang="ar-DZ" b="1" dirty="0">
                <a:latin typeface="Arial,Bold"/>
              </a:rPr>
              <a:t> </a:t>
            </a:r>
            <a:r>
              <a:rPr lang="ar-DZ" b="1" dirty="0">
                <a:latin typeface="Arial"/>
              </a:rPr>
              <a:t>عن </a:t>
            </a:r>
            <a:r>
              <a:rPr lang="ar-DZ" b="1" dirty="0" err="1">
                <a:latin typeface="Arial,Bold"/>
              </a:rPr>
              <a:t>التج</a:t>
            </a:r>
            <a:r>
              <a:rPr lang="ar-DZ" b="1" dirty="0">
                <a:latin typeface="Arial,Bold"/>
              </a:rPr>
              <a:t>ھ</a:t>
            </a:r>
            <a:r>
              <a:rPr lang="ar-DZ" b="1" dirty="0" err="1">
                <a:latin typeface="Arial,Bold"/>
              </a:rPr>
              <a:t>یز</a:t>
            </a:r>
            <a:r>
              <a:rPr lang="ar-DZ" b="1" dirty="0">
                <a:latin typeface="Arial,Bold"/>
              </a:rPr>
              <a:t> </a:t>
            </a:r>
            <a:r>
              <a:rPr lang="ar-DZ" b="1" dirty="0" err="1">
                <a:latin typeface="Arial"/>
              </a:rPr>
              <a:t>بمبلغ :</a:t>
            </a:r>
            <a:r>
              <a:rPr lang="ar-DZ" b="1" dirty="0">
                <a:latin typeface="Arial"/>
              </a:rPr>
              <a:t>  </a:t>
            </a:r>
            <a:r>
              <a:rPr lang="ar-SA" b="1" dirty="0">
                <a:latin typeface="Arial"/>
              </a:rPr>
              <a:t> </a:t>
            </a:r>
            <a:r>
              <a:rPr lang="ar-DZ" b="1" dirty="0">
                <a:latin typeface="Arial"/>
              </a:rPr>
              <a:t>000 190 </a:t>
            </a:r>
            <a:r>
              <a:rPr lang="ar-SA" b="1" dirty="0" err="1">
                <a:latin typeface="Arial"/>
              </a:rPr>
              <a:t>×2\5 =</a:t>
            </a:r>
            <a:r>
              <a:rPr lang="ar-DZ" b="1" dirty="0">
                <a:latin typeface="Arial"/>
              </a:rPr>
              <a:t>000 76 </a:t>
            </a:r>
            <a:r>
              <a:rPr lang="ar-SA" b="1" dirty="0">
                <a:latin typeface="Arial"/>
              </a:rPr>
              <a:t> دج . </a:t>
            </a:r>
            <a:endParaRPr lang="ar-DZ" b="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56031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ب - </a:t>
            </a:r>
            <a:r>
              <a:rPr lang="ar-DZ" sz="3600" b="1" u="sng" dirty="0">
                <a:solidFill>
                  <a:srgbClr val="FF6600"/>
                </a:solidFill>
                <a:latin typeface="Arial,Bold"/>
              </a:rPr>
              <a:t>تسویة ال</a:t>
            </a:r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قاعدة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تعتبر كحد من حدود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الخصم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وھي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تخص بعض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الشراء للمواد المستعملة في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اخري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غیر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خاضعة للرسم التي لا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یحق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للمكلف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القیام بعملیات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الخصم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فیھا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وفي حالة </a:t>
            </a:r>
            <a:r>
              <a:rPr lang="ar-DZ" b="1" dirty="0" err="1">
                <a:solidFill>
                  <a:srgbClr val="000000"/>
                </a:solidFill>
                <a:latin typeface="Arial,Bold"/>
              </a:rPr>
              <a:t>قیامه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بالخصم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یستوجب علیه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اعادة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دفعھا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الى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مصلحة الضرائب عن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طریق التسویة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وذلك في الحالات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التالیة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*اختفاء تلف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ضیاع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سرقة السلع.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*استعمال السلع في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عملیات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خاضعة للرسم.</a:t>
            </a:r>
          </a:p>
          <a:p>
            <a:pPr algn="r" rtl="1"/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ج-</a:t>
            </a:r>
            <a:r>
              <a:rPr lang="ar-DZ" sz="3600" b="1" u="sng" dirty="0">
                <a:solidFill>
                  <a:srgbClr val="FF6600"/>
                </a:solidFill>
                <a:latin typeface="Arial,Bold"/>
              </a:rPr>
              <a:t>تسویة </a:t>
            </a:r>
            <a:r>
              <a:rPr lang="ar-DZ" sz="3600" b="1" u="sng" dirty="0">
                <a:solidFill>
                  <a:srgbClr val="FF6600"/>
                </a:solidFill>
                <a:latin typeface="Arial"/>
              </a:rPr>
              <a:t>حدث التوقف عن النشاط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في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ھذه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الحالة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یكون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من الضروري على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المدین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اعادة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تسدید قیمة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الرسم للبضاعة المخزنة 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الغیر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مستعملة.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158001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/>
          </a:bodyPr>
          <a:lstStyle/>
          <a:p>
            <a:pPr algn="r" rtl="1"/>
            <a:r>
              <a:rPr lang="ar-DZ" sz="3600" b="1" dirty="0" err="1">
                <a:solidFill>
                  <a:srgbClr val="FF6600"/>
                </a:solidFill>
                <a:latin typeface="Arial"/>
                <a:cs typeface="Arial"/>
              </a:rPr>
              <a:t>مثال :</a:t>
            </a:r>
            <a:endParaRPr lang="fr-FR" sz="3600" b="1" dirty="0">
              <a:solidFill>
                <a:srgbClr val="FF6600"/>
              </a:solidFill>
              <a:latin typeface="Arial"/>
              <a:cs typeface="Arial"/>
            </a:endParaRP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یظھر التقریر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المقدم من طرف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المكلفین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الذي توقف عن النشاط في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31\03\2012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 المعلومات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التالیة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رقم اعمال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03\2012 بمبلغ 120.000 معدل ر ق م 17 % </a:t>
            </a:r>
            <a:endParaRPr lang="ar-DZ" dirty="0">
              <a:solidFill>
                <a:srgbClr val="0BD1DA"/>
              </a:solidFill>
              <a:latin typeface="Wingdings2"/>
            </a:endParaRP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مشتریات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03\2012 ر ق م 21.000 </a:t>
            </a:r>
            <a:endParaRPr lang="ar-DZ" dirty="0">
              <a:solidFill>
                <a:srgbClr val="0BD1DA"/>
              </a:solidFill>
              <a:latin typeface="Wingdings2"/>
            </a:endParaRP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مخزون منتجات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31\03\2012 ر ق م 5.000 </a:t>
            </a:r>
            <a:r>
              <a:rPr lang="ar-SA" b="1" u="sng" dirty="0">
                <a:solidFill>
                  <a:srgbClr val="000000"/>
                </a:solidFill>
                <a:latin typeface="Arial"/>
              </a:rPr>
              <a:t>المطلوب اجراء حساب التسوية للرسم على القيمة المضافة </a:t>
            </a:r>
            <a:r>
              <a:rPr lang="ar-SA" b="1" u="sng" dirty="0" err="1">
                <a:solidFill>
                  <a:srgbClr val="000000"/>
                </a:solidFill>
                <a:latin typeface="Arial"/>
              </a:rPr>
              <a:t>.</a:t>
            </a:r>
            <a:r>
              <a:rPr lang="ar-SA" b="1" u="sng" dirty="0">
                <a:solidFill>
                  <a:srgbClr val="000000"/>
                </a:solidFill>
                <a:latin typeface="Arial"/>
              </a:rPr>
              <a:t> </a:t>
            </a:r>
            <a:endParaRPr lang="ar-DZ" u="sng" dirty="0">
              <a:solidFill>
                <a:srgbClr val="0BD1DA"/>
              </a:solidFill>
              <a:latin typeface="Wingdings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140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algn="r"/>
            <a:endParaRPr lang="ar-DZ" dirty="0"/>
          </a:p>
          <a:p>
            <a:pPr algn="r"/>
            <a:r>
              <a:rPr lang="ar-DZ" dirty="0" err="1"/>
              <a:t>الحل :</a:t>
            </a:r>
            <a:endParaRPr lang="ar-DZ" dirty="0"/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الرسم المجمع في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نھایة </a:t>
            </a:r>
            <a:r>
              <a:rPr lang="ar-DZ" b="1" dirty="0" err="1">
                <a:solidFill>
                  <a:srgbClr val="000000"/>
                </a:solidFill>
                <a:latin typeface="Arial"/>
              </a:rPr>
              <a:t>الفترة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= رسم </a:t>
            </a:r>
            <a:r>
              <a:rPr lang="ar-DZ" b="1" dirty="0" err="1">
                <a:solidFill>
                  <a:srgbClr val="000000"/>
                </a:solidFill>
                <a:latin typeface="Arial,Bold"/>
              </a:rPr>
              <a:t>مبیعات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+رسم مخزون منتجات</a:t>
            </a:r>
          </a:p>
          <a:p>
            <a:pPr algn="r" rtl="1"/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25400 =5000+</a:t>
            </a:r>
            <a:r>
              <a:rPr lang="fr-FR" b="1" dirty="0">
                <a:solidFill>
                  <a:srgbClr val="000000"/>
                </a:solidFill>
                <a:latin typeface="Constantia,Bold"/>
                <a:cs typeface="Arial"/>
              </a:rPr>
              <a:t>%</a:t>
            </a: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17</a:t>
            </a:r>
            <a:r>
              <a:rPr lang="fr-FR" b="1" dirty="0">
                <a:solidFill>
                  <a:srgbClr val="000000"/>
                </a:solidFill>
                <a:latin typeface="Constantia,Bold"/>
                <a:cs typeface="Arial"/>
              </a:rPr>
              <a:t>X </a:t>
            </a: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120.000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الرسم القابل للخصم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نھایة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الفترة= ر </a:t>
            </a:r>
            <a:r>
              <a:rPr lang="ar-DZ" b="1" dirty="0" err="1">
                <a:solidFill>
                  <a:srgbClr val="000000"/>
                </a:solidFill>
                <a:latin typeface="Arial,Bold"/>
              </a:rPr>
              <a:t>المشتریات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= 21000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رسم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التسویة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25400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ar-SA" b="1" dirty="0" err="1">
                <a:solidFill>
                  <a:srgbClr val="000000"/>
                </a:solidFill>
                <a:latin typeface="Arial"/>
              </a:rPr>
              <a:t>21000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= 4400 اقتطاع مدفوع </a:t>
            </a:r>
            <a:endParaRPr lang="fr-FR" dirty="0"/>
          </a:p>
          <a:p>
            <a:pPr algn="r">
              <a:buNone/>
            </a:pPr>
            <a:r>
              <a:rPr lang="ar-DZ" dirty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/>
          <a:lstStyle/>
          <a:p>
            <a:pPr algn="r" rtl="1"/>
            <a:r>
              <a:rPr lang="ar-SA" sz="2600" b="1" dirty="0">
                <a:solidFill>
                  <a:srgbClr val="000000"/>
                </a:solidFill>
                <a:latin typeface="Arial"/>
              </a:rPr>
              <a:t>يتوجب </a:t>
            </a:r>
            <a:r>
              <a:rPr lang="ar-DZ" sz="2600" b="1" dirty="0">
                <a:solidFill>
                  <a:srgbClr val="000000"/>
                </a:solidFill>
                <a:latin typeface="Arial"/>
              </a:rPr>
              <a:t>على </a:t>
            </a:r>
            <a:r>
              <a:rPr lang="ar-SA" sz="2600" b="1" dirty="0">
                <a:solidFill>
                  <a:srgbClr val="000000"/>
                </a:solidFill>
                <a:latin typeface="Arial"/>
              </a:rPr>
              <a:t>المكلفين دفع الرسم عند تقديم التصريحات الشهرية </a:t>
            </a:r>
            <a:r>
              <a:rPr lang="ar-DZ" sz="2600" b="1" dirty="0">
                <a:solidFill>
                  <a:srgbClr val="000000"/>
                </a:solidFill>
                <a:latin typeface="Arial"/>
              </a:rPr>
              <a:t>خلال</a:t>
            </a:r>
            <a:r>
              <a:rPr lang="ar-SA" sz="2600" b="1" dirty="0">
                <a:solidFill>
                  <a:srgbClr val="000000"/>
                </a:solidFill>
                <a:latin typeface="Arial"/>
              </a:rPr>
              <a:t> 20 يوم التي تلي شهر تحقق العمليات. </a:t>
            </a:r>
          </a:p>
          <a:p>
            <a:pPr algn="r" rtl="1"/>
            <a:r>
              <a:rPr lang="ar-DZ" sz="2700" b="1" i="1" u="sng" dirty="0">
                <a:solidFill>
                  <a:srgbClr val="FF6600"/>
                </a:solidFill>
                <a:latin typeface="ArabicTransparent,BoldItalic"/>
              </a:rPr>
              <a:t>* نظام الاقساط</a:t>
            </a:r>
          </a:p>
          <a:p>
            <a:pPr algn="r" rtl="1"/>
            <a:r>
              <a:rPr lang="ar-DZ" sz="2600" b="1" dirty="0">
                <a:solidFill>
                  <a:srgbClr val="000000"/>
                </a:solidFill>
                <a:latin typeface="Arial,Bold"/>
              </a:rPr>
              <a:t>و ھو یتم وفق شروط معینة و محددة</a:t>
            </a:r>
            <a:endParaRPr lang="ar-SA" sz="2600" b="1" dirty="0">
              <a:solidFill>
                <a:srgbClr val="000000"/>
              </a:solidFill>
              <a:latin typeface="Arial,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272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92211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ar-DZ" dirty="0"/>
              <a:t> </a:t>
            </a:r>
            <a:r>
              <a:rPr lang="ar-DZ" u="sng" dirty="0"/>
              <a:t>تعريفه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lvl="0" algn="just" rtl="1"/>
            <a:r>
              <a:rPr lang="ar-DZ" sz="3000" b="1" dirty="0">
                <a:solidFill>
                  <a:prstClr val="black"/>
                </a:solidFill>
              </a:rPr>
              <a:t>انشا بموجب القانون رقم 90-39 المؤرخ في 31/12/1990 </a:t>
            </a:r>
          </a:p>
          <a:p>
            <a:pPr lvl="0" algn="just" rtl="1"/>
            <a:r>
              <a:rPr lang="ar-DZ" sz="3000" b="1" dirty="0">
                <a:solidFill>
                  <a:prstClr val="black"/>
                </a:solidFill>
              </a:rPr>
              <a:t>المتعلق بقانون المالیة لسنة 1991 و دخل حیز التطبیق بموجب القانون رقم 91-25 المؤرخ في 18/12/1991 المتعلق بقانون المالية لسنة 1992</a:t>
            </a:r>
          </a:p>
          <a:p>
            <a:pPr lvl="0" algn="just" rtl="1"/>
            <a:r>
              <a:rPr lang="ar-DZ" sz="3000" b="1" dirty="0">
                <a:solidFill>
                  <a:prstClr val="black"/>
                </a:solidFill>
              </a:rPr>
              <a:t>تعرف القیمة المضافة على انھا الفرق بین الانتاج الاجمالي و </a:t>
            </a:r>
          </a:p>
          <a:p>
            <a:pPr lvl="0" algn="just" rtl="1">
              <a:buNone/>
            </a:pPr>
            <a:r>
              <a:rPr lang="ar-SA" sz="3000" b="1" dirty="0">
                <a:solidFill>
                  <a:prstClr val="black"/>
                </a:solidFill>
              </a:rPr>
              <a:t>   </a:t>
            </a:r>
            <a:r>
              <a:rPr lang="ar-DZ" sz="3000" b="1" dirty="0">
                <a:solidFill>
                  <a:prstClr val="black"/>
                </a:solidFill>
              </a:rPr>
              <a:t>الاستھلاكیات الوسیطة من مواد و لوازم و خدمات و اجور و</a:t>
            </a:r>
          </a:p>
          <a:p>
            <a:pPr lvl="0" algn="just" rtl="1">
              <a:buNone/>
            </a:pPr>
            <a:r>
              <a:rPr lang="ar-SA" sz="3000" b="1" dirty="0">
                <a:solidFill>
                  <a:prstClr val="black"/>
                </a:solidFill>
              </a:rPr>
              <a:t>   </a:t>
            </a:r>
            <a:r>
              <a:rPr lang="ar-DZ" sz="3000" b="1" dirty="0">
                <a:solidFill>
                  <a:prstClr val="black"/>
                </a:solidFill>
              </a:rPr>
              <a:t>ضرائب و رسوم و مصاریف مالیة اھتلاكات.....الخ.</a:t>
            </a:r>
          </a:p>
          <a:p>
            <a:pPr lvl="0" algn="just" rtl="1"/>
            <a:r>
              <a:rPr lang="ar-DZ" sz="3000" b="1" dirty="0">
                <a:solidFill>
                  <a:prstClr val="black"/>
                </a:solidFill>
              </a:rPr>
              <a:t>یعتبر الرسم على القیمة المضافة ضریبة: </a:t>
            </a:r>
          </a:p>
          <a:p>
            <a:pPr lvl="0" algn="just" rtl="1"/>
            <a:r>
              <a:rPr lang="ar-DZ" sz="3000" b="1" dirty="0">
                <a:solidFill>
                  <a:prstClr val="black"/>
                </a:solidFill>
              </a:rPr>
              <a:t>غیر مباشرة </a:t>
            </a:r>
          </a:p>
          <a:p>
            <a:pPr lvl="0" algn="just" rtl="1"/>
            <a:r>
              <a:rPr lang="ar-DZ" sz="3000" b="1" dirty="0">
                <a:solidFill>
                  <a:prstClr val="black"/>
                </a:solidFill>
              </a:rPr>
              <a:t>عامة </a:t>
            </a:r>
          </a:p>
          <a:p>
            <a:pPr lvl="0" algn="just" rtl="1"/>
            <a:r>
              <a:rPr lang="ar-DZ" sz="3000" b="1" dirty="0">
                <a:solidFill>
                  <a:prstClr val="black"/>
                </a:solidFill>
              </a:rPr>
              <a:t>تفرض على الاستھلاك الحقیقي </a:t>
            </a:r>
            <a:endParaRPr lang="fr-FR" b="1" dirty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>
            <a:normAutofit/>
          </a:bodyPr>
          <a:lstStyle/>
          <a:p>
            <a:pPr algn="r" rtl="1"/>
            <a:r>
              <a:rPr lang="ar-DZ" sz="4000" b="1" dirty="0">
                <a:solidFill>
                  <a:srgbClr val="FF6600"/>
                </a:solidFill>
                <a:latin typeface="Arial"/>
                <a:cs typeface="Arial"/>
              </a:rPr>
              <a:t>التصريح </a:t>
            </a:r>
            <a:r>
              <a:rPr lang="ar-DZ" sz="4000" b="1" dirty="0" err="1">
                <a:solidFill>
                  <a:srgbClr val="FF6600"/>
                </a:solidFill>
                <a:latin typeface="Arial"/>
                <a:cs typeface="Arial"/>
              </a:rPr>
              <a:t>بالوجود :</a:t>
            </a:r>
            <a:r>
              <a:rPr lang="ar-DZ" sz="40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یكتتب خلال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30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یوما الاولى من بدایة النشاط و یتحصل المكلف على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رقم التعریف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الجبائي.</a:t>
            </a:r>
          </a:p>
          <a:p>
            <a:pPr algn="r" rtl="1"/>
            <a:r>
              <a:rPr lang="ar-DZ" sz="3600" b="1" dirty="0">
                <a:solidFill>
                  <a:srgbClr val="FF6600"/>
                </a:solidFill>
                <a:latin typeface="Arial"/>
                <a:cs typeface="Arial"/>
              </a:rPr>
              <a:t>تصريح </a:t>
            </a:r>
            <a:r>
              <a:rPr lang="ar-DZ" sz="3600" b="1" dirty="0" err="1">
                <a:solidFill>
                  <a:srgbClr val="FF6600"/>
                </a:solidFill>
                <a:latin typeface="Arial"/>
                <a:cs typeface="Arial"/>
              </a:rPr>
              <a:t>بالشطب :</a:t>
            </a:r>
            <a:r>
              <a:rPr lang="fr-FR" sz="3600" dirty="0">
                <a:solidFill>
                  <a:srgbClr val="0BD1DA"/>
                </a:solidFill>
                <a:latin typeface="Wingdings2"/>
                <a:cs typeface="Arial"/>
              </a:rPr>
              <a:t>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یكتتب خلال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10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ایام الاولى من نھایة النشاط</a:t>
            </a:r>
          </a:p>
          <a:p>
            <a:pPr algn="r" rtl="1"/>
            <a:r>
              <a:rPr lang="ar-DZ" sz="3600" b="1" dirty="0">
                <a:solidFill>
                  <a:srgbClr val="FF6600"/>
                </a:solidFill>
                <a:latin typeface="Arial"/>
                <a:cs typeface="Arial"/>
              </a:rPr>
              <a:t>التصريحات </a:t>
            </a:r>
            <a:r>
              <a:rPr lang="ar-DZ" sz="3600" b="1" dirty="0" err="1">
                <a:solidFill>
                  <a:srgbClr val="FF6600"/>
                </a:solidFill>
                <a:latin typeface="Arial"/>
                <a:cs typeface="Arial"/>
              </a:rPr>
              <a:t>الشهرية :</a:t>
            </a:r>
            <a:r>
              <a:rPr lang="ar-DZ" sz="36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fr-FR" sz="3600" dirty="0">
                <a:solidFill>
                  <a:srgbClr val="0BD1DA"/>
                </a:solidFill>
                <a:latin typeface="Wingdings2"/>
                <a:cs typeface="Arial"/>
              </a:rPr>
              <a:t>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أ- </a:t>
            </a:r>
            <a:r>
              <a:rPr lang="ar-DZ" b="1" u="sng" dirty="0">
                <a:solidFill>
                  <a:srgbClr val="000000"/>
                </a:solidFill>
                <a:latin typeface="Arial,Bold"/>
              </a:rPr>
              <a:t>الشھري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یقدم التصریح في العشرین یوم الاولى من الشھر الذي یلي </a:t>
            </a:r>
            <a:r>
              <a:rPr lang="ar-DZ" dirty="0">
                <a:solidFill>
                  <a:srgbClr val="0BD1DA"/>
                </a:solidFill>
                <a:latin typeface="Wingdings2"/>
              </a:rPr>
              <a:t>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شھر تحقق العملیات المصرح بھا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30354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60648"/>
            <a:ext cx="8280920" cy="6264696"/>
          </a:xfrm>
        </p:spPr>
        <p:txBody>
          <a:bodyPr>
            <a:noAutofit/>
          </a:bodyPr>
          <a:lstStyle/>
          <a:p>
            <a:pPr algn="r" rtl="1"/>
            <a:r>
              <a:rPr lang="fr-FR" sz="2800" dirty="0">
                <a:solidFill>
                  <a:srgbClr val="0BD1DA"/>
                </a:solidFill>
                <a:latin typeface="Wingdings2"/>
                <a:cs typeface="Arial"/>
              </a:rPr>
              <a:t></a:t>
            </a:r>
            <a:endParaRPr lang="fr-FR" sz="2400" dirty="0">
              <a:solidFill>
                <a:srgbClr val="0BD1DA"/>
              </a:solidFill>
              <a:latin typeface="Wingdings2"/>
              <a:cs typeface="Arial"/>
            </a:endParaRPr>
          </a:p>
          <a:p>
            <a:pPr algn="r" rtl="1"/>
            <a:r>
              <a:rPr lang="ar-DZ" sz="2400" b="1" dirty="0">
                <a:solidFill>
                  <a:srgbClr val="FF6600"/>
                </a:solidFill>
                <a:latin typeface="Arial"/>
                <a:cs typeface="Arial"/>
              </a:rPr>
              <a:t>الانتماء للنظام </a:t>
            </a:r>
            <a:r>
              <a:rPr lang="ar-DZ" sz="2400" b="1" dirty="0" err="1">
                <a:solidFill>
                  <a:srgbClr val="FF6600"/>
                </a:solidFill>
                <a:latin typeface="Arial"/>
                <a:cs typeface="Arial"/>
              </a:rPr>
              <a:t>الحقيقي</a:t>
            </a:r>
            <a:r>
              <a:rPr lang="ar-DZ"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r>
              <a:rPr lang="ar-DZ" sz="2400" b="1" dirty="0" err="1">
                <a:solidFill>
                  <a:srgbClr val="FF6600"/>
                </a:solidFill>
                <a:latin typeface="Arial"/>
                <a:cs typeface="Arial"/>
              </a:rPr>
              <a:t>:</a:t>
            </a:r>
            <a:r>
              <a:rPr lang="ar-DZ" sz="2400" b="1" dirty="0">
                <a:solidFill>
                  <a:srgbClr val="FF6600"/>
                </a:solidFill>
                <a:latin typeface="Arial"/>
                <a:cs typeface="Arial"/>
              </a:rPr>
              <a:t> </a:t>
            </a:r>
            <a:endParaRPr lang="az-Cyrl-AZ" sz="2400" dirty="0">
              <a:solidFill>
                <a:srgbClr val="0BD1DA"/>
              </a:solidFill>
              <a:latin typeface="Wingdings2"/>
              <a:cs typeface="Arial"/>
            </a:endParaRPr>
          </a:p>
          <a:p>
            <a:pPr algn="r" rtl="1"/>
            <a:r>
              <a:rPr lang="ar-DZ" sz="2400" b="1" dirty="0">
                <a:solidFill>
                  <a:srgbClr val="000000"/>
                </a:solidFill>
                <a:latin typeface="Arial,Bold"/>
              </a:rPr>
              <a:t>یكون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وفق طلب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یتقدم ب</a:t>
            </a:r>
            <a:r>
              <a:rPr lang="ar-SA" sz="2400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المكلف الخاضع للنظام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الحقیقي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و الذي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یثبت</a:t>
            </a:r>
            <a:r>
              <a:rPr lang="ar-SA" sz="2400" dirty="0">
                <a:solidFill>
                  <a:srgbClr val="0BD1DA"/>
                </a:solidFill>
                <a:latin typeface="Wingdings2"/>
              </a:rPr>
              <a:t>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على الاقل 06 </a:t>
            </a:r>
            <a:r>
              <a:rPr lang="ar-SA" sz="2400" b="1" dirty="0">
                <a:solidFill>
                  <a:srgbClr val="000000"/>
                </a:solidFill>
                <a:latin typeface="Arial"/>
              </a:rPr>
              <a:t>أ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شھر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اقامة في المنطقة الى مصلحة الضرائب قبل 01</a:t>
            </a:r>
            <a:r>
              <a:rPr lang="ar-SA" sz="24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فیفري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من كل سنة و صالحا فقط لتلك السنة.</a:t>
            </a:r>
          </a:p>
          <a:p>
            <a:pPr algn="r" rtl="1"/>
            <a:r>
              <a:rPr lang="ar-DZ" sz="2400" b="1" dirty="0">
                <a:solidFill>
                  <a:srgbClr val="000000"/>
                </a:solidFill>
                <a:latin typeface="Arial"/>
              </a:rPr>
              <a:t>تصريح </a:t>
            </a:r>
            <a:r>
              <a:rPr lang="ar-DZ" sz="2400" b="1" dirty="0" err="1">
                <a:solidFill>
                  <a:srgbClr val="000000"/>
                </a:solidFill>
                <a:latin typeface="Arial"/>
              </a:rPr>
              <a:t>بالتسبيق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sz="2400" b="1" dirty="0" err="1">
                <a:solidFill>
                  <a:srgbClr val="000000"/>
                </a:solidFill>
                <a:latin typeface="Arial"/>
              </a:rPr>
              <a:t>:</a:t>
            </a:r>
            <a:endParaRPr lang="ar-DZ" sz="2400" b="1" dirty="0">
              <a:solidFill>
                <a:srgbClr val="000000"/>
              </a:solidFill>
              <a:latin typeface="Arial"/>
            </a:endParaRPr>
          </a:p>
          <a:p>
            <a:pPr algn="r" rtl="1"/>
            <a:r>
              <a:rPr lang="ar-DZ" sz="2400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یودع التصریح شھریا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“قبل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نھایة الشھر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المدني المعني”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یوضح فی</a:t>
            </a:r>
            <a:r>
              <a:rPr lang="ar-SA" sz="2400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 النسب و رقم الاعمال الخاضع و المساوي </a:t>
            </a:r>
            <a:r>
              <a:rPr lang="ar-SA" sz="2400" b="1" dirty="0">
                <a:solidFill>
                  <a:srgbClr val="000000"/>
                </a:solidFill>
                <a:latin typeface="Arial"/>
              </a:rPr>
              <a:t>1\12 من رقم الاعمال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المحقق في السنة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الماضیة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ودفع الرسم المطابق بعد خصم رسم</a:t>
            </a:r>
            <a:r>
              <a:rPr lang="ar-SA" sz="2400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المشتریات</a:t>
            </a:r>
          </a:p>
          <a:p>
            <a:pPr algn="r" rtl="1"/>
            <a:r>
              <a:rPr lang="ar-DZ" sz="2400" b="1" dirty="0">
                <a:solidFill>
                  <a:srgbClr val="000000"/>
                </a:solidFill>
                <a:latin typeface="Arial,Bold"/>
              </a:rPr>
              <a:t>ایداع تصریح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قبل</a:t>
            </a:r>
            <a:r>
              <a:rPr lang="ar-SA" sz="2400" b="1" dirty="0">
                <a:solidFill>
                  <a:srgbClr val="000000"/>
                </a:solidFill>
                <a:latin typeface="Arial"/>
              </a:rPr>
              <a:t> 01\04 من كل سنة يبين فيه رقم أعمال السنة الماضية و دفع قبل 20\04 تتمة الضريبة الناتجة عن المقارنة بين الحقوق المستحقة فعلا و الاقساط المدفوعة سابقا.  </a:t>
            </a:r>
            <a:endParaRPr lang="ar-DZ" sz="2400" dirty="0">
              <a:solidFill>
                <a:srgbClr val="0BD1DA"/>
              </a:solidFill>
              <a:latin typeface="Wingdings2"/>
            </a:endParaRPr>
          </a:p>
          <a:p>
            <a:pPr algn="r" rtl="1"/>
            <a:r>
              <a:rPr lang="ar-DZ" sz="2400" b="1" dirty="0">
                <a:solidFill>
                  <a:srgbClr val="000000"/>
                </a:solidFill>
                <a:latin typeface="Arial"/>
              </a:rPr>
              <a:t>في حالة وجود مبلغ زائد اما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یحمل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على اقساط الفترة اللاحقة او </a:t>
            </a:r>
            <a:r>
              <a:rPr lang="ar-DZ" sz="2400" b="1" dirty="0">
                <a:solidFill>
                  <a:srgbClr val="000000"/>
                </a:solidFill>
                <a:latin typeface="Arial,Bold"/>
              </a:rPr>
              <a:t>یرد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الى</a:t>
            </a:r>
            <a:r>
              <a:rPr lang="ar-SA" sz="2400" dirty="0">
                <a:solidFill>
                  <a:srgbClr val="0BD1DA"/>
                </a:solidFill>
                <a:latin typeface="Wingdings2"/>
              </a:rPr>
              <a:t> </a:t>
            </a:r>
            <a:r>
              <a:rPr lang="ar-DZ" sz="2400" b="1" dirty="0">
                <a:solidFill>
                  <a:srgbClr val="000000"/>
                </a:solidFill>
                <a:latin typeface="Arial"/>
              </a:rPr>
              <a:t>المكلف في حالة التوقف على النشاط.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xmlns="" val="134991974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332656"/>
            <a:ext cx="8589640" cy="6048672"/>
          </a:xfrm>
        </p:spPr>
        <p:txBody>
          <a:bodyPr>
            <a:normAutofit/>
          </a:bodyPr>
          <a:lstStyle/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في حالة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التدلیس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التزویر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تطبق غرامة 200 </a:t>
            </a:r>
            <a:r>
              <a:rPr lang="ar-DZ" b="1" dirty="0">
                <a:solidFill>
                  <a:srgbClr val="000000"/>
                </a:solidFill>
                <a:latin typeface="Constantia,Bold"/>
              </a:rPr>
              <a:t>%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تطبق على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مجموع الحقوق المستحقة.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اما عقوبة التأخر في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التصریح فھي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تقدر ب 10 </a:t>
            </a:r>
            <a:r>
              <a:rPr lang="ar-DZ" b="1" dirty="0">
                <a:solidFill>
                  <a:srgbClr val="000000"/>
                </a:solidFill>
                <a:latin typeface="Constantia,Bold"/>
              </a:rPr>
              <a:t>%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.من مجموع الحقوق</a:t>
            </a: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یقدم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المكلف شكوى بالفرض التلقائي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لمدیر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الضرائب الذي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یبث فیھا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خلال مدة لا تتجاوز 04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اشھر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بالموافقة او رفض 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و في حالة الرفض الجزئي أو الكلي لطلب المكلف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یمكن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تقدیم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الطعن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امام لجنة الطعون الضريبية في مدة لا تتجاوز 04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اشھر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129902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404664"/>
            <a:ext cx="8892480" cy="6192688"/>
          </a:xfrm>
        </p:spPr>
        <p:txBody>
          <a:bodyPr>
            <a:normAutofit/>
          </a:bodyPr>
          <a:lstStyle/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* في حالة الفحص و اذا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تبین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ان المصرح قدم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تصریحا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خاطئ او قام بالخصم في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غیر محله فأنه یضاف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لمبلغ الرسم 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1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0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 % اذا كان مبلغ الرسم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المتھرب من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≤ 50.000 دج *</a:t>
            </a:r>
          </a:p>
          <a:p>
            <a:pPr algn="r" rtl="1"/>
            <a:r>
              <a:rPr lang="ar-SA" b="1" dirty="0">
                <a:solidFill>
                  <a:srgbClr val="000000"/>
                </a:solidFill>
                <a:latin typeface="Arial"/>
              </a:rPr>
              <a:t>15 % اذا كان مبلغ الرسم المتھرب منه &gt; 50.000 دج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≤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200.000 دج </a:t>
            </a:r>
          </a:p>
          <a:p>
            <a:pPr lvl="0" algn="r" rtl="1"/>
            <a:r>
              <a:rPr lang="ar-SA" b="1" dirty="0">
                <a:solidFill>
                  <a:srgbClr val="000000"/>
                </a:solidFill>
                <a:latin typeface="Arial"/>
              </a:rPr>
              <a:t>25% اذا كان مبلغ الرسم المتھرب منه  &gt; 200.000 دج </a:t>
            </a:r>
          </a:p>
          <a:p>
            <a:pPr marL="0" indent="0" algn="r" rtl="1">
              <a:buNone/>
            </a:pPr>
            <a:endParaRPr lang="ar-DZ" b="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41089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DZ" sz="4000" b="1" dirty="0">
                <a:solidFill>
                  <a:srgbClr val="FF6600"/>
                </a:solidFill>
                <a:latin typeface="Arial,Bold"/>
              </a:rPr>
              <a:t>توزیع </a:t>
            </a:r>
            <a:r>
              <a:rPr lang="ar-DZ" sz="4000" b="1" dirty="0">
                <a:solidFill>
                  <a:srgbClr val="FF6600"/>
                </a:solidFill>
                <a:latin typeface="Arial"/>
              </a:rPr>
              <a:t>حاصل الرسم على </a:t>
            </a:r>
            <a:r>
              <a:rPr lang="ar-DZ" sz="4000" b="1" dirty="0">
                <a:solidFill>
                  <a:srgbClr val="FF6600"/>
                </a:solidFill>
                <a:latin typeface="Arial,Bold"/>
              </a:rPr>
              <a:t>القیمة </a:t>
            </a:r>
            <a:r>
              <a:rPr lang="ar-DZ" sz="4000" b="1" dirty="0">
                <a:solidFill>
                  <a:srgbClr val="FF6600"/>
                </a:solidFill>
                <a:latin typeface="Arial"/>
              </a:rPr>
              <a:t>المضافة</a:t>
            </a:r>
          </a:p>
          <a:p>
            <a:pPr algn="r" rtl="1"/>
            <a:r>
              <a:rPr lang="ar-DZ" b="1" dirty="0">
                <a:solidFill>
                  <a:srgbClr val="FF6600"/>
                </a:solidFill>
                <a:latin typeface="Arial"/>
              </a:rPr>
              <a:t>بالنسبة </a:t>
            </a:r>
            <a:r>
              <a:rPr lang="ar-DZ" b="1" dirty="0">
                <a:solidFill>
                  <a:srgbClr val="FF6600"/>
                </a:solidFill>
                <a:latin typeface="Arial,Bold"/>
              </a:rPr>
              <a:t>للعملیات </a:t>
            </a:r>
            <a:r>
              <a:rPr lang="ar-DZ" b="1" dirty="0">
                <a:solidFill>
                  <a:srgbClr val="FF6600"/>
                </a:solidFill>
                <a:latin typeface="Arial"/>
              </a:rPr>
              <a:t>التي تتم داخل الوطن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میزانیة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الدولة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الصندوق المشترك للجماعات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المحلیة </a:t>
            </a:r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FCCL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البلدیة</a:t>
            </a:r>
          </a:p>
          <a:p>
            <a:pPr algn="r" rtl="1"/>
            <a:r>
              <a:rPr lang="ar-DZ" b="1" dirty="0">
                <a:solidFill>
                  <a:srgbClr val="FF6600"/>
                </a:solidFill>
                <a:latin typeface="Arial"/>
              </a:rPr>
              <a:t>بالنسبة </a:t>
            </a:r>
            <a:r>
              <a:rPr lang="ar-DZ" b="1" dirty="0">
                <a:solidFill>
                  <a:srgbClr val="FF6600"/>
                </a:solidFill>
                <a:latin typeface="Arial,Bold"/>
              </a:rPr>
              <a:t>لعملیات التصدیر </a:t>
            </a:r>
            <a:r>
              <a:rPr lang="ar-DZ" b="1" dirty="0">
                <a:solidFill>
                  <a:srgbClr val="FF66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FF6600"/>
                </a:solidFill>
                <a:latin typeface="Arial,Bold"/>
              </a:rPr>
              <a:t>الاستیراد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میزانیة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الدولة</a:t>
            </a:r>
          </a:p>
          <a:p>
            <a:pPr algn="r" rtl="1"/>
            <a:r>
              <a:rPr lang="fr-FR" b="1" dirty="0">
                <a:solidFill>
                  <a:srgbClr val="000000"/>
                </a:solidFill>
                <a:latin typeface="Arial"/>
                <a:cs typeface="Arial"/>
              </a:rPr>
              <a:t>FCCL</a:t>
            </a:r>
            <a:endParaRPr lang="fr-FR" dirty="0"/>
          </a:p>
          <a:p>
            <a:pPr algn="r"/>
            <a:endParaRPr lang="fr-F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</p:spPr>
        <p:txBody>
          <a:bodyPr/>
          <a:lstStyle/>
          <a:p>
            <a:pPr algn="ctr">
              <a:buNone/>
            </a:pPr>
            <a:endParaRPr lang="ar-DZ" dirty="0"/>
          </a:p>
          <a:p>
            <a:pPr algn="ctr"/>
            <a:endParaRPr lang="ar-DZ" dirty="0"/>
          </a:p>
          <a:p>
            <a:pPr algn="ctr"/>
            <a:r>
              <a:rPr lang="ar-DZ" sz="9600" dirty="0"/>
              <a:t>و شكرا</a:t>
            </a:r>
            <a:r>
              <a:rPr lang="ar-DZ" dirty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068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-317500" ty="0" sx="0" sy="18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548680"/>
            <a:ext cx="8496944" cy="57606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 algn="just" rtl="1"/>
            <a:r>
              <a:rPr lang="ar-DZ" sz="2700" b="1" dirty="0">
                <a:solidFill>
                  <a:prstClr val="black"/>
                </a:solidFill>
              </a:rPr>
              <a:t>یطبق الرسم على القیمة المضافة على العملیات التي تكتسي طابعا</a:t>
            </a:r>
          </a:p>
          <a:p>
            <a:pPr marL="0" lvl="0" indent="0" algn="just" rtl="1">
              <a:buNone/>
            </a:pPr>
            <a:r>
              <a:rPr lang="ar-SA" sz="2700" b="1" dirty="0">
                <a:solidFill>
                  <a:prstClr val="black"/>
                </a:solidFill>
              </a:rPr>
              <a:t>   </a:t>
            </a:r>
            <a:r>
              <a:rPr lang="ar-DZ" sz="2700" b="1" dirty="0">
                <a:solidFill>
                  <a:prstClr val="black"/>
                </a:solidFill>
              </a:rPr>
              <a:t>صناعیا ، تجاریا او حرفیا</a:t>
            </a:r>
          </a:p>
          <a:p>
            <a:pPr lvl="0" algn="just" rtl="1"/>
            <a:r>
              <a:rPr lang="ar-DZ" sz="2700" b="1" dirty="0">
                <a:solidFill>
                  <a:prstClr val="black"/>
                </a:solidFill>
              </a:rPr>
              <a:t>و یطبق ایضا على العملیات البنكیة و التأمینات ابتداءا من </a:t>
            </a:r>
            <a:r>
              <a:rPr lang="ar-SA" sz="2700" b="1" dirty="0">
                <a:solidFill>
                  <a:prstClr val="black"/>
                </a:solidFill>
              </a:rPr>
              <a:t>01\01\95 . </a:t>
            </a:r>
            <a:endParaRPr lang="fr-FR" sz="2700" b="1" dirty="0">
              <a:solidFill>
                <a:prstClr val="black"/>
              </a:solidFill>
            </a:endParaRPr>
          </a:p>
          <a:p>
            <a:pPr lvl="0" algn="just" rtl="1"/>
            <a:r>
              <a:rPr lang="ar-DZ" sz="2700" b="1" dirty="0">
                <a:solidFill>
                  <a:prstClr val="black"/>
                </a:solidFill>
              </a:rPr>
              <a:t>یتمیز بالخصائص التالیة :</a:t>
            </a:r>
          </a:p>
          <a:p>
            <a:pPr lvl="0" algn="just" rtl="1"/>
            <a:r>
              <a:rPr lang="ar-DZ" sz="2700" b="1" dirty="0">
                <a:solidFill>
                  <a:prstClr val="black"/>
                </a:solidFill>
              </a:rPr>
              <a:t>-1 فھو ضریبة حقیقیة تمس الاستعمال الفعلي الحقیقي للدخل-الانفاق او الاستھلاك.</a:t>
            </a:r>
          </a:p>
          <a:p>
            <a:pPr lvl="0" algn="just" rtl="1"/>
            <a:r>
              <a:rPr lang="ar-DZ" sz="2700" b="1" dirty="0">
                <a:solidFill>
                  <a:prstClr val="black"/>
                </a:solidFill>
              </a:rPr>
              <a:t>-2 ضریبة غیر مباشرة تدفع من طرف وسیط (المكلف القانوني) و</a:t>
            </a:r>
          </a:p>
          <a:p>
            <a:pPr marL="0" lvl="0" indent="0" algn="just" rtl="1">
              <a:buNone/>
            </a:pPr>
            <a:r>
              <a:rPr lang="ar-SA" sz="2700" b="1" dirty="0">
                <a:solidFill>
                  <a:prstClr val="black"/>
                </a:solidFill>
              </a:rPr>
              <a:t>        </a:t>
            </a:r>
            <a:r>
              <a:rPr lang="ar-DZ" sz="2700" b="1" dirty="0">
                <a:solidFill>
                  <a:prstClr val="black"/>
                </a:solidFill>
              </a:rPr>
              <a:t>یتحملھا المستھلك (المكلف الحقیقي).</a:t>
            </a:r>
          </a:p>
          <a:p>
            <a:pPr lvl="0" algn="just" rtl="1"/>
            <a:r>
              <a:rPr lang="fr-FR" sz="2700" b="1" dirty="0">
                <a:solidFill>
                  <a:prstClr val="black"/>
                </a:solidFill>
              </a:rPr>
              <a:t>-3 </a:t>
            </a:r>
            <a:r>
              <a:rPr lang="ar-DZ" sz="2700" b="1" dirty="0">
                <a:solidFill>
                  <a:prstClr val="black"/>
                </a:solidFill>
              </a:rPr>
              <a:t>ضریبة متعلقة بالقیمة </a:t>
            </a:r>
            <a:r>
              <a:rPr lang="fr-FR" sz="2700" b="1" dirty="0">
                <a:solidFill>
                  <a:prstClr val="black"/>
                </a:solidFill>
              </a:rPr>
              <a:t>–</a:t>
            </a:r>
            <a:r>
              <a:rPr lang="ar-DZ" sz="2700" b="1" dirty="0">
                <a:solidFill>
                  <a:prstClr val="black"/>
                </a:solidFill>
              </a:rPr>
              <a:t> أي ضريبة تحسب على </a:t>
            </a:r>
          </a:p>
          <a:p>
            <a:pPr lvl="0" algn="just" rtl="1">
              <a:buNone/>
            </a:pPr>
            <a:r>
              <a:rPr lang="ar-DZ" sz="2700" b="1" dirty="0">
                <a:solidFill>
                  <a:prstClr val="black"/>
                </a:solidFill>
              </a:rPr>
              <a:t>       اساس القیمة دون مراعاة للحجم او النوع او الكمیة.</a:t>
            </a:r>
            <a:endParaRPr lang="fr-FR" sz="2700" b="1" dirty="0">
              <a:solidFill>
                <a:prstClr val="white"/>
              </a:solidFill>
            </a:endParaRPr>
          </a:p>
          <a:p>
            <a:pPr algn="r" rtl="1"/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476672"/>
            <a:ext cx="8280920" cy="5832648"/>
          </a:xfrm>
        </p:spPr>
        <p:txBody>
          <a:bodyPr>
            <a:normAutofit fontScale="47500" lnSpcReduction="20000"/>
          </a:bodyPr>
          <a:lstStyle/>
          <a:p>
            <a:pPr lvl="0" algn="just" rtl="1"/>
            <a:r>
              <a:rPr lang="ar-SA" sz="5900" b="1" dirty="0">
                <a:solidFill>
                  <a:prstClr val="black"/>
                </a:solidFill>
              </a:rPr>
              <a:t>4 </a:t>
            </a:r>
            <a:r>
              <a:rPr lang="ar-DZ" sz="5900" b="1" dirty="0">
                <a:solidFill>
                  <a:prstClr val="black"/>
                </a:solidFill>
              </a:rPr>
              <a:t>-یؤسس على اساس القیمة المضافة او الفائضة في كل طور من</a:t>
            </a:r>
          </a:p>
          <a:p>
            <a:pPr marL="0" lvl="0" indent="0" algn="just" rtl="1">
              <a:buNone/>
            </a:pPr>
            <a:r>
              <a:rPr lang="ar-SA" sz="5900" b="1" dirty="0">
                <a:solidFill>
                  <a:prstClr val="black"/>
                </a:solidFill>
              </a:rPr>
              <a:t>       </a:t>
            </a:r>
            <a:r>
              <a:rPr lang="ar-DZ" sz="5900" b="1" dirty="0">
                <a:solidFill>
                  <a:prstClr val="black"/>
                </a:solidFill>
              </a:rPr>
              <a:t>اطوار عملیة الإنتاج و التوزیع لا یمس الرسم إلا القیمة</a:t>
            </a:r>
            <a:r>
              <a:rPr lang="ar-SA" sz="5900" b="1" dirty="0">
                <a:solidFill>
                  <a:prstClr val="black"/>
                </a:solidFill>
              </a:rPr>
              <a:t> </a:t>
            </a:r>
            <a:r>
              <a:rPr lang="ar-DZ" sz="5900" b="1" dirty="0">
                <a:solidFill>
                  <a:prstClr val="black"/>
                </a:solidFill>
              </a:rPr>
              <a:t>المضافة.</a:t>
            </a:r>
          </a:p>
          <a:p>
            <a:pPr lvl="0" algn="just" rtl="1"/>
            <a:r>
              <a:rPr lang="ar-DZ" sz="5900" b="1" dirty="0">
                <a:solidFill>
                  <a:prstClr val="black"/>
                </a:solidFill>
              </a:rPr>
              <a:t>5 -یرتكز على مبدأ الخصم حیث لا یتم تسدید للخزینة سوى الفرق</a:t>
            </a:r>
          </a:p>
          <a:p>
            <a:pPr marL="0" lvl="0" indent="0" algn="just" rtl="1">
              <a:buNone/>
            </a:pPr>
            <a:r>
              <a:rPr lang="ar-SA" sz="5900" b="1" dirty="0">
                <a:solidFill>
                  <a:prstClr val="black"/>
                </a:solidFill>
              </a:rPr>
              <a:t>        </a:t>
            </a:r>
            <a:r>
              <a:rPr lang="ar-DZ" sz="5900" b="1" dirty="0">
                <a:solidFill>
                  <a:prstClr val="black"/>
                </a:solidFill>
              </a:rPr>
              <a:t>بین الرسم المحصل و الرسم المتحمل.</a:t>
            </a:r>
          </a:p>
          <a:p>
            <a:pPr lvl="0" algn="just" rtl="1"/>
            <a:r>
              <a:rPr lang="ar-DZ" sz="5900" b="1" dirty="0">
                <a:solidFill>
                  <a:prstClr val="black"/>
                </a:solidFill>
              </a:rPr>
              <a:t>6 -ضریبة اقلیمیة فلا یمس إلا العملیات التي تتم فوق التراب </a:t>
            </a:r>
            <a:r>
              <a:rPr lang="ar-SA" sz="5900" b="1" dirty="0">
                <a:solidFill>
                  <a:prstClr val="black"/>
                </a:solidFill>
              </a:rPr>
              <a:t>          </a:t>
            </a:r>
          </a:p>
          <a:p>
            <a:pPr marL="0" lvl="0" indent="0" algn="just" rtl="1">
              <a:buNone/>
            </a:pPr>
            <a:r>
              <a:rPr lang="ar-SA" sz="5900" b="1" dirty="0">
                <a:solidFill>
                  <a:prstClr val="black"/>
                </a:solidFill>
              </a:rPr>
              <a:t>        </a:t>
            </a:r>
            <a:r>
              <a:rPr lang="ar-DZ" sz="5900" b="1" dirty="0">
                <a:solidFill>
                  <a:prstClr val="black"/>
                </a:solidFill>
              </a:rPr>
              <a:t>الوطني</a:t>
            </a:r>
          </a:p>
          <a:p>
            <a:pPr lvl="0" algn="just" rtl="1"/>
            <a:r>
              <a:rPr lang="ar-DZ" sz="5900" b="1" dirty="0">
                <a:solidFill>
                  <a:prstClr val="black"/>
                </a:solidFill>
              </a:rPr>
              <a:t>7 -ضریبة حیادیة لا یؤثر على النتیجة النھائیة للمؤسسة.</a:t>
            </a:r>
          </a:p>
          <a:p>
            <a:pPr lvl="0" algn="just" rtl="1"/>
            <a:r>
              <a:rPr lang="ar-DZ" sz="5900" b="1" u="sng" dirty="0">
                <a:solidFill>
                  <a:prstClr val="black"/>
                </a:solidFill>
              </a:rPr>
              <a:t>1 -المجال التطبیقي</a:t>
            </a:r>
          </a:p>
          <a:p>
            <a:pPr lvl="0" algn="just" rtl="1"/>
            <a:r>
              <a:rPr lang="ar-DZ" sz="5900" b="1" dirty="0">
                <a:solidFill>
                  <a:prstClr val="black"/>
                </a:solidFill>
              </a:rPr>
              <a:t>تنص المادة الاولى من قانون الرسم على القیمة المضافة على</a:t>
            </a:r>
            <a:r>
              <a:rPr lang="ar-SA" sz="5900" b="1" dirty="0">
                <a:solidFill>
                  <a:prstClr val="black"/>
                </a:solidFill>
              </a:rPr>
              <a:t> </a:t>
            </a:r>
            <a:r>
              <a:rPr lang="ar-DZ" sz="5900" b="1" dirty="0">
                <a:solidFill>
                  <a:prstClr val="black"/>
                </a:solidFill>
              </a:rPr>
              <a:t>ان</a:t>
            </a:r>
            <a:r>
              <a:rPr lang="ar-SA" sz="5900" b="1" dirty="0">
                <a:solidFill>
                  <a:prstClr val="black"/>
                </a:solidFill>
              </a:rPr>
              <a:t>ه</a:t>
            </a:r>
            <a:r>
              <a:rPr lang="ar-DZ" sz="5900" b="1" dirty="0">
                <a:solidFill>
                  <a:prstClr val="black"/>
                </a:solidFill>
              </a:rPr>
              <a:t>:” تخضع لھذا الرسم عملیات البیع، الاعمال العقاریة التي</a:t>
            </a:r>
            <a:r>
              <a:rPr lang="ar-SA" sz="5900" b="1" dirty="0">
                <a:solidFill>
                  <a:prstClr val="black"/>
                </a:solidFill>
              </a:rPr>
              <a:t> </a:t>
            </a:r>
            <a:r>
              <a:rPr lang="ar-DZ" sz="5900" b="1" dirty="0">
                <a:solidFill>
                  <a:prstClr val="black"/>
                </a:solidFill>
              </a:rPr>
              <a:t>تكتسي طابعا صناعیا ، تجاریا او حرفیا و یتم انجازھا في</a:t>
            </a:r>
            <a:r>
              <a:rPr lang="ar-SA" sz="5900" b="1" dirty="0">
                <a:solidFill>
                  <a:prstClr val="black"/>
                </a:solidFill>
              </a:rPr>
              <a:t> </a:t>
            </a:r>
            <a:r>
              <a:rPr lang="ar-DZ" sz="5900" b="1" dirty="0">
                <a:solidFill>
                  <a:prstClr val="black"/>
                </a:solidFill>
              </a:rPr>
              <a:t>الجزائر بصفة اعتادی</a:t>
            </a:r>
            <a:r>
              <a:rPr lang="ar-SA" sz="5900" b="1" dirty="0">
                <a:solidFill>
                  <a:prstClr val="black"/>
                </a:solidFill>
              </a:rPr>
              <a:t>ه</a:t>
            </a:r>
            <a:r>
              <a:rPr lang="ar-DZ" sz="5900" b="1" dirty="0">
                <a:solidFill>
                  <a:prstClr val="black"/>
                </a:solidFill>
              </a:rPr>
              <a:t> او مؤقتة بالإضافة الى عملیات</a:t>
            </a:r>
            <a:r>
              <a:rPr lang="ar-SA" sz="5900" b="1" dirty="0">
                <a:solidFill>
                  <a:prstClr val="black"/>
                </a:solidFill>
              </a:rPr>
              <a:t> </a:t>
            </a:r>
            <a:r>
              <a:rPr lang="ar-DZ" sz="5900" b="1" dirty="0">
                <a:solidFill>
                  <a:prstClr val="black"/>
                </a:solidFill>
              </a:rPr>
              <a:t>الاستیراد”غیر تلك الخاضعة للرسوم الخاصة .</a:t>
            </a:r>
            <a:endParaRPr lang="fr-FR" sz="5900" dirty="0">
              <a:solidFill>
                <a:prstClr val="black"/>
              </a:solidFill>
            </a:endParaRPr>
          </a:p>
          <a:p>
            <a:pPr algn="r" rtl="1"/>
            <a:endParaRPr lang="fr-FR" b="1" dirty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 fontScale="85000" lnSpcReduction="20000"/>
          </a:bodyPr>
          <a:lstStyle/>
          <a:p>
            <a:pPr algn="r" rtl="1"/>
            <a:r>
              <a:rPr lang="ar-SA" b="1" u="sng" dirty="0"/>
              <a:t>11</a:t>
            </a:r>
            <a:r>
              <a:rPr lang="ar-DZ" b="1" u="sng" dirty="0"/>
              <a:t>العملیات الخاضعة</a:t>
            </a:r>
          </a:p>
          <a:p>
            <a:pPr marL="0" indent="0" algn="r" rtl="1">
              <a:buNone/>
            </a:pPr>
            <a:r>
              <a:rPr lang="ar-SA" b="1" dirty="0"/>
              <a:t>    </a:t>
            </a:r>
            <a:r>
              <a:rPr lang="ar-DZ" b="1" dirty="0"/>
              <a:t>أي الانشطة الاقتصادیة الخاضعة و نمیز بین:</a:t>
            </a:r>
          </a:p>
          <a:p>
            <a:pPr algn="r" rtl="1"/>
            <a:r>
              <a:rPr lang="ar-DZ" b="1" u="sng" dirty="0"/>
              <a:t>111 العملیات الخاضعة</a:t>
            </a:r>
          </a:p>
          <a:p>
            <a:pPr marL="0" indent="0" algn="r" rtl="1">
              <a:buNone/>
            </a:pPr>
            <a:r>
              <a:rPr lang="ar-SA" b="1" dirty="0"/>
              <a:t>   </a:t>
            </a:r>
            <a:r>
              <a:rPr lang="ar-DZ" b="1" dirty="0"/>
              <a:t>و نمیز بین نوعین من العملیات :</a:t>
            </a:r>
          </a:p>
          <a:p>
            <a:pPr algn="r" rtl="1"/>
            <a:r>
              <a:rPr lang="ar-DZ" b="1" u="sng" dirty="0"/>
              <a:t>العملیات الخاضعة اجباریا</a:t>
            </a:r>
          </a:p>
          <a:p>
            <a:pPr algn="r" rtl="1"/>
            <a:r>
              <a:rPr lang="ar-DZ" b="1" dirty="0"/>
              <a:t>تحددھا المادة الثانیة من قانون الرسم على القیمة المضافة و ھي</a:t>
            </a:r>
          </a:p>
          <a:p>
            <a:pPr marL="0" indent="0" algn="r" rtl="1">
              <a:buNone/>
            </a:pPr>
            <a:r>
              <a:rPr lang="ar-SA" b="1" dirty="0"/>
              <a:t>   </a:t>
            </a:r>
            <a:r>
              <a:rPr lang="ar-DZ" b="1" dirty="0"/>
              <a:t>اغلب عملیات النشاط الاقتصادي و نذكر منھا ما یلي :</a:t>
            </a:r>
          </a:p>
          <a:p>
            <a:pPr algn="r" rtl="1"/>
            <a:r>
              <a:rPr lang="ar-DZ" b="1" dirty="0"/>
              <a:t>أ-عملیات البیع و الاشغال العقاریة و تقدیم الخدمات .</a:t>
            </a:r>
          </a:p>
          <a:p>
            <a:pPr algn="r" rtl="1"/>
            <a:r>
              <a:rPr lang="ar-DZ" b="1" dirty="0"/>
              <a:t>ب-عملیات الاستیراد</a:t>
            </a:r>
          </a:p>
          <a:p>
            <a:pPr algn="r" rtl="1"/>
            <a:r>
              <a:rPr lang="ar-DZ" b="1" dirty="0"/>
              <a:t>ج-العملیات الخاصة بالمنقولات و ھي تنقسم الى :</a:t>
            </a:r>
          </a:p>
          <a:p>
            <a:pPr algn="r" rtl="1"/>
            <a:r>
              <a:rPr lang="ar-DZ" b="1" dirty="0"/>
              <a:t>-المبیعات و التسلیمات التي یقوم بھا المنتجون .</a:t>
            </a:r>
          </a:p>
          <a:p>
            <a:pPr algn="just" rtl="1"/>
            <a:r>
              <a:rPr lang="ar-DZ" b="1" dirty="0"/>
              <a:t>–العملیات المنجزة وفق شروط الجملة و التي یقوم بھا المستوردون.</a:t>
            </a:r>
          </a:p>
          <a:p>
            <a:pPr algn="just" rtl="1"/>
            <a:r>
              <a:rPr lang="ar-DZ" b="1" dirty="0"/>
              <a:t>-تجار المجوھرات و الاحجار الكریمة المستعملة و التحف الفنیة.</a:t>
            </a:r>
            <a:endParaRPr lang="fr-F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r" rtl="1"/>
            <a:r>
              <a:rPr lang="ar-DZ" b="1" dirty="0">
                <a:latin typeface="Constantia,Bold"/>
              </a:rPr>
              <a:t>–</a:t>
            </a:r>
            <a:r>
              <a:rPr lang="ar-DZ" b="1" dirty="0">
                <a:latin typeface="Arial,Bold"/>
              </a:rPr>
              <a:t>البیع بالتجزئة باستثناء المكلفین الخاضعین لنظام الضریبة </a:t>
            </a:r>
            <a:r>
              <a:rPr lang="ar-DZ" b="1" dirty="0" err="1">
                <a:latin typeface="Arial,Bold"/>
              </a:rPr>
              <a:t>الجزافیةالوحیدة</a:t>
            </a:r>
            <a:endParaRPr lang="ar-DZ" b="1" dirty="0">
              <a:latin typeface="Arial"/>
            </a:endParaRPr>
          </a:p>
          <a:p>
            <a:pPr algn="r" rtl="1"/>
            <a:r>
              <a:rPr lang="ar-DZ" b="1" dirty="0">
                <a:latin typeface="Arial"/>
              </a:rPr>
              <a:t>د -</a:t>
            </a:r>
            <a:r>
              <a:rPr lang="ar-DZ" b="1" dirty="0">
                <a:latin typeface="Arial,Bold"/>
              </a:rPr>
              <a:t>العملیات </a:t>
            </a:r>
            <a:r>
              <a:rPr lang="ar-SA" b="1" dirty="0">
                <a:latin typeface="Arial,Bold"/>
              </a:rPr>
              <a:t>ا</a:t>
            </a:r>
            <a:r>
              <a:rPr lang="ar-DZ" b="1" dirty="0">
                <a:latin typeface="Arial,Bold"/>
              </a:rPr>
              <a:t>لمتعلقة بالعقارات مثل</a:t>
            </a:r>
            <a:r>
              <a:rPr lang="ar-DZ" b="1" dirty="0">
                <a:latin typeface="Arial"/>
              </a:rPr>
              <a:t>:</a:t>
            </a:r>
          </a:p>
          <a:p>
            <a:pPr algn="r" rtl="1"/>
            <a:r>
              <a:rPr lang="ar-DZ" b="1" dirty="0">
                <a:latin typeface="Arial"/>
              </a:rPr>
              <a:t>-</a:t>
            </a:r>
            <a:r>
              <a:rPr lang="ar-DZ" b="1" dirty="0">
                <a:latin typeface="Arial,Bold"/>
              </a:rPr>
              <a:t>الاشغال العقاریة</a:t>
            </a:r>
          </a:p>
          <a:p>
            <a:pPr algn="r" rtl="1"/>
            <a:r>
              <a:rPr lang="ar-DZ" b="1" dirty="0">
                <a:latin typeface="Constantia,Bold"/>
              </a:rPr>
              <a:t>– </a:t>
            </a:r>
            <a:r>
              <a:rPr lang="ar-DZ" b="1" dirty="0">
                <a:latin typeface="Arial"/>
              </a:rPr>
              <a:t>تجزئة الاراضي</a:t>
            </a:r>
          </a:p>
          <a:p>
            <a:pPr algn="r" rtl="1"/>
            <a:r>
              <a:rPr lang="ar-DZ" b="1" dirty="0">
                <a:latin typeface="Arial"/>
              </a:rPr>
              <a:t>- </a:t>
            </a:r>
            <a:r>
              <a:rPr lang="ar-DZ" b="1" dirty="0">
                <a:latin typeface="Arial,Bold"/>
              </a:rPr>
              <a:t>بیع العقارات و المحلات التجاریة</a:t>
            </a:r>
          </a:p>
          <a:p>
            <a:pPr algn="r" rtl="1"/>
            <a:r>
              <a:rPr lang="ar-DZ" b="1" dirty="0">
                <a:latin typeface="Constantia,Bold"/>
              </a:rPr>
              <a:t>–</a:t>
            </a:r>
            <a:r>
              <a:rPr lang="ar-DZ" b="1" dirty="0">
                <a:latin typeface="Arial,Bold"/>
              </a:rPr>
              <a:t>عملیات الوساطة الخاصة بشراء و بیع الاملاك العقاریة و المحلات التجاریة</a:t>
            </a:r>
          </a:p>
          <a:p>
            <a:pPr algn="r" rtl="1"/>
            <a:r>
              <a:rPr lang="ar-DZ" b="1" dirty="0">
                <a:latin typeface="Arial"/>
              </a:rPr>
              <a:t>-</a:t>
            </a:r>
            <a:r>
              <a:rPr lang="ar-DZ" b="1" dirty="0">
                <a:latin typeface="Arial,Bold"/>
              </a:rPr>
              <a:t>عملیات بناء و بیع العمارات السكنیة </a:t>
            </a:r>
            <a:r>
              <a:rPr lang="ar-DZ" b="1" dirty="0">
                <a:latin typeface="Arial"/>
              </a:rPr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05475"/>
          </a:xfrm>
        </p:spPr>
        <p:txBody>
          <a:bodyPr>
            <a:normAutofit/>
          </a:bodyPr>
          <a:lstStyle/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ھ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-اداء الخدمات مثل: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-نقل الاشخاص و السلع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Constantia,Bold"/>
              </a:rPr>
              <a:t>–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مبیعات المواد الاستھلاكیة و السلع التي تستھلك في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,Bold"/>
              </a:rPr>
              <a:t>عین المكان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Constantia,Bold"/>
              </a:rPr>
              <a:t>–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التأجیر وأشغال الدراسات و البحث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الخدمات المتعلقة بالاتصال مثل الھاتف و الفاكس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>
                <a:solidFill>
                  <a:srgbClr val="000000"/>
                </a:solidFill>
                <a:latin typeface="Arial"/>
              </a:rPr>
              <a:t>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عملیات المھن الحرة باستثناء العملیات ذات الطابع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rgbClr val="000000"/>
                </a:solidFill>
                <a:latin typeface="Arial,Bold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الطبي،الشب</a:t>
            </a:r>
            <a:r>
              <a:rPr lang="ar-SA" b="1" dirty="0">
                <a:solidFill>
                  <a:srgbClr val="000000"/>
                </a:solidFill>
                <a:latin typeface="Arial,Bold"/>
              </a:rPr>
              <a:t>ه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 الطبي و البیطري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r" rtl="1"/>
            <a:r>
              <a:rPr lang="ar-DZ" b="1" dirty="0" err="1">
                <a:solidFill>
                  <a:srgbClr val="000000"/>
                </a:solidFill>
                <a:latin typeface="Arial"/>
              </a:rPr>
              <a:t>-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و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عملیات التسلیم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للذات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للقیم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المنقولة و للعقارات </a:t>
            </a:r>
            <a:r>
              <a:rPr lang="ar-DZ" dirty="0">
                <a:solidFill>
                  <a:srgbClr val="0BD1DA"/>
                </a:solidFill>
                <a:latin typeface="Wingdings2"/>
              </a:rPr>
              <a:t>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algn="r" rtl="1"/>
            <a:r>
              <a:rPr lang="ar-SA" sz="4000" b="1" u="sng" dirty="0">
                <a:solidFill>
                  <a:srgbClr val="FF6600"/>
                </a:solidFill>
                <a:latin typeface="Arial,Bold"/>
              </a:rPr>
              <a:t>211</a:t>
            </a:r>
            <a:r>
              <a:rPr lang="ar-DZ" sz="4000" b="1" u="sng" dirty="0">
                <a:solidFill>
                  <a:srgbClr val="FF6600"/>
                </a:solidFill>
                <a:latin typeface="Arial,Bold"/>
              </a:rPr>
              <a:t>العملیات الخاضعة اختیاریا</a:t>
            </a:r>
          </a:p>
          <a:p>
            <a:pPr algn="just" rtl="1"/>
            <a:r>
              <a:rPr lang="ar-DZ" sz="3600" b="1" dirty="0">
                <a:solidFill>
                  <a:srgbClr val="000000"/>
                </a:solidFill>
                <a:latin typeface="Arial,Bold"/>
              </a:rPr>
              <a:t>تنص علیھا المادة </a:t>
            </a:r>
            <a:r>
              <a:rPr lang="ar-DZ" sz="3600" b="1" dirty="0">
                <a:solidFill>
                  <a:srgbClr val="000000"/>
                </a:solidFill>
                <a:latin typeface="Arial"/>
              </a:rPr>
              <a:t>03 </a:t>
            </a:r>
            <a:r>
              <a:rPr lang="ar-DZ" sz="3600" b="1" dirty="0">
                <a:solidFill>
                  <a:srgbClr val="000000"/>
                </a:solidFill>
                <a:latin typeface="Arial,Bold"/>
              </a:rPr>
              <a:t>من قانون الرسم على القیمة المضافة</a:t>
            </a:r>
            <a:r>
              <a:rPr lang="ar-DZ" sz="3600" b="1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أ-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كیفیة الاختیار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: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,Bold"/>
              </a:rPr>
              <a:t>یكون الاختیار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في أي وقت من السنة وفق طلب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بسیط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من المكلف المعني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یسرى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مباشرة من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الیوم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الاول الذي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یلي شھر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اكتتاب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الاختیار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یمارس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في كل فترات السنة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ینقض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بصفة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اجباریة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ي 12\31 من السنة الثانیة التي تلي سنة بدأ سریان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الاختیار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یتجدد ضمنیا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ما لم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یتقدم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المعني بطلب نقض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الاختیار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في اجل ثلاثة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اشھر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قبل</a:t>
            </a:r>
            <a:r>
              <a:rPr lang="ar-SA" b="1" dirty="0">
                <a:solidFill>
                  <a:srgbClr val="000000"/>
                </a:solidFill>
                <a:latin typeface="Arial"/>
              </a:rPr>
              <a:t>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انضاء الفترة المحددة.</a:t>
            </a:r>
          </a:p>
          <a:p>
            <a:pPr algn="just" rtl="1"/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یلزم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الشخص الذي اختار الخضوع الى النظام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الحقیقي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یلتزم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بمسك</a:t>
            </a:r>
          </a:p>
          <a:p>
            <a:pPr marL="0" indent="0" algn="just" rtl="1">
              <a:buNone/>
            </a:pPr>
            <a:r>
              <a:rPr lang="ar-SA" b="1" dirty="0">
                <a:solidFill>
                  <a:srgbClr val="000000"/>
                </a:solidFill>
                <a:latin typeface="Arial"/>
              </a:rPr>
              <a:t>   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محاسبة منتظمة و </a:t>
            </a:r>
            <a:r>
              <a:rPr lang="ar-DZ" b="1" dirty="0">
                <a:solidFill>
                  <a:srgbClr val="000000"/>
                </a:solidFill>
                <a:latin typeface="Arial,Bold"/>
              </a:rPr>
              <a:t>ایداع </a:t>
            </a:r>
            <a:r>
              <a:rPr lang="ar-DZ" b="1" dirty="0">
                <a:solidFill>
                  <a:srgbClr val="000000"/>
                </a:solidFill>
                <a:latin typeface="Arial"/>
              </a:rPr>
              <a:t>كشوف ارقام الاعمال</a:t>
            </a:r>
            <a:r>
              <a:rPr lang="ar-DZ" sz="3600" b="1" dirty="0">
                <a:solidFill>
                  <a:srgbClr val="000000"/>
                </a:solidFill>
                <a:latin typeface="Arial"/>
              </a:rPr>
              <a:t>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2610</Words>
  <Application>Microsoft Office PowerPoint</Application>
  <PresentationFormat>Affichage à l'écran (4:3)</PresentationFormat>
  <Paragraphs>251</Paragraphs>
  <Slides>35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6" baseType="lpstr">
      <vt:lpstr>Thème Office</vt:lpstr>
      <vt:lpstr>وزارة التعليم العالي والبحث العلمي</vt:lpstr>
      <vt:lpstr>النظام الضريبي و السياسة الضريبية  </vt:lpstr>
      <vt:lpstr> تعريفه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  <vt:lpstr>Diapositive 32</vt:lpstr>
      <vt:lpstr>Diapositive 33</vt:lpstr>
      <vt:lpstr>Diapositive 34</vt:lpstr>
      <vt:lpstr>Diapositive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Komiko</dc:creator>
  <cp:lastModifiedBy>omm</cp:lastModifiedBy>
  <cp:revision>240</cp:revision>
  <dcterms:created xsi:type="dcterms:W3CDTF">2017-10-08T18:29:53Z</dcterms:created>
  <dcterms:modified xsi:type="dcterms:W3CDTF">2021-12-04T20:53:45Z</dcterms:modified>
</cp:coreProperties>
</file>