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
  </p:notesMasterIdLst>
  <p:sldIdLst>
    <p:sldId id="256" r:id="rId2"/>
    <p:sldId id="283" r:id="rId3"/>
    <p:sldId id="286" r:id="rId4"/>
    <p:sldId id="284" r:id="rId5"/>
    <p:sldId id="285" r:id="rId6"/>
    <p:sldId id="287" r:id="rId7"/>
    <p:sldId id="288" r:id="rId8"/>
    <p:sldId id="289" r:id="rId9"/>
    <p:sldId id="290" r:id="rId10"/>
    <p:sldId id="291" r:id="rId11"/>
    <p:sldId id="292"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66" d="100"/>
          <a:sy n="66" d="100"/>
        </p:scale>
        <p:origin x="-7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04/12/2021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2072405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AB06C9D-F76C-4887-A870-ABF3496D121E}"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04/12/2021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04/12/2021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04/12/2021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04/12/2021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04/12/2021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04/12/2021</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04/12/2021</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04/12/2021</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04/12/2021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04/12/2021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04/12/2021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u-relizane.dz/"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8" name="Picture 8" descr="H:\Documents and Settings\Administrateur\Mes documents\Downloads\budget2.jpg"/>
          <p:cNvPicPr>
            <a:picLocks noChangeAspect="1" noChangeArrowheads="1"/>
          </p:cNvPicPr>
          <p:nvPr/>
        </p:nvPicPr>
        <p:blipFill>
          <a:blip r:embed="rId2" cstate="print"/>
          <a:srcRect/>
          <a:stretch>
            <a:fillRect/>
          </a:stretch>
        </p:blipFill>
        <p:spPr bwMode="auto">
          <a:xfrm>
            <a:off x="0" y="0"/>
            <a:ext cx="3995936" cy="4190272"/>
          </a:xfrm>
          <a:prstGeom prst="ellipse">
            <a:avLst/>
          </a:prstGeom>
          <a:ln>
            <a:noFill/>
          </a:ln>
          <a:effectLst>
            <a:softEdge rad="112500"/>
          </a:effectLst>
        </p:spPr>
      </p:pic>
      <p:sp>
        <p:nvSpPr>
          <p:cNvPr id="2" name="Titre 1"/>
          <p:cNvSpPr>
            <a:spLocks noGrp="1"/>
          </p:cNvSpPr>
          <p:nvPr>
            <p:ph type="ctrTitle"/>
          </p:nvPr>
        </p:nvSpPr>
        <p:spPr>
          <a:xfrm>
            <a:off x="3059832" y="188640"/>
            <a:ext cx="4176464" cy="2437417"/>
          </a:xfrm>
        </p:spPr>
        <p:txBody>
          <a:bodyPr>
            <a:noAutofit/>
          </a:bodyPr>
          <a:lstStyle/>
          <a:p>
            <a:pPr algn="r" rtl="1"/>
            <a:r>
              <a:rPr lang="ar-DZ" sz="2000" b="1" dirty="0" smtClean="0"/>
              <a:t>وزارة  التعليم و البحث  العلمي</a:t>
            </a:r>
            <a:br>
              <a:rPr lang="ar-DZ" sz="2000" b="1" dirty="0" smtClean="0"/>
            </a:br>
            <a:r>
              <a:rPr lang="ar-DZ" sz="2000" b="1" dirty="0" smtClean="0"/>
              <a:t>جامعة الشهيد أحمد زبانة – غليزان </a:t>
            </a:r>
            <a:r>
              <a:rPr lang="ar-DZ" sz="2000" b="1" dirty="0" smtClean="0"/>
              <a:t/>
            </a:r>
            <a:br>
              <a:rPr lang="ar-DZ" sz="2000" b="1" dirty="0" smtClean="0"/>
            </a:br>
            <a:r>
              <a:rPr lang="ar-DZ" sz="2000" b="1" dirty="0" smtClean="0"/>
              <a:t>كلية </a:t>
            </a:r>
            <a:r>
              <a:rPr lang="ar-DZ" sz="2000" b="1" dirty="0" smtClean="0"/>
              <a:t>العلوم الاقتصادية والتجارية وعلوم  التسيير</a:t>
            </a:r>
            <a:br>
              <a:rPr lang="ar-DZ" sz="2000" b="1" dirty="0" smtClean="0"/>
            </a:br>
            <a:r>
              <a:rPr lang="ar-DZ" sz="2000" b="1" dirty="0" smtClean="0"/>
              <a:t>قسم  علوم  </a:t>
            </a:r>
            <a:r>
              <a:rPr lang="ar-DZ" sz="2000" b="1" dirty="0" smtClean="0"/>
              <a:t>الاقتصادية</a:t>
            </a:r>
            <a:r>
              <a:rPr lang="ar-DZ" sz="2000" b="1" dirty="0" smtClean="0"/>
              <a:t/>
            </a:r>
            <a:br>
              <a:rPr lang="ar-DZ" sz="2000" b="1" dirty="0" smtClean="0"/>
            </a:br>
            <a:r>
              <a:rPr lang="ar-DZ" sz="2000" b="1" dirty="0" smtClean="0"/>
              <a:t>اقتصاد </a:t>
            </a:r>
            <a:r>
              <a:rPr lang="ar-DZ" sz="2000" b="1" dirty="0" smtClean="0"/>
              <a:t>نقدي و </a:t>
            </a:r>
            <a:r>
              <a:rPr lang="ar-DZ" sz="2000" b="1" dirty="0" smtClean="0"/>
              <a:t>بنكي</a:t>
            </a:r>
            <a:br>
              <a:rPr lang="ar-DZ" sz="2000" b="1" dirty="0" smtClean="0"/>
            </a:br>
            <a:r>
              <a:rPr lang="ar-DZ" sz="2000" b="1" dirty="0"/>
              <a:t> </a:t>
            </a:r>
            <a:r>
              <a:rPr lang="ar-DZ" sz="2000" b="1" dirty="0" smtClean="0"/>
              <a:t>المستوى: سنة أولى ماستر</a:t>
            </a:r>
            <a:endParaRPr lang="fr-FR" sz="2000" b="1" dirty="0"/>
          </a:p>
        </p:txBody>
      </p:sp>
      <p:sp>
        <p:nvSpPr>
          <p:cNvPr id="16" name="Sous-titre 15"/>
          <p:cNvSpPr>
            <a:spLocks noGrp="1"/>
          </p:cNvSpPr>
          <p:nvPr>
            <p:ph type="subTitle" idx="1"/>
          </p:nvPr>
        </p:nvSpPr>
        <p:spPr>
          <a:xfrm>
            <a:off x="4536504" y="3212976"/>
            <a:ext cx="4860032" cy="1428760"/>
          </a:xfrm>
        </p:spPr>
        <p:txBody>
          <a:bodyPr>
            <a:noAutofit/>
          </a:bodyPr>
          <a:lstStyle/>
          <a:p>
            <a:pPr rtl="1">
              <a:spcBef>
                <a:spcPts val="0"/>
              </a:spcBef>
            </a:pPr>
            <a:r>
              <a:rPr lang="ar-DZ" sz="8000" b="1" spc="-300" dirty="0" smtClean="0">
                <a:solidFill>
                  <a:srgbClr val="FF0000"/>
                </a:solidFill>
                <a:effectLst>
                  <a:glow rad="139700">
                    <a:schemeClr val="accent3">
                      <a:satMod val="175000"/>
                      <a:alpha val="40000"/>
                    </a:schemeClr>
                  </a:glow>
                </a:effectLst>
              </a:rPr>
              <a:t> </a:t>
            </a:r>
            <a:r>
              <a:rPr lang="ar-DZ" sz="6000" b="1" dirty="0" smtClean="0">
                <a:solidFill>
                  <a:srgbClr val="FF0000"/>
                </a:solidFill>
                <a:effectLst>
                  <a:glow rad="139700">
                    <a:schemeClr val="accent3">
                      <a:satMod val="175000"/>
                      <a:alpha val="40000"/>
                    </a:schemeClr>
                  </a:glow>
                </a:effectLst>
              </a:rPr>
              <a:t>تحليل السياسات النقدية</a:t>
            </a:r>
          </a:p>
          <a:p>
            <a:pPr rtl="1">
              <a:spcBef>
                <a:spcPts val="0"/>
              </a:spcBef>
            </a:pPr>
            <a:endParaRPr lang="ar-DZ" sz="8000" b="1" spc="-300" dirty="0" smtClean="0">
              <a:solidFill>
                <a:srgbClr val="FF0000"/>
              </a:solidFill>
              <a:effectLst>
                <a:glow rad="139700">
                  <a:schemeClr val="accent3">
                    <a:satMod val="175000"/>
                    <a:alpha val="40000"/>
                  </a:schemeClr>
                </a:glow>
              </a:effectLst>
            </a:endParaRPr>
          </a:p>
          <a:p>
            <a:pPr rtl="1">
              <a:spcBef>
                <a:spcPts val="0"/>
              </a:spcBef>
            </a:pPr>
            <a:r>
              <a:rPr lang="ar-DZ" sz="8000" b="1" spc="-300" dirty="0" smtClean="0">
                <a:solidFill>
                  <a:srgbClr val="FF0000"/>
                </a:solidFill>
                <a:effectLst>
                  <a:glow rad="139700">
                    <a:schemeClr val="accent3">
                      <a:satMod val="175000"/>
                      <a:alpha val="40000"/>
                    </a:schemeClr>
                  </a:glow>
                </a:effectLst>
              </a:rPr>
              <a:t> </a:t>
            </a: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04/12/2021</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3" name="Espace réservé de la date 3"/>
          <p:cNvSpPr txBox="1">
            <a:spLocks/>
          </p:cNvSpPr>
          <p:nvPr/>
        </p:nvSpPr>
        <p:spPr>
          <a:xfrm>
            <a:off x="5245890" y="6160219"/>
            <a:ext cx="3286549" cy="365125"/>
          </a:xfrm>
          <a:prstGeom prst="rect">
            <a:avLst/>
          </a:prstGeom>
        </p:spPr>
        <p:txBody>
          <a:bodyPr vert="horz" lIns="91440" tIns="45720" rIns="91440" bIns="45720" rtlCol="0" anchor="ctr"/>
          <a:lstStyle/>
          <a:p>
            <a:pPr lvl="0">
              <a:defRPr/>
            </a:pPr>
            <a:r>
              <a:rPr lang="fr-FR" sz="1600" b="1" dirty="0">
                <a:latin typeface="Times New Roman" pitchFamily="18" charset="0"/>
                <a:cs typeface="Times New Roman" pitchFamily="18" charset="0"/>
              </a:rPr>
              <a:t>fouad.benhaddou@</a:t>
            </a:r>
            <a:r>
              <a:rPr lang="fr-FR" sz="1600" b="1" u="sng" dirty="0">
                <a:latin typeface="Times New Roman" pitchFamily="18" charset="0"/>
                <a:cs typeface="Times New Roman" pitchFamily="18" charset="0"/>
                <a:hlinkClick r:id="rId3"/>
              </a:rPr>
              <a:t>univ-relizane.dz</a:t>
            </a:r>
            <a:endParaRPr kumimoji="0" lang="fr-FR" sz="1600" b="1" i="0" u="none" strike="noStrike" kern="1200" cap="none" spc="0" normalizeH="0" baseline="0" noProof="0" dirty="0">
              <a:ln>
                <a:noFill/>
              </a:ln>
              <a:effectLst/>
              <a:uLnTx/>
              <a:uFillTx/>
              <a:latin typeface="Times New Roman" pitchFamily="18" charset="0"/>
              <a:cs typeface="Times New Roman" pitchFamily="18" charset="0"/>
            </a:endParaRPr>
          </a:p>
        </p:txBody>
      </p:sp>
      <p:sp>
        <p:nvSpPr>
          <p:cNvPr id="15" name="Titre 1"/>
          <p:cNvSpPr txBox="1">
            <a:spLocks/>
          </p:cNvSpPr>
          <p:nvPr/>
        </p:nvSpPr>
        <p:spPr>
          <a:xfrm>
            <a:off x="1214414"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17" name="Espace réservé de la date 3"/>
          <p:cNvSpPr txBox="1">
            <a:spLocks/>
          </p:cNvSpPr>
          <p:nvPr/>
        </p:nvSpPr>
        <p:spPr>
          <a:xfrm>
            <a:off x="6510366" y="5492767"/>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500" b="1" i="0" u="none" strike="noStrike" kern="1200" cap="none" spc="0" normalizeH="0" baseline="0" noProof="0" dirty="0">
              <a:ln>
                <a:noFill/>
              </a:ln>
              <a:effectLst/>
              <a:uLnTx/>
              <a:uFillTx/>
              <a:latin typeface="+mn-lt"/>
              <a:ea typeface="+mn-ea"/>
              <a:cs typeface="+mn-cs"/>
            </a:endParaRPr>
          </a:p>
        </p:txBody>
      </p:sp>
      <p:pic>
        <p:nvPicPr>
          <p:cNvPr id="25605" name="Picture 5" descr="H:\Documents and Settings\Administrateur\Mes documents\Downloads\budget1.jpg"/>
          <p:cNvPicPr>
            <a:picLocks noChangeAspect="1" noChangeArrowheads="1"/>
          </p:cNvPicPr>
          <p:nvPr/>
        </p:nvPicPr>
        <p:blipFill>
          <a:blip r:embed="rId4" cstate="print"/>
          <a:srcRect/>
          <a:stretch>
            <a:fillRect/>
          </a:stretch>
        </p:blipFill>
        <p:spPr bwMode="auto">
          <a:xfrm>
            <a:off x="460375" y="2456252"/>
            <a:ext cx="4421175" cy="4429132"/>
          </a:xfrm>
          <a:prstGeom prst="ellipse">
            <a:avLst/>
          </a:prstGeom>
          <a:ln>
            <a:noFill/>
          </a:ln>
          <a:effectLst>
            <a:softEdge rad="112500"/>
          </a:effectLst>
        </p:spPr>
      </p:pic>
      <p:sp>
        <p:nvSpPr>
          <p:cNvPr id="19" name="Espace réservé de la date 3"/>
          <p:cNvSpPr txBox="1">
            <a:spLocks/>
          </p:cNvSpPr>
          <p:nvPr/>
        </p:nvSpPr>
        <p:spPr>
          <a:xfrm>
            <a:off x="5733751" y="5517232"/>
            <a:ext cx="2490790" cy="642987"/>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sz="2000" b="1" dirty="0" smtClean="0"/>
              <a:t>إعداد</a:t>
            </a:r>
            <a:r>
              <a:rPr lang="ar-DZ" sz="2000" b="1" dirty="0" smtClean="0"/>
              <a:t>: </a:t>
            </a:r>
            <a:r>
              <a:rPr lang="ar-DZ" sz="2000" b="1" dirty="0" err="1" smtClean="0"/>
              <a:t>د.فؤاد</a:t>
            </a:r>
            <a:r>
              <a:rPr lang="ar-DZ" sz="2000" b="1" dirty="0" smtClean="0"/>
              <a:t> بن </a:t>
            </a:r>
            <a:r>
              <a:rPr lang="ar-DZ" sz="2000" b="1" dirty="0" smtClean="0"/>
              <a:t>حدو </a:t>
            </a:r>
          </a:p>
          <a:p>
            <a:pPr marL="0" marR="0" lvl="0" indent="0" algn="ctr" defTabSz="914400" rtl="0" eaLnBrk="1" fontAlgn="auto" latinLnBrk="0" hangingPunct="1">
              <a:lnSpc>
                <a:spcPct val="100000"/>
              </a:lnSpc>
              <a:spcBef>
                <a:spcPts val="0"/>
              </a:spcBef>
              <a:spcAft>
                <a:spcPts val="0"/>
              </a:spcAft>
              <a:buClrTx/>
              <a:buSzTx/>
              <a:buFontTx/>
              <a:buNone/>
              <a:tabLst/>
              <a:defRPr/>
            </a:pPr>
            <a:r>
              <a:rPr lang="ar-DZ" sz="2000" b="1" dirty="0" smtClean="0"/>
              <a:t>أسـتاذ محاضر –أ-</a:t>
            </a:r>
            <a:endParaRPr kumimoji="0" lang="fr-FR" sz="2000" b="1" i="0" u="none" strike="noStrike" kern="1200" cap="none" spc="0" normalizeH="0" baseline="0" noProof="0" dirty="0">
              <a:ln>
                <a:noFill/>
              </a:ln>
              <a:effectLst/>
              <a:uLnTx/>
              <a:uFillTx/>
              <a:latin typeface="+mn-lt"/>
              <a:ea typeface="+mn-ea"/>
              <a:cs typeface="+mn-cs"/>
            </a:endParaRPr>
          </a:p>
        </p:txBody>
      </p:sp>
      <p:pic>
        <p:nvPicPr>
          <p:cNvPr id="1026"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6296" y="76184"/>
            <a:ext cx="1907704" cy="320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أدوات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5000660"/>
          </a:xfrm>
        </p:spPr>
        <p:txBody>
          <a:bodyPr>
            <a:noAutofit/>
          </a:bodyPr>
          <a:lstStyle/>
          <a:p>
            <a:pPr marL="0" indent="0" algn="just" rtl="1">
              <a:buNone/>
            </a:pPr>
            <a:r>
              <a:rPr lang="ar-DZ" sz="2200" b="1" dirty="0" err="1" smtClean="0">
                <a:latin typeface="Tools" pitchFamily="34" charset="2"/>
                <a:cs typeface="Traditional Arabic" pitchFamily="2" charset="-78"/>
              </a:rPr>
              <a:t>2.</a:t>
            </a:r>
            <a:r>
              <a:rPr lang="ar-DZ" sz="2200" b="1" dirty="0" smtClean="0">
                <a:latin typeface="Tools" pitchFamily="34" charset="2"/>
                <a:cs typeface="Traditional Arabic" pitchFamily="2" charset="-78"/>
              </a:rPr>
              <a:t> </a:t>
            </a:r>
            <a:r>
              <a:rPr lang="ar-DZ" sz="2400" b="1" dirty="0" smtClean="0">
                <a:latin typeface="Tools" pitchFamily="34" charset="2"/>
                <a:cs typeface="Traditional Arabic" pitchFamily="2" charset="-78"/>
              </a:rPr>
              <a:t>أدوات النوعية </a:t>
            </a:r>
            <a:r>
              <a:rPr lang="ar-DZ" sz="2400" b="1" dirty="0" err="1" smtClean="0">
                <a:latin typeface="Tools" pitchFamily="34" charset="2"/>
                <a:cs typeface="Traditional Arabic" pitchFamily="2" charset="-78"/>
              </a:rPr>
              <a:t>التكميلية </a:t>
            </a:r>
            <a:r>
              <a:rPr lang="ar-DZ" sz="2400" b="1" dirty="0" smtClean="0">
                <a:latin typeface="Tools" pitchFamily="34" charset="2"/>
                <a:cs typeface="Traditional Arabic" pitchFamily="2" charset="-78"/>
              </a:rPr>
              <a:t>: </a:t>
            </a:r>
            <a:r>
              <a:rPr lang="ar-DZ" sz="2400" dirty="0" smtClean="0">
                <a:latin typeface="Tools" pitchFamily="34" charset="2"/>
                <a:cs typeface="Traditional Arabic" pitchFamily="2" charset="-78"/>
              </a:rPr>
              <a:t>اضافة الى الاساليب الكيفية يمكن للبنك مركزي ان يتدخل لتحديد حجم  الائتمان ووجهته عن طريق وضع شروط أصعب للحصول على الائتمان بالتدخل في ظروف طلب  الائتمان مع ثبات حجم عرضه.</a:t>
            </a:r>
          </a:p>
          <a:p>
            <a:pPr marL="0" indent="0" algn="just" rtl="1">
              <a:buNone/>
            </a:pPr>
            <a:r>
              <a:rPr lang="ar-DZ" sz="2400" b="1" dirty="0" smtClean="0">
                <a:latin typeface="Tools" pitchFamily="34" charset="2"/>
                <a:cs typeface="Traditional Arabic" pitchFamily="2" charset="-78"/>
              </a:rPr>
              <a:t>أ.هامش الضمان المطلوب: </a:t>
            </a:r>
            <a:r>
              <a:rPr lang="ar-DZ" sz="2400" dirty="0" smtClean="0">
                <a:latin typeface="Tools" pitchFamily="34" charset="2"/>
                <a:cs typeface="Traditional Arabic" pitchFamily="2" charset="-78"/>
              </a:rPr>
              <a:t>وهو النسبة التي يجب ان يدفعها المضاربون في سوق الاوراق المالية من اموالهم الخاصة لتمويل مشترياتهم من هذه الاوراق، على ان يسدد البنك النسبة المتبقية، ويقوم البنك المركزي  بتخفيض هذه النسبة ففيما بتعلق بالأوراق المالية للقطاعات المرغوبة، مما يدفع المضاربين للإقبال على شراء  الاصول، و رفع هذه النسبة فيما يتعلق بالأوراق المالية للقطاعات غير المرغوبة أو التي تعرض تضخماً فيقل  الاقبال على شرائها.</a:t>
            </a:r>
          </a:p>
          <a:p>
            <a:pPr marL="0" indent="0" algn="just" rtl="1">
              <a:buNone/>
            </a:pPr>
            <a:r>
              <a:rPr lang="ar-DZ" sz="2400" b="1" dirty="0" smtClean="0">
                <a:latin typeface="Tools" pitchFamily="34" charset="2"/>
                <a:cs typeface="Traditional Arabic" pitchFamily="2" charset="-78"/>
              </a:rPr>
              <a:t>ب.شروط بيع التقسيط: </a:t>
            </a:r>
            <a:r>
              <a:rPr lang="ar-DZ" sz="2400" dirty="0" smtClean="0">
                <a:latin typeface="Tools" pitchFamily="34" charset="2"/>
                <a:cs typeface="Traditional Arabic" pitchFamily="2" charset="-78"/>
              </a:rPr>
              <a:t>وهي عملية تنظيم ومراقبة القروض الاستهلاكية، فتسهيل شروط البيع بالتقسيط يؤدي الى زيادة الاستهلاك،حيث يمكن الأفراد من الحصول على سلع معين وبالتالي يزيد الطلب.</a:t>
            </a:r>
            <a:endParaRPr lang="ar-DZ" sz="2400" dirty="0" smtClean="0">
              <a:solidFill>
                <a:srgbClr val="FF0000"/>
              </a:solidFill>
              <a:latin typeface="Tools" pitchFamily="34" charset="2"/>
              <a:cs typeface="Traditional Arabic" pitchFamily="2" charset="-78"/>
            </a:endParaRPr>
          </a:p>
          <a:p>
            <a:pPr marL="0" indent="0" algn="just" rtl="1">
              <a:buNone/>
            </a:pPr>
            <a:r>
              <a:rPr lang="ar-DZ" sz="2400" b="1" dirty="0" smtClean="0">
                <a:latin typeface="Tools" pitchFamily="34" charset="2"/>
                <a:cs typeface="Traditional Arabic" pitchFamily="2" charset="-78"/>
              </a:rPr>
              <a:t>ج.الائتمان العقاري: </a:t>
            </a:r>
            <a:r>
              <a:rPr lang="ar-DZ" sz="2400" dirty="0" smtClean="0">
                <a:latin typeface="Tools" pitchFamily="34" charset="2"/>
                <a:cs typeface="Traditional Arabic" pitchFamily="2" charset="-78"/>
              </a:rPr>
              <a:t>يمكن للبنك المركزي أن يثبت حداً اعلى على المبلغ المقترض المخصص لبناء المساكن،وتحديد فترة استرداد المبلغ </a:t>
            </a:r>
            <a:r>
              <a:rPr lang="ar-DZ" sz="2400" dirty="0" err="1" smtClean="0">
                <a:latin typeface="Tools" pitchFamily="34" charset="2"/>
                <a:cs typeface="Traditional Arabic" pitchFamily="2" charset="-78"/>
              </a:rPr>
              <a:t>المقترض.</a:t>
            </a:r>
            <a:r>
              <a:rPr lang="ar-DZ" sz="2400" dirty="0" smtClean="0">
                <a:latin typeface="Tools" pitchFamily="34" charset="2"/>
                <a:cs typeface="Traditional Arabic" pitchFamily="2" charset="-78"/>
              </a:rPr>
              <a:t>  ويمكن ان يستخدم كوسيلة لسياسة السكن، للتخفيف من </a:t>
            </a:r>
            <a:r>
              <a:rPr lang="ar-DZ" sz="2400" dirty="0" err="1" smtClean="0">
                <a:latin typeface="Tools" pitchFamily="34" charset="2"/>
                <a:cs typeface="Traditional Arabic" pitchFamily="2" charset="-78"/>
              </a:rPr>
              <a:t>حدة</a:t>
            </a:r>
            <a:r>
              <a:rPr lang="ar-DZ" sz="2400" dirty="0" smtClean="0">
                <a:latin typeface="Tools" pitchFamily="34" charset="2"/>
                <a:cs typeface="Traditional Arabic" pitchFamily="2" charset="-78"/>
              </a:rPr>
              <a:t>  مشكلة الاسكان عن طريق تخفيض المقدم وفترة الرهن وسعر الفائدة وفترة تسديد القرض وغيرها.</a:t>
            </a:r>
          </a:p>
          <a:p>
            <a:pPr marL="457200" indent="-457200" algn="just" rtl="1">
              <a:buNone/>
            </a:pPr>
            <a:endParaRPr lang="ar-DZ" sz="2400" b="1" dirty="0" smtClean="0">
              <a:latin typeface="Tools" pitchFamily="34" charset="2"/>
              <a:cs typeface="Traditional Arabic" pitchFamily="2" charset="-78"/>
            </a:endParaRPr>
          </a:p>
          <a:p>
            <a:pPr marL="457200" indent="-457200" algn="just" rtl="1">
              <a:buNone/>
            </a:pPr>
            <a:endParaRPr lang="ar-DZ" sz="2400" b="1"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أدوات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5000660"/>
          </a:xfrm>
        </p:spPr>
        <p:txBody>
          <a:bodyPr>
            <a:noAutofit/>
          </a:bodyPr>
          <a:lstStyle/>
          <a:p>
            <a:pPr marL="0" indent="0" algn="just" rtl="1">
              <a:buNone/>
            </a:pPr>
            <a:r>
              <a:rPr lang="ar-DZ" sz="2400" b="1" dirty="0" smtClean="0">
                <a:latin typeface="Tools" pitchFamily="34" charset="2"/>
                <a:cs typeface="Traditional Arabic" pitchFamily="2" charset="-78"/>
              </a:rPr>
              <a:t>ثانياً- الأدوات المباشرة: </a:t>
            </a:r>
            <a:r>
              <a:rPr lang="ar-DZ" sz="2400" dirty="0" smtClean="0">
                <a:latin typeface="Tools" pitchFamily="34" charset="2"/>
                <a:cs typeface="Traditional Arabic" pitchFamily="2" charset="-78"/>
              </a:rPr>
              <a:t>هي مجموعة التدابير و الإجراءات المباشرة التي يتخذها البنك المركزي تجاه المؤسسات والأجهزة المالية و البنكية عند عجز الادوات الكمية و الادوات الكيفية عن تحقيق أهداف السياسة النقدية.</a:t>
            </a:r>
          </a:p>
          <a:p>
            <a:pPr marL="0" indent="0" algn="just" rtl="1">
              <a:buNone/>
            </a:pPr>
            <a:r>
              <a:rPr lang="ar-DZ" sz="2400" b="1" dirty="0" smtClean="0">
                <a:latin typeface="Tools" pitchFamily="34" charset="2"/>
                <a:cs typeface="Traditional Arabic" pitchFamily="2" charset="-78"/>
              </a:rPr>
              <a:t>أ.الاقناع الادبي: </a:t>
            </a:r>
            <a:r>
              <a:rPr lang="ar-DZ" sz="2400" dirty="0" smtClean="0">
                <a:latin typeface="Tools" pitchFamily="34" charset="2"/>
                <a:cs typeface="Traditional Arabic" pitchFamily="2" charset="-78"/>
              </a:rPr>
              <a:t>يعني قيام البنك المركزي بإقناع البنوك التجارية و إبداء النصيحة لها فيما يخص توجيهاتها الائتمانية </a:t>
            </a:r>
            <a:r>
              <a:rPr lang="ar-DZ" sz="2400" dirty="0" err="1" smtClean="0">
                <a:latin typeface="Tools" pitchFamily="34" charset="2"/>
                <a:cs typeface="Traditional Arabic" pitchFamily="2" charset="-78"/>
              </a:rPr>
              <a:t>عموماً.</a:t>
            </a:r>
            <a:r>
              <a:rPr lang="ar-DZ" sz="2400" dirty="0" smtClean="0">
                <a:latin typeface="Tools" pitchFamily="34" charset="2"/>
                <a:cs typeface="Traditional Arabic" pitchFamily="2" charset="-78"/>
              </a:rPr>
              <a:t> وتستجيب البنوك التجارية عادة لتوصيات البنك المركزي، حفاظاً على علاقتها الطيبة </a:t>
            </a:r>
            <a:r>
              <a:rPr lang="ar-DZ" sz="2400" dirty="0" err="1" smtClean="0">
                <a:latin typeface="Tools" pitchFamily="34" charset="2"/>
                <a:cs typeface="Traditional Arabic" pitchFamily="2" charset="-78"/>
              </a:rPr>
              <a:t>معه.</a:t>
            </a:r>
            <a:endParaRPr lang="ar-DZ" sz="2400" dirty="0" smtClean="0">
              <a:latin typeface="Tools" pitchFamily="34" charset="2"/>
              <a:cs typeface="Traditional Arabic" pitchFamily="2" charset="-78"/>
            </a:endParaRPr>
          </a:p>
          <a:p>
            <a:pPr marL="0" indent="0" algn="just" rtl="1">
              <a:buNone/>
            </a:pPr>
            <a:r>
              <a:rPr lang="ar-DZ" sz="2400" b="1" dirty="0" smtClean="0">
                <a:latin typeface="Tools" pitchFamily="34" charset="2"/>
                <a:cs typeface="Traditional Arabic" pitchFamily="2" charset="-78"/>
              </a:rPr>
              <a:t> ب.التوجيهات والأوامر: </a:t>
            </a:r>
            <a:r>
              <a:rPr lang="ar-DZ" sz="2400" dirty="0" smtClean="0">
                <a:latin typeface="Tools" pitchFamily="34" charset="2"/>
                <a:cs typeface="Traditional Arabic" pitchFamily="2" charset="-78"/>
              </a:rPr>
              <a:t>يصدر البنك المركزي تعليمات مباشرة الى البنوك التجارية لتوجيهها نحو السياسة </a:t>
            </a:r>
            <a:r>
              <a:rPr lang="ar-DZ" sz="2400" dirty="0" err="1" smtClean="0">
                <a:latin typeface="Tools" pitchFamily="34" charset="2"/>
                <a:cs typeface="Traditional Arabic" pitchFamily="2" charset="-78"/>
              </a:rPr>
              <a:t>المرغوبة </a:t>
            </a:r>
            <a:r>
              <a:rPr lang="ar-DZ" sz="2400" dirty="0" smtClean="0">
                <a:latin typeface="Tools" pitchFamily="34" charset="2"/>
                <a:cs typeface="Traditional Arabic" pitchFamily="2" charset="-78"/>
              </a:rPr>
              <a:t>، من خلال حجم الائتمان و </a:t>
            </a:r>
            <a:r>
              <a:rPr lang="ar-DZ" sz="2400" dirty="0" err="1" smtClean="0">
                <a:latin typeface="Tools" pitchFamily="34" charset="2"/>
                <a:cs typeface="Traditional Arabic" pitchFamily="2" charset="-78"/>
              </a:rPr>
              <a:t>نوعه </a:t>
            </a:r>
            <a:r>
              <a:rPr lang="ar-DZ" sz="2400" dirty="0" smtClean="0">
                <a:latin typeface="Tools" pitchFamily="34" charset="2"/>
                <a:cs typeface="Traditional Arabic" pitchFamily="2" charset="-78"/>
              </a:rPr>
              <a:t>،كان يأمر باستخدام  جزء من الاصول المالية  للبنوك التجارية  في  الشراء  السندات </a:t>
            </a:r>
            <a:r>
              <a:rPr lang="ar-DZ" sz="2400" dirty="0" err="1" smtClean="0">
                <a:latin typeface="Tools" pitchFamily="34" charset="2"/>
                <a:cs typeface="Traditional Arabic" pitchFamily="2" charset="-78"/>
              </a:rPr>
              <a:t>الحكومية ...</a:t>
            </a:r>
            <a:endParaRPr lang="ar-DZ" sz="2400" dirty="0" smtClean="0">
              <a:latin typeface="Tools" pitchFamily="34" charset="2"/>
              <a:cs typeface="Traditional Arabic" pitchFamily="2" charset="-78"/>
            </a:endParaRPr>
          </a:p>
          <a:p>
            <a:pPr marL="0" indent="0" algn="just" rtl="1">
              <a:buNone/>
            </a:pPr>
            <a:r>
              <a:rPr lang="ar-DZ" sz="2400" b="1" dirty="0" smtClean="0">
                <a:latin typeface="Tools" pitchFamily="34" charset="2"/>
                <a:cs typeface="Traditional Arabic" pitchFamily="2" charset="-78"/>
              </a:rPr>
              <a:t>ج.الاعلام: </a:t>
            </a:r>
            <a:r>
              <a:rPr lang="ar-DZ" sz="2400" dirty="0" smtClean="0">
                <a:latin typeface="Tools" pitchFamily="34" charset="2"/>
                <a:cs typeface="Traditional Arabic" pitchFamily="2" charset="-78"/>
              </a:rPr>
              <a:t>يمكن للبنك المركزي ان يستعمل وسائل الاعلام المختلفة لشرح الحقائق الاقتصادية امام  الجمهور دعماً لجهود اصلاح الاوضاع النقدية  وتحقيقاً لأهداف السياسة </a:t>
            </a:r>
            <a:r>
              <a:rPr lang="ar-DZ" sz="2400" dirty="0" err="1" smtClean="0">
                <a:latin typeface="Tools" pitchFamily="34" charset="2"/>
                <a:cs typeface="Traditional Arabic" pitchFamily="2" charset="-78"/>
              </a:rPr>
              <a:t>الاقتصادية.</a:t>
            </a:r>
            <a:r>
              <a:rPr lang="ar-DZ" sz="2400" dirty="0" smtClean="0">
                <a:latin typeface="Tools" pitchFamily="34" charset="2"/>
                <a:cs typeface="Traditional Arabic" pitchFamily="2" charset="-78"/>
              </a:rPr>
              <a:t> </a:t>
            </a:r>
          </a:p>
          <a:p>
            <a:pPr marL="0" indent="0" algn="just" rtl="1">
              <a:buNone/>
            </a:pPr>
            <a:r>
              <a:rPr lang="ar-DZ" sz="2400" b="1" dirty="0" smtClean="0">
                <a:latin typeface="Tools" pitchFamily="34" charset="2"/>
                <a:cs typeface="Traditional Arabic" pitchFamily="2" charset="-78"/>
              </a:rPr>
              <a:t> د.الاجراءات العقابية: </a:t>
            </a:r>
            <a:r>
              <a:rPr lang="ar-DZ" sz="2400" dirty="0" smtClean="0">
                <a:latin typeface="Tools" pitchFamily="34" charset="2"/>
                <a:cs typeface="Traditional Arabic" pitchFamily="2" charset="-78"/>
              </a:rPr>
              <a:t>اذا لم تنتهج البنوك التجارية  السياسة الملائمة كما حددتها السلطة النقدية،يلجا البنك  المركزي  لفرض عقوبات عليها، ومن هذه العقوبات رفض عملية اعادة خصم لهذه البنوك، ورفض  امدادها  </a:t>
            </a:r>
            <a:r>
              <a:rPr lang="ar-DZ" sz="2400" dirty="0" err="1" smtClean="0">
                <a:latin typeface="Tools" pitchFamily="34" charset="2"/>
                <a:cs typeface="Traditional Arabic" pitchFamily="2" charset="-78"/>
              </a:rPr>
              <a:t>بالاحتياطات</a:t>
            </a:r>
            <a:r>
              <a:rPr lang="ar-DZ" sz="2400" dirty="0" smtClean="0">
                <a:latin typeface="Tools" pitchFamily="34" charset="2"/>
                <a:cs typeface="Traditional Arabic" pitchFamily="2" charset="-78"/>
              </a:rPr>
              <a:t> النقدية في حالة  تجاوز قروضها  الحدود  العليا  لمقرر </a:t>
            </a:r>
            <a:r>
              <a:rPr lang="ar-DZ" sz="2400" dirty="0" err="1" smtClean="0">
                <a:latin typeface="Tools" pitchFamily="34" charset="2"/>
                <a:cs typeface="Traditional Arabic" pitchFamily="2" charset="-78"/>
              </a:rPr>
              <a:t>للاقراض.</a:t>
            </a:r>
            <a:endParaRPr lang="ar-DZ" sz="2400" dirty="0" smtClean="0">
              <a:latin typeface="Tools" pitchFamily="34" charset="2"/>
              <a:cs typeface="Traditional Arabic" pitchFamily="2" charset="-78"/>
            </a:endParaRPr>
          </a:p>
          <a:p>
            <a:pPr marL="457200" indent="-457200" algn="just" rtl="1">
              <a:buNone/>
            </a:pPr>
            <a:endParaRPr lang="ar-DZ" sz="2400" b="1" dirty="0" smtClean="0">
              <a:latin typeface="Tools" pitchFamily="34" charset="2"/>
              <a:cs typeface="Traditional Arabic" pitchFamily="2" charset="-78"/>
            </a:endParaRPr>
          </a:p>
          <a:p>
            <a:pPr marL="457200" indent="-457200" algn="just" rtl="1">
              <a:buNone/>
            </a:pPr>
            <a:endParaRPr lang="ar-DZ" sz="2400" b="1"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11</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ماهية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357158" y="1785926"/>
            <a:ext cx="8401080" cy="4214842"/>
          </a:xfrm>
        </p:spPr>
        <p:txBody>
          <a:bodyPr>
            <a:noAutofit/>
          </a:bodyPr>
          <a:lstStyle/>
          <a:p>
            <a:pPr algn="just" rtl="1">
              <a:buNone/>
            </a:pPr>
            <a:r>
              <a:rPr lang="ar-DZ" sz="2800" b="1" dirty="0" smtClean="0">
                <a:cs typeface="Traditional Arabic" pitchFamily="2" charset="-78"/>
              </a:rPr>
              <a:t>أولاً-نشأتها التاريخية: </a:t>
            </a:r>
          </a:p>
          <a:p>
            <a:pPr marL="0" indent="0" algn="just" rtl="1">
              <a:buNone/>
            </a:pPr>
            <a:r>
              <a:rPr lang="ar-DZ" sz="2800" b="1" dirty="0" smtClean="0">
                <a:cs typeface="Traditional Arabic" pitchFamily="2" charset="-78"/>
              </a:rPr>
              <a:t>  </a:t>
            </a:r>
            <a:r>
              <a:rPr lang="ar-DZ" sz="2800" dirty="0" smtClean="0">
                <a:cs typeface="Traditional Arabic" pitchFamily="2" charset="-78"/>
              </a:rPr>
              <a:t>   يعد مصطلح السياسة النقدية حديثاً نسبياً، فقد ظهر في القرن التاسع عشر مع ظهور الأزمات الاقتصادية </a:t>
            </a:r>
            <a:r>
              <a:rPr lang="ar-DZ" sz="2800" dirty="0" err="1" smtClean="0">
                <a:cs typeface="Traditional Arabic" pitchFamily="2" charset="-78"/>
              </a:rPr>
              <a:t>و</a:t>
            </a:r>
            <a:r>
              <a:rPr lang="ar-DZ" sz="2800" dirty="0" smtClean="0">
                <a:cs typeface="Traditional Arabic" pitchFamily="2" charset="-78"/>
              </a:rPr>
              <a:t> الحروب، ومع ظهور الأوراق النقدية والمشاكل المتعلقة </a:t>
            </a:r>
            <a:r>
              <a:rPr lang="ar-DZ" sz="2800" dirty="0" err="1" smtClean="0">
                <a:cs typeface="Traditional Arabic" pitchFamily="2" charset="-78"/>
              </a:rPr>
              <a:t>بها</a:t>
            </a:r>
            <a:r>
              <a:rPr lang="ar-DZ" sz="2800" dirty="0" smtClean="0">
                <a:cs typeface="Traditional Arabic" pitchFamily="2" charset="-78"/>
              </a:rPr>
              <a:t> و بغيرها  من أمور النقد </a:t>
            </a:r>
            <a:r>
              <a:rPr lang="ar-DZ" sz="2800" dirty="0" err="1" smtClean="0">
                <a:cs typeface="Traditional Arabic" pitchFamily="2" charset="-78"/>
              </a:rPr>
              <a:t>و</a:t>
            </a:r>
            <a:r>
              <a:rPr lang="ar-DZ" sz="2800" dirty="0" smtClean="0">
                <a:cs typeface="Traditional Arabic" pitchFamily="2" charset="-78"/>
              </a:rPr>
              <a:t> خاصة  التضخم.</a:t>
            </a:r>
          </a:p>
          <a:p>
            <a:pPr algn="just" rtl="1">
              <a:buNone/>
            </a:pPr>
            <a:r>
              <a:rPr lang="ar-DZ" sz="2800" b="1" dirty="0" smtClean="0">
                <a:cs typeface="Traditional Arabic" pitchFamily="2" charset="-78"/>
              </a:rPr>
              <a:t>أولاً- تعريفها:</a:t>
            </a:r>
            <a:endParaRPr lang="fr-FR" sz="2800" dirty="0" smtClean="0">
              <a:cs typeface="Traditional Arabic" pitchFamily="2" charset="-78"/>
            </a:endParaRPr>
          </a:p>
          <a:p>
            <a:pPr marL="0" indent="0" algn="just" rtl="1">
              <a:buNone/>
            </a:pPr>
            <a:r>
              <a:rPr lang="ar-DZ" sz="2800" dirty="0" smtClean="0">
                <a:cs typeface="Traditional Arabic" pitchFamily="2" charset="-78"/>
              </a:rPr>
              <a:t>       تعرف السياسة النقدية على أنها مجموعة من التدابير-القرارات </a:t>
            </a:r>
            <a:r>
              <a:rPr lang="ar-DZ" sz="2800" dirty="0" err="1" smtClean="0">
                <a:cs typeface="Traditional Arabic" pitchFamily="2" charset="-78"/>
              </a:rPr>
              <a:t>و</a:t>
            </a:r>
            <a:r>
              <a:rPr lang="ar-DZ" sz="2800" dirty="0" smtClean="0">
                <a:cs typeface="Traditional Arabic" pitchFamily="2" charset="-78"/>
              </a:rPr>
              <a:t> الإجراءات- التي تتخذها الدولة من خلال البنك المركزي لتنظيم الإصدار النقدي </a:t>
            </a:r>
            <a:r>
              <a:rPr lang="ar-SA" sz="2800" dirty="0" smtClean="0">
                <a:cs typeface="Traditional Arabic" pitchFamily="2" charset="-78"/>
              </a:rPr>
              <a:t>وضبطه بما يتناسب مع الهياكل الاستثمارية، والإنتاجية والاستهلاكية للاقتصاد العام للدولة</a:t>
            </a:r>
            <a:r>
              <a:rPr lang="ar-DZ" sz="2800" dirty="0" smtClean="0">
                <a:cs typeface="Traditional Arabic" pitchFamily="2" charset="-78"/>
              </a:rPr>
              <a:t>.وفي تعريف آخر مختصر بأنها: عملية تنظيم لكمية النقود المتوفرة (عرض النقود)في دولة ما.</a:t>
            </a:r>
            <a:endParaRPr lang="fr-FR" sz="2800" dirty="0" smtClean="0">
              <a:cs typeface="Traditional Arabic" pitchFamily="2" charset="-78"/>
            </a:endParaRPr>
          </a:p>
          <a:p>
            <a:pPr marL="0" indent="0" algn="just" rtl="1">
              <a:buNone/>
            </a:pPr>
            <a:r>
              <a:rPr lang="ar-DZ" sz="2400" b="1" dirty="0" smtClean="0">
                <a:cs typeface="+mj-cs"/>
              </a:rPr>
              <a:t> </a:t>
            </a: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ماهية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785926"/>
            <a:ext cx="8401080" cy="2428892"/>
          </a:xfrm>
        </p:spPr>
        <p:txBody>
          <a:bodyPr>
            <a:noAutofit/>
          </a:bodyPr>
          <a:lstStyle/>
          <a:p>
            <a:pPr algn="just" rtl="1">
              <a:buNone/>
            </a:pPr>
            <a:r>
              <a:rPr lang="ar-DZ" sz="2800" b="1" dirty="0" smtClean="0">
                <a:cs typeface="Traditional Arabic" pitchFamily="2" charset="-78"/>
              </a:rPr>
              <a:t>ثالثاً- قرارات السياسة النقدية:</a:t>
            </a:r>
          </a:p>
          <a:p>
            <a:pPr marL="0" indent="0" algn="just" rtl="1">
              <a:buNone/>
            </a:pPr>
            <a:r>
              <a:rPr lang="ar-DZ" sz="2800" b="1" dirty="0" smtClean="0">
                <a:cs typeface="Traditional Arabic" pitchFamily="2" charset="-78"/>
              </a:rPr>
              <a:t>  </a:t>
            </a:r>
            <a:r>
              <a:rPr lang="ar-DZ" sz="2800" dirty="0" smtClean="0">
                <a:cs typeface="Traditional Arabic" pitchFamily="2" charset="-78"/>
              </a:rPr>
              <a:t>   تشمل السياسة النقدية  على نوعين من القرارات ، ففيما  يخص الأهداف التي تسعى  الدولة لتحقيقها فهو قرار سياسي يتخذ في الغالب على مستوى الحكومة، </a:t>
            </a:r>
            <a:r>
              <a:rPr lang="ar-DZ" sz="2800" dirty="0" err="1" smtClean="0">
                <a:cs typeface="Traditional Arabic" pitchFamily="2" charset="-78"/>
              </a:rPr>
              <a:t>و</a:t>
            </a:r>
            <a:r>
              <a:rPr lang="ar-DZ" sz="2800" dirty="0" smtClean="0">
                <a:cs typeface="Traditional Arabic" pitchFamily="2" charset="-78"/>
              </a:rPr>
              <a:t> أما وسائل تحقيق تلك  الأهداف فهي مقررات تتصل بالبنك المركزي بالتنسيق مع الجهات الرسمية.</a:t>
            </a:r>
            <a:endParaRPr lang="ar-DZ" sz="2400" b="1" dirty="0" smtClean="0">
              <a:cs typeface="+mj-cs"/>
            </a:endParaRPr>
          </a:p>
          <a:p>
            <a:pPr marL="457200" indent="-457200" algn="just" rtl="1">
              <a:buNone/>
            </a:pPr>
            <a:r>
              <a:rPr lang="ar-DZ" sz="2400" b="1" dirty="0" smtClean="0">
                <a:cs typeface="+mj-cs"/>
              </a:rPr>
              <a:t> </a:t>
            </a: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ماهية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285860"/>
            <a:ext cx="8401080" cy="4572032"/>
          </a:xfrm>
        </p:spPr>
        <p:txBody>
          <a:bodyPr>
            <a:noAutofit/>
          </a:bodyPr>
          <a:lstStyle/>
          <a:p>
            <a:pPr algn="just" rtl="1">
              <a:buNone/>
            </a:pPr>
            <a:r>
              <a:rPr lang="ar-DZ" sz="2900" b="1" dirty="0" smtClean="0">
                <a:cs typeface="Traditional Arabic" pitchFamily="2" charset="-78"/>
              </a:rPr>
              <a:t>ثانياً- أنواع السياسات النقدية:</a:t>
            </a:r>
            <a:endParaRPr lang="fr-FR" sz="2900" dirty="0" smtClean="0">
              <a:cs typeface="Traditional Arabic" pitchFamily="2" charset="-78"/>
            </a:endParaRPr>
          </a:p>
          <a:p>
            <a:pPr marL="514350" indent="-514350" algn="just" rtl="1">
              <a:buAutoNum type="arabicPeriod"/>
            </a:pPr>
            <a:r>
              <a:rPr lang="ar-DZ" sz="2900" b="1" dirty="0" smtClean="0">
                <a:cs typeface="Traditional Arabic" pitchFamily="2" charset="-78"/>
              </a:rPr>
              <a:t>السياسة النقدية </a:t>
            </a:r>
            <a:r>
              <a:rPr lang="ar-DZ" sz="2900" b="1" dirty="0" err="1" smtClean="0">
                <a:cs typeface="Traditional Arabic" pitchFamily="2" charset="-78"/>
              </a:rPr>
              <a:t>الإنكماشية</a:t>
            </a:r>
            <a:r>
              <a:rPr lang="ar-DZ" sz="2900" dirty="0" smtClean="0">
                <a:cs typeface="Traditional Arabic" pitchFamily="2" charset="-78"/>
              </a:rPr>
              <a:t>: </a:t>
            </a:r>
            <a:r>
              <a:rPr lang="ar-DZ" sz="2900" u="sng" dirty="0" smtClean="0">
                <a:cs typeface="Traditional Arabic" pitchFamily="2" charset="-78"/>
              </a:rPr>
              <a:t>لما تكون كتلة النقود المتداولة أو المعروضة أكبر من الناتج المحلي الخام(</a:t>
            </a:r>
            <a:r>
              <a:rPr lang="fr-FR" sz="2900" u="sng" dirty="0" smtClean="0">
                <a:cs typeface="Traditional Arabic" pitchFamily="2" charset="-78"/>
              </a:rPr>
              <a:t>PIB</a:t>
            </a:r>
            <a:r>
              <a:rPr lang="ar-DZ" sz="2900" u="sng" dirty="0" smtClean="0">
                <a:cs typeface="Traditional Arabic" pitchFamily="2" charset="-78"/>
              </a:rPr>
              <a:t>) . و</a:t>
            </a:r>
            <a:r>
              <a:rPr lang="ar-DZ" sz="2900" dirty="0" smtClean="0">
                <a:cs typeface="Traditional Arabic" pitchFamily="2" charset="-78"/>
              </a:rPr>
              <a:t>تهدف هذه السياسة إلى علاج الحالة التضخمية التي يعاني منها </a:t>
            </a:r>
            <a:r>
              <a:rPr lang="ar-DZ" sz="2900" dirty="0" err="1" smtClean="0">
                <a:cs typeface="Traditional Arabic" pitchFamily="2" charset="-78"/>
              </a:rPr>
              <a:t>إقتصاد</a:t>
            </a:r>
            <a:r>
              <a:rPr lang="ar-DZ" sz="2900" dirty="0" smtClean="0">
                <a:cs typeface="Traditional Arabic" pitchFamily="2" charset="-78"/>
              </a:rPr>
              <a:t> بلد ما وبالتالي فإن هدف السياسة النقدية </a:t>
            </a:r>
            <a:r>
              <a:rPr lang="ar-DZ" sz="2900" dirty="0" err="1" smtClean="0">
                <a:cs typeface="Traditional Arabic" pitchFamily="2" charset="-78"/>
              </a:rPr>
              <a:t>إتجاه</a:t>
            </a:r>
            <a:r>
              <a:rPr lang="ar-DZ" sz="2900" dirty="0" smtClean="0">
                <a:cs typeface="Traditional Arabic" pitchFamily="2" charset="-78"/>
              </a:rPr>
              <a:t> التضخم هو الحد من خلق أدوات نقدية أي الحد من خلق النقود وتخفيض المعروض النقدي وبالتالي يتم الحد من إنفاق الأفراد والمؤسسات على شراء السلع والخدمات .</a:t>
            </a:r>
          </a:p>
          <a:p>
            <a:pPr marL="514350" indent="-514350" algn="just" rtl="1">
              <a:buAutoNum type="arabicPeriod"/>
            </a:pPr>
            <a:r>
              <a:rPr lang="ar-DZ" sz="2900" b="1" dirty="0" smtClean="0">
                <a:cs typeface="Traditional Arabic" pitchFamily="2" charset="-78"/>
              </a:rPr>
              <a:t>السياسة النقدية التوسعية:</a:t>
            </a:r>
            <a:r>
              <a:rPr lang="ar-DZ" sz="2900" dirty="0" smtClean="0">
                <a:cs typeface="Traditional Arabic" pitchFamily="2" charset="-78"/>
              </a:rPr>
              <a:t> </a:t>
            </a:r>
            <a:r>
              <a:rPr lang="ar-DZ" sz="2900" u="sng" dirty="0" smtClean="0">
                <a:cs typeface="Traditional Arabic" pitchFamily="2" charset="-78"/>
              </a:rPr>
              <a:t>لما يكون الناتج المحلي الخام(</a:t>
            </a:r>
            <a:r>
              <a:rPr lang="fr-FR" sz="2900" u="sng" dirty="0" smtClean="0">
                <a:cs typeface="Traditional Arabic" pitchFamily="2" charset="-78"/>
              </a:rPr>
              <a:t>PIB</a:t>
            </a:r>
            <a:r>
              <a:rPr lang="ar-DZ" sz="2900" u="sng" dirty="0" smtClean="0">
                <a:cs typeface="Traditional Arabic" pitchFamily="2" charset="-78"/>
              </a:rPr>
              <a:t>) أكبر من كتلة النقدية المتداولة أو المعروض منها .</a:t>
            </a:r>
            <a:r>
              <a:rPr lang="ar-DZ" sz="2900" dirty="0" smtClean="0">
                <a:cs typeface="Traditional Arabic" pitchFamily="2" charset="-78"/>
              </a:rPr>
              <a:t>تهدف هذه السياسة إلى علاج حالة الركود أو الانكماش التي يمر </a:t>
            </a:r>
            <a:r>
              <a:rPr lang="ar-DZ" sz="2900" dirty="0" err="1" smtClean="0">
                <a:cs typeface="Traditional Arabic" pitchFamily="2" charset="-78"/>
              </a:rPr>
              <a:t>بها</a:t>
            </a:r>
            <a:r>
              <a:rPr lang="ar-DZ" sz="2900" dirty="0" smtClean="0">
                <a:cs typeface="Traditional Arabic" pitchFamily="2" charset="-78"/>
              </a:rPr>
              <a:t> الاقتصاد أي أن التدفق الحقيقي أكبر من التدفق النقدي وهنا تسعى السلطة النقدية ممثلة في البنك المركزي إلى زيادة المعروض النقدي من خلال زيادة في الأجور وبالتالي زيادة الطلب على السلع والخدمات.</a:t>
            </a:r>
            <a:r>
              <a:rPr lang="fr-FR" sz="2900" dirty="0" smtClean="0">
                <a:cs typeface="Traditional Arabic" pitchFamily="2" charset="-78"/>
              </a:rPr>
              <a:t> </a:t>
            </a:r>
            <a:r>
              <a:rPr lang="ar-DZ" sz="2900" dirty="0" smtClean="0">
                <a:cs typeface="Traditional Arabic" pitchFamily="2" charset="-78"/>
              </a:rPr>
              <a:t> </a:t>
            </a:r>
            <a:endParaRPr lang="fr-FR" sz="2900" dirty="0" smtClean="0">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ماهية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4572032"/>
          </a:xfrm>
        </p:spPr>
        <p:txBody>
          <a:bodyPr>
            <a:noAutofit/>
          </a:bodyPr>
          <a:lstStyle/>
          <a:p>
            <a:pPr algn="just" rtl="1">
              <a:buNone/>
            </a:pPr>
            <a:r>
              <a:rPr lang="ar-DZ" sz="2600" b="1" dirty="0" smtClean="0">
                <a:cs typeface="Traditional Arabic" pitchFamily="2" charset="-78"/>
              </a:rPr>
              <a:t>ثالثاً- أهداف السياسة النقدية: </a:t>
            </a:r>
            <a:endParaRPr lang="fr-FR" sz="2600" dirty="0" smtClean="0">
              <a:cs typeface="Traditional Arabic" pitchFamily="2" charset="-78"/>
            </a:endParaRPr>
          </a:p>
          <a:p>
            <a:pPr algn="just" rtl="1">
              <a:buNone/>
            </a:pPr>
            <a:r>
              <a:rPr lang="ar-DZ" sz="2600" dirty="0" smtClean="0">
                <a:cs typeface="Traditional Arabic" pitchFamily="2" charset="-78"/>
              </a:rPr>
              <a:t>1.العمل على استقرار قيمة النقود: إذ من الضروري أن تسعى السياسة النقدية إلى تكييف عرض النقود مع مستوى النشاط الاقتصادي وبالتالي تحقيق الاستقرار في الأسعار؛</a:t>
            </a:r>
          </a:p>
          <a:p>
            <a:pPr algn="just" rtl="1">
              <a:buNone/>
            </a:pPr>
            <a:r>
              <a:rPr lang="ar-DZ" sz="2600" dirty="0" smtClean="0">
                <a:cs typeface="Traditional Arabic" pitchFamily="2" charset="-78"/>
              </a:rPr>
              <a:t>2. المساهمة في تحقيق هدف التوظيف الكامل : باشراك السياسة المالية وتقوم على زيادة عرض النقود في حالة البطالة والكساد لتزيد من الطلب الفعال فيزداد </a:t>
            </a:r>
            <a:r>
              <a:rPr lang="ar-DZ" sz="2600" dirty="0" smtClean="0">
                <a:cs typeface="Traditional Arabic" pitchFamily="2" charset="-78"/>
              </a:rPr>
              <a:t>الاستثمار </a:t>
            </a:r>
            <a:r>
              <a:rPr lang="ar-DZ" sz="2600" dirty="0" smtClean="0">
                <a:cs typeface="Traditional Arabic" pitchFamily="2" charset="-78"/>
              </a:rPr>
              <a:t>والتشغيل في </a:t>
            </a:r>
            <a:r>
              <a:rPr lang="ar-DZ" sz="2600" dirty="0" smtClean="0">
                <a:cs typeface="Traditional Arabic" pitchFamily="2" charset="-78"/>
              </a:rPr>
              <a:t>الاقتصاد </a:t>
            </a:r>
            <a:r>
              <a:rPr lang="ar-DZ" sz="2600" dirty="0" smtClean="0">
                <a:cs typeface="Traditional Arabic" pitchFamily="2" charset="-78"/>
              </a:rPr>
              <a:t>الوطني وبالتالي تحقيق  معدل نمو مرتفع؛</a:t>
            </a:r>
          </a:p>
          <a:p>
            <a:pPr algn="just" rtl="1">
              <a:buNone/>
            </a:pPr>
            <a:r>
              <a:rPr lang="ar-DZ" sz="2600" dirty="0" smtClean="0">
                <a:cs typeface="Traditional Arabic" pitchFamily="2" charset="-78"/>
              </a:rPr>
              <a:t>3. المساهمة في تطوير المؤسسات البنكية و المالية لغرض التحكم في حجم الكتلة النقدية و نشاطات البنوك التجارية الربوية بما يخدم الاقتصاد الوطني؛</a:t>
            </a:r>
            <a:endParaRPr lang="fr-FR" sz="2600" dirty="0" smtClean="0">
              <a:cs typeface="Traditional Arabic" pitchFamily="2" charset="-78"/>
            </a:endParaRPr>
          </a:p>
          <a:p>
            <a:pPr algn="just" rtl="1">
              <a:buNone/>
            </a:pPr>
            <a:r>
              <a:rPr lang="ar-DZ" sz="2600" dirty="0" err="1" smtClean="0">
                <a:cs typeface="Traditional Arabic" pitchFamily="2" charset="-78"/>
              </a:rPr>
              <a:t>4.</a:t>
            </a:r>
            <a:r>
              <a:rPr lang="ar-DZ" sz="2600" dirty="0" smtClean="0">
                <a:cs typeface="Traditional Arabic" pitchFamily="2" charset="-78"/>
              </a:rPr>
              <a:t> المساهمة في تحقيق توازن في ميزان المدفوعات وتحسين قيمة العملة.</a:t>
            </a:r>
            <a:endParaRPr lang="fr-FR" sz="2600" dirty="0" smtClean="0">
              <a:cs typeface="Traditional Arabic" pitchFamily="2" charset="-78"/>
            </a:endParaRPr>
          </a:p>
          <a:p>
            <a:pPr marL="514350" indent="-514350" algn="just" rtl="1">
              <a:buNone/>
            </a:pPr>
            <a:r>
              <a:rPr lang="ar-DZ" sz="2600" dirty="0" smtClean="0">
                <a:cs typeface="Traditional Arabic" pitchFamily="2" charset="-78"/>
              </a:rPr>
              <a:t>5.مكافحة التقلبات الدورية التي يتعرض لها </a:t>
            </a:r>
            <a:r>
              <a:rPr lang="ar-DZ" sz="2600" dirty="0" smtClean="0">
                <a:cs typeface="Traditional Arabic" pitchFamily="2" charset="-78"/>
              </a:rPr>
              <a:t>الاقتصاد </a:t>
            </a:r>
            <a:r>
              <a:rPr lang="ar-DZ" sz="2600" dirty="0" smtClean="0">
                <a:cs typeface="Traditional Arabic" pitchFamily="2" charset="-78"/>
              </a:rPr>
              <a:t>الوطني من تضخم و انكماش والتخفيف من حدتها حتى لا يتأثر </a:t>
            </a:r>
            <a:r>
              <a:rPr lang="ar-DZ" sz="2600" dirty="0" smtClean="0">
                <a:cs typeface="Traditional Arabic" pitchFamily="2" charset="-78"/>
              </a:rPr>
              <a:t>الاقتصاد </a:t>
            </a:r>
            <a:r>
              <a:rPr lang="ar-DZ" sz="2600" dirty="0" smtClean="0">
                <a:cs typeface="Traditional Arabic" pitchFamily="2" charset="-78"/>
              </a:rPr>
              <a:t>الوطني لهزات عنيفة تنعكس سلبا على مستوى التوازن الاقتصادي العام. </a:t>
            </a:r>
            <a:endParaRPr lang="fr-FR" sz="2600" dirty="0" smtClean="0">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أدوات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5000660"/>
          </a:xfrm>
        </p:spPr>
        <p:txBody>
          <a:bodyPr>
            <a:noAutofit/>
          </a:bodyPr>
          <a:lstStyle/>
          <a:p>
            <a:pPr algn="just" rtl="1">
              <a:buNone/>
            </a:pPr>
            <a:r>
              <a:rPr lang="ar-DZ" sz="2600" b="1" dirty="0" smtClean="0">
                <a:latin typeface="Tools" pitchFamily="34" charset="2"/>
                <a:cs typeface="Traditional Arabic" pitchFamily="2" charset="-78"/>
              </a:rPr>
              <a:t>أولاً- الأدوات الكمية: </a:t>
            </a:r>
            <a:endParaRPr lang="fr-FR" sz="2600" b="1" dirty="0" smtClean="0">
              <a:latin typeface="Tools" pitchFamily="34" charset="2"/>
              <a:cs typeface="Traditional Arabic" pitchFamily="2" charset="-78"/>
            </a:endParaRPr>
          </a:p>
          <a:p>
            <a:pPr marL="0" indent="0" algn="just" rtl="1">
              <a:buNone/>
            </a:pPr>
            <a:r>
              <a:rPr lang="ar-DZ" sz="2400" dirty="0" smtClean="0">
                <a:latin typeface="Tools" pitchFamily="34" charset="2"/>
                <a:cs typeface="Traditional Arabic" pitchFamily="2" charset="-78"/>
              </a:rPr>
              <a:t> وهي الأدوات التي تمكن البنك المركزي من  التأثير في الحجم الكلي للمعروض النقدي. و تسمى أيضا بالوسائل التقليدية لأنها استعملت منذ عهد </a:t>
            </a:r>
            <a:r>
              <a:rPr lang="ar-DZ" sz="2400" dirty="0" err="1" smtClean="0">
                <a:latin typeface="Tools" pitchFamily="34" charset="2"/>
                <a:cs typeface="Traditional Arabic" pitchFamily="2" charset="-78"/>
              </a:rPr>
              <a:t>الكلاسيك</a:t>
            </a:r>
            <a:r>
              <a:rPr lang="ar-DZ" sz="2400" dirty="0" smtClean="0">
                <a:latin typeface="Tools" pitchFamily="34" charset="2"/>
                <a:cs typeface="Traditional Arabic" pitchFamily="2" charset="-78"/>
              </a:rPr>
              <a:t>، </a:t>
            </a:r>
            <a:r>
              <a:rPr lang="ar-DZ" sz="2400" dirty="0" err="1" smtClean="0">
                <a:latin typeface="Tools" pitchFamily="34" charset="2"/>
                <a:cs typeface="Traditional Arabic" pitchFamily="2" charset="-78"/>
              </a:rPr>
              <a:t>و</a:t>
            </a:r>
            <a:r>
              <a:rPr lang="ar-DZ" sz="2400" dirty="0" smtClean="0">
                <a:latin typeface="Tools" pitchFamily="34" charset="2"/>
                <a:cs typeface="Traditional Arabic" pitchFamily="2" charset="-78"/>
              </a:rPr>
              <a:t> لا تزال تستخدم من قبل الدول المتقدمة إلى يومنا هذا ، وهي:</a:t>
            </a:r>
          </a:p>
          <a:p>
            <a:pPr marL="457200" indent="-457200" algn="just" rtl="1">
              <a:buAutoNum type="arabicPeriod"/>
            </a:pPr>
            <a:r>
              <a:rPr lang="ar-DZ" sz="2400" b="1" dirty="0" smtClean="0">
                <a:cs typeface="Traditional Arabic" pitchFamily="2" charset="-78"/>
              </a:rPr>
              <a:t>سياسة سعر إعادة الخصم (سعر الفائدة): </a:t>
            </a:r>
            <a:r>
              <a:rPr lang="ar-DZ" sz="2400" dirty="0" smtClean="0">
                <a:cs typeface="Traditional Arabic" pitchFamily="2" charset="-78"/>
              </a:rPr>
              <a:t>هو السعر الذي يتقاضاه البنك المركزي على القروض  الممنوحة إلى البنوك التجارية. فالبنوك التجارية تلجأ إلى البنك المركزي كلما احتاجت إلى موارد  نقدية لتمويل عملياتها البنكية، باعتباره بنكا للبنوك و المقرض الأخير للجهاز البنكي، سواء بالاقتراض المباشر أو  بمقابل إعادة  خصم أذونات الخزينة و  الأوراق  التجارية. في حالة التضخم يرفع البنك المركزي معدل إعادة الخصم ليحد من قدرة البنوك التجارية على التوسع في </a:t>
            </a:r>
            <a:r>
              <a:rPr lang="ar-DZ" sz="2400" dirty="0" err="1" smtClean="0">
                <a:cs typeface="Traditional Arabic" pitchFamily="2" charset="-78"/>
              </a:rPr>
              <a:t>الإئتمان</a:t>
            </a:r>
            <a:r>
              <a:rPr lang="ar-DZ" sz="2400" dirty="0" smtClean="0">
                <a:cs typeface="Traditional Arabic" pitchFamily="2" charset="-78"/>
              </a:rPr>
              <a:t> أما في حالة إتباع البنك المركزي لسياسة توسعية، فإنه يقوم بخفض معدل إعادة الخصم حتى تسنى للبنوك خصم ما لديها من أوراق تجارية أو </a:t>
            </a:r>
            <a:r>
              <a:rPr lang="ar-DZ" sz="2400" dirty="0" err="1" smtClean="0">
                <a:cs typeface="Traditional Arabic" pitchFamily="2" charset="-78"/>
              </a:rPr>
              <a:t>الإقتراض</a:t>
            </a:r>
            <a:r>
              <a:rPr lang="ar-DZ" sz="2400" dirty="0" smtClean="0">
                <a:cs typeface="Traditional Arabic" pitchFamily="2" charset="-78"/>
              </a:rPr>
              <a:t> منه للتوسع في عملية منح </a:t>
            </a:r>
            <a:r>
              <a:rPr lang="ar-DZ" sz="2400" dirty="0" err="1" smtClean="0">
                <a:cs typeface="Traditional Arabic" pitchFamily="2" charset="-78"/>
              </a:rPr>
              <a:t>الإئتمان</a:t>
            </a:r>
            <a:r>
              <a:rPr lang="ar-DZ" sz="2400" dirty="0" smtClean="0">
                <a:cs typeface="Traditional Arabic" pitchFamily="2" charset="-78"/>
              </a:rPr>
              <a:t>.</a:t>
            </a:r>
            <a:endParaRPr lang="fr-FR" sz="2400" dirty="0" smtClean="0">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أدوات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5000660"/>
          </a:xfrm>
        </p:spPr>
        <p:txBody>
          <a:bodyPr>
            <a:noAutofit/>
          </a:bodyPr>
          <a:lstStyle/>
          <a:p>
            <a:pPr marL="457200" indent="-457200" algn="just" rtl="1">
              <a:buNone/>
            </a:pPr>
            <a:r>
              <a:rPr lang="ar-DZ" sz="2400" b="1" dirty="0" smtClean="0">
                <a:latin typeface="Tools" pitchFamily="34" charset="2"/>
                <a:cs typeface="Traditional Arabic" pitchFamily="2" charset="-78"/>
              </a:rPr>
              <a:t>2.سياسة </a:t>
            </a:r>
            <a:r>
              <a:rPr lang="ar-DZ" sz="2400" b="1" dirty="0" smtClean="0">
                <a:cs typeface="Traditional Arabic" pitchFamily="2" charset="-78"/>
              </a:rPr>
              <a:t>الاحتياطي القانوني (الإجباري): </a:t>
            </a:r>
            <a:r>
              <a:rPr lang="ar-DZ" sz="2400" dirty="0" smtClean="0">
                <a:cs typeface="Traditional Arabic" pitchFamily="2" charset="-78"/>
              </a:rPr>
              <a:t>هي تلك النسبة من النقود التي يجب على البنوك التجارية أن تحتفظ </a:t>
            </a:r>
            <a:r>
              <a:rPr lang="ar-DZ" sz="2400" dirty="0" err="1" smtClean="0">
                <a:cs typeface="Traditional Arabic" pitchFamily="2" charset="-78"/>
              </a:rPr>
              <a:t>بها</a:t>
            </a:r>
            <a:r>
              <a:rPr lang="ar-DZ" sz="2400" dirty="0" smtClean="0">
                <a:cs typeface="Traditional Arabic" pitchFamily="2" charset="-78"/>
              </a:rPr>
              <a:t> إجبارياً لدى البنك المركزي من حجم الودائع. و قد استخدمت هذه الوسيلة في البداية حماية  للمودعين ضد إخطار البنوك في كيفية استخدامها لأموالهم. و تلجأ البنوك المركزية إلى استخدام  هذه الوسيلة كأداة  للتحكم في قدرة البنوك التجارية على منح القروض إلى زبائنها.</a:t>
            </a:r>
          </a:p>
          <a:p>
            <a:pPr marL="457200" indent="-457200" algn="just" rtl="1">
              <a:buFont typeface="Wingdings" pitchFamily="2" charset="2"/>
              <a:buChar char="§"/>
            </a:pPr>
            <a:r>
              <a:rPr lang="ar-DZ" sz="2400" u="sng" dirty="0" smtClean="0">
                <a:cs typeface="Traditional Arabic" pitchFamily="2" charset="-78"/>
              </a:rPr>
              <a:t>ففي حالة التضخم</a:t>
            </a:r>
            <a:r>
              <a:rPr lang="ar-DZ" sz="2400" dirty="0" smtClean="0">
                <a:cs typeface="Traditional Arabic" pitchFamily="2" charset="-78"/>
              </a:rPr>
              <a:t>، يرفع البنك المركزي نسبة الاحتياطي القانوني فتقل سيولة البنوك التجاري،  وبالتالي تنخفض قدرته على الإقراض فتنخفض حجم الكتلة  النقدية  المتداولة، </a:t>
            </a:r>
            <a:r>
              <a:rPr lang="ar-DZ" sz="2400" dirty="0" err="1" smtClean="0">
                <a:cs typeface="Traditional Arabic" pitchFamily="2" charset="-78"/>
              </a:rPr>
              <a:t>و</a:t>
            </a:r>
            <a:r>
              <a:rPr lang="ar-DZ" sz="2400" dirty="0" smtClean="0">
                <a:cs typeface="Traditional Arabic" pitchFamily="2" charset="-78"/>
              </a:rPr>
              <a:t> من ثم حجم المبادلات </a:t>
            </a:r>
            <a:r>
              <a:rPr lang="ar-DZ" sz="2400" dirty="0" err="1" smtClean="0">
                <a:cs typeface="Traditional Arabic" pitchFamily="2" charset="-78"/>
              </a:rPr>
              <a:t>و</a:t>
            </a:r>
            <a:r>
              <a:rPr lang="ar-DZ" sz="2400" dirty="0" smtClean="0">
                <a:cs typeface="Traditional Arabic" pitchFamily="2" charset="-78"/>
              </a:rPr>
              <a:t> بالتالي الطلب الكلي، مما يؤدي إلى انخفاض الأسعار </a:t>
            </a:r>
            <a:r>
              <a:rPr lang="ar-DZ" sz="2400" dirty="0" err="1" smtClean="0">
                <a:cs typeface="Traditional Arabic" pitchFamily="2" charset="-78"/>
              </a:rPr>
              <a:t>و</a:t>
            </a:r>
            <a:r>
              <a:rPr lang="ar-DZ" sz="2400" dirty="0" smtClean="0">
                <a:cs typeface="Traditional Arabic" pitchFamily="2" charset="-78"/>
              </a:rPr>
              <a:t>  التقليل من حدة التضخم.</a:t>
            </a:r>
          </a:p>
          <a:p>
            <a:pPr marL="457200" indent="-457200" algn="just" rtl="1">
              <a:buFont typeface="Wingdings" pitchFamily="2" charset="2"/>
              <a:buChar char="§"/>
            </a:pPr>
            <a:r>
              <a:rPr lang="fr-FR" sz="2400" dirty="0" smtClean="0">
                <a:cs typeface="Traditional Arabic" pitchFamily="2" charset="-78"/>
              </a:rPr>
              <a:t> </a:t>
            </a:r>
            <a:r>
              <a:rPr lang="ar-DZ" sz="2400" u="sng" dirty="0" smtClean="0">
                <a:cs typeface="Traditional Arabic" pitchFamily="2" charset="-78"/>
              </a:rPr>
              <a:t>في حالة الركود ( الكساد) </a:t>
            </a:r>
            <a:r>
              <a:rPr lang="ar-DZ" sz="2400" dirty="0" smtClean="0">
                <a:cs typeface="Traditional Arabic" pitchFamily="2" charset="-78"/>
              </a:rPr>
              <a:t>يقوم البنك المركزي بتخفيض هذه النسبة أي الإفراج عن جزء كبير من سيولة البنك التجاري وبالتالي تزيد قدرة هذا الأخير على الإقراض و بالتالي زيادة حجم  المعروض النقدي للتداول لتحريك  النشاط الاقتصادي.</a:t>
            </a:r>
            <a:endParaRPr lang="fr-FR" sz="2400" dirty="0" smtClean="0"/>
          </a:p>
          <a:p>
            <a:pPr algn="just" rtl="1">
              <a:buNone/>
            </a:pPr>
            <a:endParaRPr lang="fr-FR" sz="2400" dirty="0" smtClean="0">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أدوات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5000660"/>
          </a:xfrm>
        </p:spPr>
        <p:txBody>
          <a:bodyPr>
            <a:noAutofit/>
          </a:bodyPr>
          <a:lstStyle/>
          <a:p>
            <a:pPr marL="457200" indent="-457200" algn="just" rtl="1">
              <a:buNone/>
            </a:pPr>
            <a:r>
              <a:rPr lang="ar-DZ" sz="2400" b="1" dirty="0" smtClean="0">
                <a:latin typeface="Tools" pitchFamily="34" charset="2"/>
                <a:cs typeface="Traditional Arabic" pitchFamily="2" charset="-78"/>
              </a:rPr>
              <a:t>3. سياسة السوق المفتوحة:  </a:t>
            </a:r>
            <a:r>
              <a:rPr lang="ar-DZ" sz="2400" dirty="0" smtClean="0">
                <a:latin typeface="Tools" pitchFamily="34" charset="2"/>
                <a:cs typeface="Traditional Arabic" pitchFamily="2" charset="-78"/>
              </a:rPr>
              <a:t>وهي قيام  البنك المركزي ببيع وشراء الأسهم </a:t>
            </a:r>
            <a:r>
              <a:rPr lang="ar-DZ" sz="2400" dirty="0" err="1" smtClean="0">
                <a:latin typeface="Tools" pitchFamily="34" charset="2"/>
                <a:cs typeface="Traditional Arabic" pitchFamily="2" charset="-78"/>
              </a:rPr>
              <a:t>و</a:t>
            </a:r>
            <a:r>
              <a:rPr lang="ar-DZ" sz="2400" dirty="0" smtClean="0">
                <a:latin typeface="Tools" pitchFamily="34" charset="2"/>
                <a:cs typeface="Traditional Arabic" pitchFamily="2" charset="-78"/>
              </a:rPr>
              <a:t> السندات</a:t>
            </a:r>
            <a:r>
              <a:rPr lang="ar-DZ" sz="2400" dirty="0" smtClean="0">
                <a:cs typeface="Traditional Arabic" pitchFamily="2" charset="-78"/>
              </a:rPr>
              <a:t> في السوق المالية، </a:t>
            </a:r>
            <a:r>
              <a:rPr lang="ar-DZ" sz="2400" dirty="0" err="1" smtClean="0">
                <a:cs typeface="Traditional Arabic" pitchFamily="2" charset="-78"/>
              </a:rPr>
              <a:t>و</a:t>
            </a:r>
            <a:r>
              <a:rPr lang="ar-DZ" sz="2400" dirty="0" smtClean="0">
                <a:cs typeface="Traditional Arabic" pitchFamily="2" charset="-78"/>
              </a:rPr>
              <a:t> أذونات الخزينة </a:t>
            </a:r>
            <a:r>
              <a:rPr lang="ar-DZ" sz="2400" dirty="0" err="1" smtClean="0">
                <a:cs typeface="Traditional Arabic" pitchFamily="2" charset="-78"/>
              </a:rPr>
              <a:t>و</a:t>
            </a:r>
            <a:r>
              <a:rPr lang="ar-DZ" sz="2400" dirty="0" smtClean="0">
                <a:cs typeface="Traditional Arabic" pitchFamily="2" charset="-78"/>
              </a:rPr>
              <a:t> الأوراق التجارية في السوق النقدية. </a:t>
            </a:r>
            <a:endParaRPr lang="fr-FR" sz="2400" dirty="0" smtClean="0">
              <a:cs typeface="Traditional Arabic" pitchFamily="2" charset="-78"/>
            </a:endParaRPr>
          </a:p>
          <a:p>
            <a:pPr algn="just" rtl="1"/>
            <a:r>
              <a:rPr lang="ar-DZ" sz="2400" dirty="0" smtClean="0">
                <a:cs typeface="Traditional Arabic" pitchFamily="2" charset="-78"/>
              </a:rPr>
              <a:t>في حالة التضخم يتدخل البنك المركزي بصفته بائعا للأوراق المالية التي بحوزته الأمر الذي من شأنه أن يمتص الفائض من الكتلة النقدية نتيجة قيام البنوك بشراء تلك الأوراق المالية كبدائل للنقود فيتقلص حجم السيولة وتنخفض قدرة البنوك التجارية على التوسع في منح </a:t>
            </a:r>
            <a:r>
              <a:rPr lang="ar-DZ" sz="2400" dirty="0" err="1" smtClean="0">
                <a:cs typeface="Traditional Arabic" pitchFamily="2" charset="-78"/>
              </a:rPr>
              <a:t>الإئتمان</a:t>
            </a:r>
            <a:r>
              <a:rPr lang="ar-DZ" sz="2400" dirty="0" smtClean="0">
                <a:cs typeface="Traditional Arabic" pitchFamily="2" charset="-78"/>
              </a:rPr>
              <a:t>.</a:t>
            </a:r>
            <a:endParaRPr lang="fr-FR" sz="2400" dirty="0" smtClean="0">
              <a:cs typeface="Traditional Arabic" pitchFamily="2" charset="-78"/>
            </a:endParaRPr>
          </a:p>
          <a:p>
            <a:pPr algn="just" rtl="1"/>
            <a:r>
              <a:rPr lang="ar-DZ" sz="2400" dirty="0" smtClean="0">
                <a:cs typeface="Traditional Arabic" pitchFamily="2" charset="-78"/>
              </a:rPr>
              <a:t>في حالة الركود يتدخل البنك المركزي بصفته مشتريا للأوراق المالية التي بحوزته الأمر الذي من شأنه أن يزيد من السيولة المصرفية لدى البنوك وبالتالي زيادة قدرة البنوك التجارية على التوسع في منح </a:t>
            </a:r>
            <a:r>
              <a:rPr lang="ar-DZ" sz="2400" dirty="0" err="1" smtClean="0">
                <a:cs typeface="Traditional Arabic" pitchFamily="2" charset="-78"/>
              </a:rPr>
              <a:t>الإئتمان</a:t>
            </a:r>
            <a:endParaRPr lang="fr-FR" sz="2400" dirty="0" smtClean="0">
              <a:cs typeface="Traditional Arabic" pitchFamily="2" charset="-78"/>
            </a:endParaRPr>
          </a:p>
          <a:p>
            <a:pPr algn="just" rtl="1">
              <a:buNone/>
            </a:pPr>
            <a:endParaRPr lang="fr-FR" sz="2400" dirty="0" smtClean="0">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rmAutofit/>
          </a:bodyPr>
          <a:lstStyle/>
          <a:p>
            <a:pPr lvl="1" algn="ctr" rtl="1">
              <a:spcBef>
                <a:spcPct val="0"/>
              </a:spcBef>
            </a:pPr>
            <a:r>
              <a:rPr lang="ar-DZ" sz="5000" b="1" dirty="0" smtClean="0">
                <a:solidFill>
                  <a:srgbClr val="FF0000"/>
                </a:solidFill>
                <a:cs typeface="Traditional Arabic" pitchFamily="2" charset="-78"/>
              </a:rPr>
              <a:t>أدوات السياسة النقدية: </a:t>
            </a:r>
            <a:r>
              <a:rPr lang="ar-SA" dirty="0" smtClean="0"/>
              <a:t/>
            </a:r>
            <a:br>
              <a:rPr lang="ar-SA" dirty="0" smtClean="0"/>
            </a:br>
            <a:endParaRPr lang="fr-FR" dirty="0"/>
          </a:p>
        </p:txBody>
      </p:sp>
      <p:sp>
        <p:nvSpPr>
          <p:cNvPr id="3" name="Espace réservé du contenu 2"/>
          <p:cNvSpPr>
            <a:spLocks noGrp="1"/>
          </p:cNvSpPr>
          <p:nvPr>
            <p:ph idx="1"/>
          </p:nvPr>
        </p:nvSpPr>
        <p:spPr>
          <a:xfrm>
            <a:off x="285720" y="1142984"/>
            <a:ext cx="8401080" cy="5000660"/>
          </a:xfrm>
        </p:spPr>
        <p:txBody>
          <a:bodyPr>
            <a:noAutofit/>
          </a:bodyPr>
          <a:lstStyle/>
          <a:p>
            <a:pPr marL="457200" indent="-457200" algn="just" rtl="1">
              <a:buNone/>
            </a:pPr>
            <a:r>
              <a:rPr lang="ar-DZ" sz="2200" b="1" dirty="0" smtClean="0">
                <a:latin typeface="Tools" pitchFamily="34" charset="2"/>
                <a:cs typeface="Traditional Arabic" pitchFamily="2" charset="-78"/>
              </a:rPr>
              <a:t>ثانياً- أدوات </a:t>
            </a:r>
            <a:r>
              <a:rPr lang="ar-DZ" sz="2200" b="1" dirty="0" err="1" smtClean="0">
                <a:latin typeface="Tools" pitchFamily="34" charset="2"/>
                <a:cs typeface="Traditional Arabic" pitchFamily="2" charset="-78"/>
              </a:rPr>
              <a:t>الكيفية :</a:t>
            </a:r>
            <a:r>
              <a:rPr lang="ar-DZ" sz="2200" b="1" dirty="0" smtClean="0">
                <a:latin typeface="Tools" pitchFamily="34" charset="2"/>
                <a:cs typeface="Traditional Arabic" pitchFamily="2" charset="-78"/>
              </a:rPr>
              <a:t> </a:t>
            </a:r>
          </a:p>
          <a:p>
            <a:pPr marL="176213" indent="-176213" algn="just" rtl="1">
              <a:buNone/>
            </a:pPr>
            <a:r>
              <a:rPr lang="ar-DZ" sz="2200" b="1" dirty="0" smtClean="0">
                <a:latin typeface="Tools" pitchFamily="34" charset="2"/>
                <a:cs typeface="Traditional Arabic" pitchFamily="2" charset="-78"/>
              </a:rPr>
              <a:t>1.التمييز في الأدوات الكمية: </a:t>
            </a:r>
            <a:r>
              <a:rPr lang="ar-DZ" sz="2200" dirty="0" smtClean="0">
                <a:latin typeface="Tools" pitchFamily="34" charset="2"/>
                <a:cs typeface="Traditional Arabic" pitchFamily="2" charset="-78"/>
              </a:rPr>
              <a:t>في إطار استعمال الادوات الكيفية، لا يوجه البنك المركزي الاساليب الكمية الى جميع  القطاعات، ولكن يميز بينها حسب حاجاتها للموارد المالية و أهميتها في الاقتصاد.</a:t>
            </a:r>
          </a:p>
          <a:p>
            <a:pPr marL="176213" indent="-176213" algn="just" rtl="1">
              <a:buNone/>
            </a:pPr>
            <a:r>
              <a:rPr lang="ar-DZ" sz="2200" b="1" dirty="0" err="1" smtClean="0">
                <a:latin typeface="Tools" pitchFamily="34" charset="2"/>
                <a:cs typeface="Traditional Arabic" pitchFamily="2" charset="-78"/>
              </a:rPr>
              <a:t>أ.</a:t>
            </a:r>
            <a:r>
              <a:rPr lang="ar-DZ" sz="2200" b="1" dirty="0" smtClean="0">
                <a:latin typeface="Tools" pitchFamily="34" charset="2"/>
                <a:cs typeface="Traditional Arabic" pitchFamily="2" charset="-78"/>
              </a:rPr>
              <a:t> التمييز في سعر اعادة الخصم: </a:t>
            </a:r>
            <a:r>
              <a:rPr lang="ar-DZ" sz="2200" dirty="0" smtClean="0">
                <a:latin typeface="Tools" pitchFamily="34" charset="2"/>
                <a:cs typeface="Traditional Arabic" pitchFamily="2" charset="-78"/>
              </a:rPr>
              <a:t>تقتضي ظروف النشاط الاقتصادي رفع أسعار الفائدة بالنسبة لأنواع معينة من الاصول المقبولة الخصم لدى البنك المركزي، بغرض توجيه الائتمان الى القطاعات الاخرى التي تعاني من نقصاً في الموارد المالية، بسبب عدم اقبال البنوك التجارية على خصم الاوراق المالية التي رفع البنك المركزي سعر إعادة خصمها، ويعمل البنك المركزي عموما على توجيه الائتمان الى القطاعات ذات الربح الأقل و الأهمية الأكبر للاقتصاد الوطني كالزراعة والصناعة، وتضييق الائتمان على القروض التجارية وهي القطاعات ذات الربحية الأكبر و الاهمية الاقل في  الدولة.</a:t>
            </a:r>
          </a:p>
          <a:p>
            <a:pPr marL="0" indent="0" algn="just" rtl="1">
              <a:buNone/>
            </a:pPr>
            <a:r>
              <a:rPr lang="ar-DZ" sz="2200" b="1" dirty="0" smtClean="0">
                <a:latin typeface="Tools" pitchFamily="34" charset="2"/>
                <a:cs typeface="Traditional Arabic" pitchFamily="2" charset="-78"/>
              </a:rPr>
              <a:t>ب.التمييز في الاحتياطي القانوني: </a:t>
            </a:r>
            <a:r>
              <a:rPr lang="ar-DZ" sz="2200" dirty="0" smtClean="0">
                <a:latin typeface="Tools" pitchFamily="34" charset="2"/>
                <a:cs typeface="Traditional Arabic" pitchFamily="2" charset="-78"/>
              </a:rPr>
              <a:t>ويتعلق التمييز هنا بنوع وتركيبة ونسبة الاحيتاطيات النقدية التي يفرض البنك المركزي على البنوك التجارية الاحتفاظ </a:t>
            </a:r>
            <a:r>
              <a:rPr lang="ar-DZ" sz="2200" dirty="0" err="1" smtClean="0">
                <a:latin typeface="Tools" pitchFamily="34" charset="2"/>
                <a:cs typeface="Traditional Arabic" pitchFamily="2" charset="-78"/>
              </a:rPr>
              <a:t>بها</a:t>
            </a:r>
            <a:r>
              <a:rPr lang="ar-DZ" sz="2200" dirty="0" smtClean="0">
                <a:latin typeface="Tools" pitchFamily="34" charset="2"/>
                <a:cs typeface="Traditional Arabic" pitchFamily="2" charset="-78"/>
              </a:rPr>
              <a:t> لدية، مما يسمح للبنك المركزي بالتحكم في حجم الائتمان لتحقيق اهداف السياسة النقدية فيقوم بتخفيض نسبة مكونات انواع الائتمان المطلوب توسيعها ضمن الاحتياطي القانوني،والعكس.</a:t>
            </a:r>
          </a:p>
          <a:p>
            <a:pPr marL="265113" indent="-265113" algn="just" rtl="1">
              <a:buNone/>
            </a:pPr>
            <a:r>
              <a:rPr lang="ar-DZ" sz="2200" b="1" dirty="0" smtClean="0">
                <a:latin typeface="Tools" pitchFamily="34" charset="2"/>
                <a:cs typeface="Traditional Arabic" pitchFamily="2" charset="-78"/>
              </a:rPr>
              <a:t>ج.التمييز في السوق المفتوحة: </a:t>
            </a:r>
            <a:r>
              <a:rPr lang="ar-DZ" sz="2200" dirty="0" smtClean="0">
                <a:latin typeface="Tools" pitchFamily="34" charset="2"/>
                <a:cs typeface="Traditional Arabic" pitchFamily="2" charset="-78"/>
              </a:rPr>
              <a:t>من أجل التأثير في قطاعات الاقتصادية دون  أخرى، يقوم  البنك المركزي  بشراء الأوراق المالية الخاصة بالقطاعات المرغوب تدعيمها لزيادة الموارد المالية المخصصة لهذه القطاعات، </a:t>
            </a:r>
            <a:r>
              <a:rPr lang="ar-DZ" sz="2200" dirty="0" err="1" smtClean="0">
                <a:latin typeface="Tools" pitchFamily="34" charset="2"/>
                <a:cs typeface="Traditional Arabic" pitchFamily="2" charset="-78"/>
              </a:rPr>
              <a:t>و</a:t>
            </a:r>
            <a:r>
              <a:rPr lang="ar-DZ" sz="2200" dirty="0" smtClean="0">
                <a:latin typeface="Tools" pitchFamily="34" charset="2"/>
                <a:cs typeface="Traditional Arabic" pitchFamily="2" charset="-78"/>
              </a:rPr>
              <a:t> زيادة </a:t>
            </a:r>
            <a:r>
              <a:rPr lang="ar-DZ" sz="2200" dirty="0" err="1" smtClean="0">
                <a:latin typeface="Tools" pitchFamily="34" charset="2"/>
                <a:cs typeface="Traditional Arabic" pitchFamily="2" charset="-78"/>
              </a:rPr>
              <a:t>اقبال</a:t>
            </a:r>
            <a:r>
              <a:rPr lang="ar-DZ" sz="2200" smtClean="0">
                <a:latin typeface="Tools" pitchFamily="34" charset="2"/>
                <a:cs typeface="Traditional Arabic" pitchFamily="2" charset="-78"/>
              </a:rPr>
              <a:t> </a:t>
            </a:r>
            <a:r>
              <a:rPr lang="ar-DZ" sz="2200" dirty="0" smtClean="0">
                <a:latin typeface="Tools" pitchFamily="34" charset="2"/>
                <a:cs typeface="Traditional Arabic" pitchFamily="2" charset="-78"/>
              </a:rPr>
              <a:t>المستثمرين عليها في حدود الكمية التي  يرغب إضافتها إلى الاقتصاد من المعروض النقدي، وفي  المقابل  لا يشتري  الأوراق المالية  للقطاعات التي  لا يرغب في  زيادة تمويلها</a:t>
            </a:r>
            <a:r>
              <a:rPr lang="ar-DZ" sz="2200" smtClean="0">
                <a:latin typeface="Tools" pitchFamily="34" charset="2"/>
                <a:cs typeface="Traditional Arabic" pitchFamily="2" charset="-78"/>
              </a:rPr>
              <a:t>، أو </a:t>
            </a:r>
            <a:r>
              <a:rPr lang="ar-DZ" sz="2200" dirty="0" smtClean="0">
                <a:latin typeface="Tools" pitchFamily="34" charset="2"/>
                <a:cs typeface="Traditional Arabic" pitchFamily="2" charset="-78"/>
              </a:rPr>
              <a:t>حتى بيع جزء من الأوراق  المالية  الموجودة لديه والخاصة بهذه القطاعات.</a:t>
            </a:r>
            <a:endParaRPr lang="ar-DZ" sz="2400" dirty="0" smtClean="0">
              <a:latin typeface="Tools" pitchFamily="34" charset="2"/>
              <a:cs typeface="Traditional Arabic" pitchFamily="2" charset="-78"/>
            </a:endParaRPr>
          </a:p>
          <a:p>
            <a:pPr marL="457200" indent="-457200" algn="just" rtl="1">
              <a:buAutoNum type="arabicPeriod"/>
            </a:pPr>
            <a:endParaRPr lang="ar-DZ" sz="2400" b="1" dirty="0" smtClean="0">
              <a:latin typeface="Tools" pitchFamily="34" charset="2"/>
              <a:cs typeface="Traditional Arabic" pitchFamily="2" charset="-78"/>
            </a:endParaRPr>
          </a:p>
          <a:p>
            <a:pPr marL="457200" indent="-457200" algn="just" rtl="1">
              <a:buNone/>
            </a:pPr>
            <a:endParaRPr lang="ar-DZ" sz="2400" b="1" dirty="0" smtClean="0">
              <a:latin typeface="Tools" pitchFamily="34" charset="2"/>
              <a:cs typeface="Traditional Arabic" pitchFamily="2" charset="-78"/>
            </a:endParaRPr>
          </a:p>
          <a:p>
            <a:pPr marL="457200" indent="-457200" algn="just" rtl="1">
              <a:buNone/>
            </a:pPr>
            <a:endParaRPr lang="ar-DZ" sz="2400" b="1"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dirty="0" smtClean="0">
              <a:latin typeface="Tools" pitchFamily="34" charset="2"/>
              <a:cs typeface="Traditional Arabic" pitchFamily="2" charset="-78"/>
            </a:endParaRPr>
          </a:p>
          <a:p>
            <a:pPr marL="0" indent="0"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04/12/2021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17002850</TotalTime>
  <Words>1519</Words>
  <Application>Microsoft Office PowerPoint</Application>
  <PresentationFormat>Affichage à l'écran (4:3)</PresentationFormat>
  <Paragraphs>95</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وزارة  التعليم و البحث  العلمي جامعة الشهيد أحمد زبانة – غليزان  كلية العلوم الاقتصادية والتجارية وعلوم  التسيير قسم  علوم  الاقتصادية اقتصاد نقدي و بنكي  المستوى: سنة أولى ماستر</vt:lpstr>
      <vt:lpstr>ماهية السياسة النقدية:  </vt:lpstr>
      <vt:lpstr>ماهية السياسة النقدية:  </vt:lpstr>
      <vt:lpstr>ماهية السياسة النقدية:  </vt:lpstr>
      <vt:lpstr>ماهية السياسة النقدية:  </vt:lpstr>
      <vt:lpstr>أدوات السياسة النقدية:  </vt:lpstr>
      <vt:lpstr>أدوات السياسة النقدية:  </vt:lpstr>
      <vt:lpstr>أدوات السياسة النقدية:  </vt:lpstr>
      <vt:lpstr>أدوات السياسة النقدية:  </vt:lpstr>
      <vt:lpstr>أدوات السياسة النقدية:  </vt:lpstr>
      <vt:lpstr>أدوات السياسة النقدية:  </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1099</cp:revision>
  <dcterms:created xsi:type="dcterms:W3CDTF">2018-02-08T20:58:44Z</dcterms:created>
  <dcterms:modified xsi:type="dcterms:W3CDTF">2021-12-04T22:13:34Z</dcterms:modified>
</cp:coreProperties>
</file>