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notesMasterIdLst>
    <p:notesMasterId r:id="rId9"/>
  </p:notesMasterIdLst>
  <p:sldIdLst>
    <p:sldId id="256" r:id="rId2"/>
    <p:sldId id="280" r:id="rId3"/>
    <p:sldId id="283" r:id="rId4"/>
    <p:sldId id="295" r:id="rId5"/>
    <p:sldId id="294" r:id="rId6"/>
    <p:sldId id="293" r:id="rId7"/>
    <p:sldId id="290" r:id="rId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FF"/>
    <a:srgbClr val="FFFF00"/>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Aucun style, aucune grill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C2FFA5D-87B4-456A-9821-1D502468CF0F}" styleName="Style à thème 1 - Accentuation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5940675A-B579-460E-94D1-54222C63F5DA}" styleName="Aucun style, grille du tablea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5" d="100"/>
          <a:sy n="65" d="100"/>
        </p:scale>
        <p:origin x="-1452" y="1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1766765-AE86-48E1-B4B4-6BA662D72B8F}" type="datetimeFigureOut">
              <a:rPr lang="fr-FR" smtClean="0"/>
              <a:pPr/>
              <a:t>05/12/2021</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B06C9D-F76C-4887-A870-ABF3496D121E}" type="slidenum">
              <a:rPr lang="fr-FR" smtClean="0"/>
              <a:pPr/>
              <a:t>‹N°›</a:t>
            </a:fld>
            <a:endParaRPr lang="fr-FR"/>
          </a:p>
        </p:txBody>
      </p:sp>
    </p:spTree>
    <p:extLst>
      <p:ext uri="{BB962C8B-B14F-4D97-AF65-F5344CB8AC3E}">
        <p14:creationId xmlns:p14="http://schemas.microsoft.com/office/powerpoint/2010/main" val="19105685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F2C1A215-B90C-4004-8597-E4A31C482F6C}"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54CA8E1F-A382-4F2B-9852-C4CC078600CB}"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00CA25C1-6496-4486-AEDB-3BCBB778DCDB}"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8233BB24-4A3F-4974-B76C-9677AA043040}" type="datetime1">
              <a:rPr lang="fr-FR" smtClean="0"/>
              <a:pPr/>
              <a:t>05/12/2021</a:t>
            </a:fld>
            <a:endParaRPr lang="fr-FR"/>
          </a:p>
        </p:txBody>
      </p:sp>
      <p:sp>
        <p:nvSpPr>
          <p:cNvPr id="5" name="Espace réservé du pied de page 4"/>
          <p:cNvSpPr>
            <a:spLocks noGrp="1"/>
          </p:cNvSpPr>
          <p:nvPr>
            <p:ph type="ftr" sz="quarter" idx="11"/>
          </p:nvPr>
        </p:nvSpPr>
        <p:spPr/>
        <p:txBody>
          <a:bodyPr/>
          <a:lstStyle/>
          <a:p>
            <a:r>
              <a:rPr lang="fr-FR" smtClean="0"/>
              <a:t>1</a:t>
            </a:r>
            <a:endParaRPr lang="fr-FR"/>
          </a:p>
        </p:txBody>
      </p:sp>
      <p:sp>
        <p:nvSpPr>
          <p:cNvPr id="6" name="Espace réservé du numéro de diapositive 5"/>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B1D3E706-5B12-40C8-A781-54C39768BFAF}"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5D066576-ACCC-4848-A997-BBE472591681}" type="datetime1">
              <a:rPr lang="fr-FR" smtClean="0"/>
              <a:pPr/>
              <a:t>05/12/2021</a:t>
            </a:fld>
            <a:endParaRPr lang="fr-FR"/>
          </a:p>
        </p:txBody>
      </p:sp>
      <p:sp>
        <p:nvSpPr>
          <p:cNvPr id="8" name="Espace réservé du pied de page 7"/>
          <p:cNvSpPr>
            <a:spLocks noGrp="1"/>
          </p:cNvSpPr>
          <p:nvPr>
            <p:ph type="ftr" sz="quarter" idx="11"/>
          </p:nvPr>
        </p:nvSpPr>
        <p:spPr/>
        <p:txBody>
          <a:bodyPr/>
          <a:lstStyle/>
          <a:p>
            <a:r>
              <a:rPr lang="fr-FR" smtClean="0"/>
              <a:t>1</a:t>
            </a:r>
            <a:endParaRPr lang="fr-FR"/>
          </a:p>
        </p:txBody>
      </p:sp>
      <p:sp>
        <p:nvSpPr>
          <p:cNvPr id="9" name="Espace réservé du numéro de diapositive 8"/>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3E25EF0C-07A0-4EC6-BC37-A2A6DF85AB99}" type="datetime1">
              <a:rPr lang="fr-FR" smtClean="0"/>
              <a:pPr/>
              <a:t>05/12/2021</a:t>
            </a:fld>
            <a:endParaRPr lang="fr-FR"/>
          </a:p>
        </p:txBody>
      </p:sp>
      <p:sp>
        <p:nvSpPr>
          <p:cNvPr id="4" name="Espace réservé du pied de page 3"/>
          <p:cNvSpPr>
            <a:spLocks noGrp="1"/>
          </p:cNvSpPr>
          <p:nvPr>
            <p:ph type="ftr" sz="quarter" idx="11"/>
          </p:nvPr>
        </p:nvSpPr>
        <p:spPr/>
        <p:txBody>
          <a:bodyPr/>
          <a:lstStyle/>
          <a:p>
            <a:r>
              <a:rPr lang="fr-FR" smtClean="0"/>
              <a:t>1</a:t>
            </a:r>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D1DEC61C-697A-40E2-B079-F0916E1F17F4}" type="datetime1">
              <a:rPr lang="fr-FR" smtClean="0"/>
              <a:pPr/>
              <a:t>05/12/2021</a:t>
            </a:fld>
            <a:endParaRPr lang="fr-FR"/>
          </a:p>
        </p:txBody>
      </p:sp>
      <p:sp>
        <p:nvSpPr>
          <p:cNvPr id="3" name="Espace réservé du pied de page 2"/>
          <p:cNvSpPr>
            <a:spLocks noGrp="1"/>
          </p:cNvSpPr>
          <p:nvPr>
            <p:ph type="ftr" sz="quarter" idx="11"/>
          </p:nvPr>
        </p:nvSpPr>
        <p:spPr/>
        <p:txBody>
          <a:bodyPr/>
          <a:lstStyle/>
          <a:p>
            <a:r>
              <a:rPr lang="fr-FR" smtClean="0"/>
              <a:t>1</a:t>
            </a:r>
            <a:endParaRPr lang="fr-FR"/>
          </a:p>
        </p:txBody>
      </p:sp>
      <p:sp>
        <p:nvSpPr>
          <p:cNvPr id="4" name="Espace réservé du numéro de diapositive 3"/>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1F44F82E-F082-418B-A4E9-34F65F47B95B}"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D7AFA731-8A61-493A-815F-F4C24D7A6196}" type="datetime1">
              <a:rPr lang="fr-FR" smtClean="0"/>
              <a:pPr/>
              <a:t>05/12/2021</a:t>
            </a:fld>
            <a:endParaRPr lang="fr-FR"/>
          </a:p>
        </p:txBody>
      </p:sp>
      <p:sp>
        <p:nvSpPr>
          <p:cNvPr id="6" name="Espace réservé du pied de page 5"/>
          <p:cNvSpPr>
            <a:spLocks noGrp="1"/>
          </p:cNvSpPr>
          <p:nvPr>
            <p:ph type="ftr" sz="quarter" idx="11"/>
          </p:nvPr>
        </p:nvSpPr>
        <p:spPr/>
        <p:txBody>
          <a:bodyPr/>
          <a:lstStyle/>
          <a:p>
            <a:r>
              <a:rPr lang="fr-FR" smtClean="0"/>
              <a:t>1</a:t>
            </a:r>
            <a:endParaRPr lang="fr-FR"/>
          </a:p>
        </p:txBody>
      </p:sp>
      <p:sp>
        <p:nvSpPr>
          <p:cNvPr id="7" name="Espace réservé du numéro de diapositive 6"/>
          <p:cNvSpPr>
            <a:spLocks noGrp="1"/>
          </p:cNvSpPr>
          <p:nvPr>
            <p:ph type="sldNum" sz="quarter" idx="12"/>
          </p:nvPr>
        </p:nvSpPr>
        <p:spPr/>
        <p:txBody>
          <a:bodyPr/>
          <a:lstStyle/>
          <a:p>
            <a:fld id="{A3CF43BE-ED31-4913-AFE2-309D996F00D5}"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7F91FF-C442-4CC8-87B4-DD8E75E9C0DA}" type="datetime1">
              <a:rPr lang="fr-FR" smtClean="0"/>
              <a:pPr/>
              <a:t>05/12/2021</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FR" smtClean="0"/>
              <a:t>1</a:t>
            </a:r>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CF43BE-ED31-4913-AFE2-309D996F00D5}"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cu-relizane.dz/" TargetMode="Externa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2987824" y="271503"/>
            <a:ext cx="4227382" cy="1550129"/>
          </a:xfrm>
        </p:spPr>
        <p:txBody>
          <a:bodyPr>
            <a:noAutofit/>
          </a:bodyPr>
          <a:lstStyle/>
          <a:p>
            <a:pPr algn="r" rtl="1"/>
            <a:r>
              <a:rPr lang="ar-DZ" sz="2000" b="1" dirty="0" smtClean="0"/>
              <a:t>وزارة التعليم والبحث  العلمي</a:t>
            </a:r>
            <a:r>
              <a:rPr lang="fr-FR" sz="2000" b="1" dirty="0" smtClean="0"/>
              <a:t/>
            </a:r>
            <a:br>
              <a:rPr lang="fr-FR" sz="2000" b="1" dirty="0" smtClean="0"/>
            </a:br>
            <a:r>
              <a:rPr lang="ar-DZ" sz="2000" b="1" dirty="0" smtClean="0"/>
              <a:t>جامعة أحمد زبانة-غليزان-</a:t>
            </a:r>
            <a:br>
              <a:rPr lang="ar-DZ" sz="2000" b="1" dirty="0" smtClean="0"/>
            </a:br>
            <a:r>
              <a:rPr lang="ar-DZ" sz="2000" b="1" dirty="0" smtClean="0"/>
              <a:t>كلية  العلوم الاقتصادية  والتجارية وعلوم  التسيير</a:t>
            </a:r>
            <a:br>
              <a:rPr lang="ar-DZ" sz="2000" b="1" dirty="0" smtClean="0"/>
            </a:br>
            <a:r>
              <a:rPr lang="ar-DZ" sz="2000" b="1" dirty="0" smtClean="0"/>
              <a:t>قسم علوم  التسيير</a:t>
            </a:r>
            <a:br>
              <a:rPr lang="ar-DZ" sz="2000" b="1" dirty="0" smtClean="0"/>
            </a:br>
            <a:r>
              <a:rPr lang="ar-DZ" sz="2000" b="1" dirty="0" smtClean="0"/>
              <a:t>تخصص إدارة  مالية</a:t>
            </a:r>
            <a:endParaRPr lang="fr-FR" sz="2000" b="1" dirty="0"/>
          </a:p>
        </p:txBody>
      </p:sp>
      <p:sp>
        <p:nvSpPr>
          <p:cNvPr id="16" name="Sous-titre 15"/>
          <p:cNvSpPr>
            <a:spLocks noGrp="1"/>
          </p:cNvSpPr>
          <p:nvPr>
            <p:ph type="subTitle" idx="1"/>
          </p:nvPr>
        </p:nvSpPr>
        <p:spPr>
          <a:xfrm>
            <a:off x="4572000" y="3656424"/>
            <a:ext cx="4429156" cy="1428760"/>
          </a:xfrm>
        </p:spPr>
        <p:txBody>
          <a:bodyPr>
            <a:noAutofit/>
          </a:bodyPr>
          <a:lstStyle/>
          <a:p>
            <a:pPr rtl="1">
              <a:spcBef>
                <a:spcPts val="0"/>
              </a:spcBef>
            </a:pPr>
            <a:r>
              <a:rPr lang="ar-DZ" sz="6000" b="1" dirty="0" smtClean="0">
                <a:solidFill>
                  <a:srgbClr val="FF0000"/>
                </a:solidFill>
                <a:effectLst>
                  <a:glow rad="139700">
                    <a:schemeClr val="accent3">
                      <a:satMod val="175000"/>
                      <a:alpha val="40000"/>
                    </a:schemeClr>
                  </a:glow>
                </a:effectLst>
              </a:rPr>
              <a:t>مدخل إلى التحليل  </a:t>
            </a:r>
            <a:r>
              <a:rPr lang="ar-DZ" sz="6000" b="1" dirty="0" smtClean="0">
                <a:solidFill>
                  <a:srgbClr val="FF0000"/>
                </a:solidFill>
                <a:effectLst>
                  <a:glow rad="139700">
                    <a:schemeClr val="accent3">
                      <a:satMod val="175000"/>
                      <a:alpha val="40000"/>
                    </a:schemeClr>
                  </a:glow>
                </a:effectLst>
              </a:rPr>
              <a:t>المالي </a:t>
            </a:r>
            <a:endParaRPr lang="ar-DZ" sz="6000" b="1" dirty="0" smtClean="0">
              <a:solidFill>
                <a:srgbClr val="FF0000"/>
              </a:solidFill>
              <a:effectLst>
                <a:glow rad="139700">
                  <a:schemeClr val="accent3">
                    <a:satMod val="175000"/>
                    <a:alpha val="40000"/>
                  </a:schemeClr>
                </a:glow>
              </a:effectLst>
            </a:endParaRPr>
          </a:p>
          <a:p>
            <a:pPr rtl="1">
              <a:spcBef>
                <a:spcPts val="0"/>
              </a:spcBef>
            </a:pPr>
            <a:r>
              <a:rPr lang="ar-DZ" sz="8000" b="1" spc="-300" dirty="0" smtClean="0">
                <a:solidFill>
                  <a:srgbClr val="FF0000"/>
                </a:solidFill>
                <a:effectLst>
                  <a:glow rad="139700">
                    <a:schemeClr val="accent3">
                      <a:satMod val="175000"/>
                      <a:alpha val="40000"/>
                    </a:schemeClr>
                  </a:glow>
                </a:effectLst>
              </a:rPr>
              <a:t> </a:t>
            </a:r>
            <a:endParaRPr lang="ar-DZ" sz="8000" b="1" spc="-300" dirty="0" smtClean="0">
              <a:solidFill>
                <a:srgbClr val="FF0000"/>
              </a:solidFill>
              <a:effectLst>
                <a:glow rad="139700">
                  <a:schemeClr val="accent3">
                    <a:satMod val="175000"/>
                    <a:alpha val="40000"/>
                  </a:schemeClr>
                </a:glow>
              </a:effectLst>
            </a:endParaRPr>
          </a:p>
        </p:txBody>
      </p:sp>
      <p:sp>
        <p:nvSpPr>
          <p:cNvPr id="4" name="Espace réservé de la date 3"/>
          <p:cNvSpPr>
            <a:spLocks noGrp="1"/>
          </p:cNvSpPr>
          <p:nvPr>
            <p:ph type="dt" sz="half" idx="10"/>
          </p:nvPr>
        </p:nvSpPr>
        <p:spPr/>
        <p:txBody>
          <a:bodyPr/>
          <a:lstStyle/>
          <a:p>
            <a:fld id="{AAE780CA-2223-41FA-9FF7-4CBD7E3DEEAA}" type="datetime1">
              <a:rPr lang="fr-FR" smtClean="0">
                <a:solidFill>
                  <a:schemeClr val="tx1"/>
                </a:solidFill>
              </a:rPr>
              <a:pPr/>
              <a:t>05/12/2021</a:t>
            </a:fld>
            <a:endParaRPr lang="fr-FR" dirty="0">
              <a:solidFill>
                <a:schemeClr val="tx1"/>
              </a:solidFill>
            </a:endParaRPr>
          </a:p>
        </p:txBody>
      </p:sp>
      <p:sp>
        <p:nvSpPr>
          <p:cNvPr id="5" name="Espace réservé du numéro de diapositive 4"/>
          <p:cNvSpPr>
            <a:spLocks noGrp="1"/>
          </p:cNvSpPr>
          <p:nvPr>
            <p:ph type="sldNum" sz="quarter" idx="12"/>
          </p:nvPr>
        </p:nvSpPr>
        <p:spPr/>
        <p:txBody>
          <a:bodyPr/>
          <a:lstStyle/>
          <a:p>
            <a:fld id="{A3CF43BE-ED31-4913-AFE2-309D996F00D5}" type="slidenum">
              <a:rPr lang="fr-FR" b="1" smtClean="0">
                <a:solidFill>
                  <a:schemeClr val="tx1"/>
                </a:solidFill>
              </a:rPr>
              <a:pPr/>
              <a:t>1</a:t>
            </a:fld>
            <a:endParaRPr lang="fr-FR" b="1" dirty="0">
              <a:solidFill>
                <a:schemeClr val="tx1"/>
              </a:solidFill>
            </a:endParaRPr>
          </a:p>
        </p:txBody>
      </p:sp>
      <p:sp>
        <p:nvSpPr>
          <p:cNvPr id="25602" name="AutoShape 2" descr="Résultat de recherche d'images pour &quot;‫الموازنة التقديرية‬‎&quot;"/>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fr-FR"/>
          </a:p>
        </p:txBody>
      </p:sp>
      <p:sp>
        <p:nvSpPr>
          <p:cNvPr id="11" name="Teardrop 16"/>
          <p:cNvSpPr/>
          <p:nvPr/>
        </p:nvSpPr>
        <p:spPr>
          <a:xfrm>
            <a:off x="4355976" y="2169305"/>
            <a:ext cx="2714644" cy="1142984"/>
          </a:xfrm>
          <a:prstGeom prst="teardrop">
            <a:avLst/>
          </a:prstGeom>
          <a:ln>
            <a:solidFill>
              <a:schemeClr val="bg1"/>
            </a:solidFill>
          </a:ln>
          <a:scene3d>
            <a:camera prst="orthographicFront"/>
            <a:lightRig rig="threePt" dir="t"/>
          </a:scene3d>
          <a:sp3d contourW="44450">
            <a:bevelT w="152400" h="50800" prst="softRound"/>
            <a:bevelB prst="angle"/>
            <a:contourClr>
              <a:srgbClr val="FFFF00"/>
            </a:contourClr>
          </a:sp3d>
        </p:spPr>
        <p:style>
          <a:lnRef idx="2">
            <a:schemeClr val="accent1">
              <a:shade val="50000"/>
            </a:schemeClr>
          </a:lnRef>
          <a:fillRef idx="1002">
            <a:schemeClr val="lt2"/>
          </a:fillRef>
          <a:effectRef idx="0">
            <a:schemeClr val="accent1"/>
          </a:effectRef>
          <a:fontRef idx="minor">
            <a:schemeClr val="lt1"/>
          </a:fontRef>
        </p:style>
        <p:txBody>
          <a:bodyPr rtlCol="1" anchor="ctr"/>
          <a:lstStyle/>
          <a:p>
            <a:pPr algn="r" rtl="1"/>
            <a:r>
              <a:rPr lang="ar-DZ" b="1" dirty="0" smtClean="0">
                <a:solidFill>
                  <a:srgbClr val="FF0000"/>
                </a:solidFill>
              </a:rPr>
              <a:t>مقياس :</a:t>
            </a:r>
          </a:p>
          <a:p>
            <a:pPr algn="ctr" rtl="1"/>
            <a:r>
              <a:rPr lang="ar-DZ" b="1" dirty="0" smtClean="0">
                <a:solidFill>
                  <a:srgbClr val="FF0000"/>
                </a:solidFill>
              </a:rPr>
              <a:t>     تحليل مالي</a:t>
            </a:r>
          </a:p>
          <a:p>
            <a:pPr algn="ctr" rtl="1"/>
            <a:r>
              <a:rPr lang="ar-DZ" b="1" dirty="0" smtClean="0">
                <a:solidFill>
                  <a:srgbClr val="FF0000"/>
                </a:solidFill>
              </a:rPr>
              <a:t> </a:t>
            </a:r>
            <a:r>
              <a:rPr lang="fr-FR" dirty="0" smtClean="0">
                <a:solidFill>
                  <a:srgbClr val="FF0000"/>
                </a:solidFill>
              </a:rPr>
              <a:t>Financial </a:t>
            </a:r>
            <a:r>
              <a:rPr lang="fr-FR" dirty="0" err="1" smtClean="0">
                <a:solidFill>
                  <a:srgbClr val="FF0000"/>
                </a:solidFill>
              </a:rPr>
              <a:t>Analysis</a:t>
            </a:r>
            <a:endParaRPr lang="fr-FR" b="1" dirty="0" smtClean="0">
              <a:solidFill>
                <a:srgbClr val="FF0000"/>
              </a:solidFill>
            </a:endParaRPr>
          </a:p>
          <a:p>
            <a:pPr rtl="1"/>
            <a:endParaRPr lang="ar-SA" b="1" dirty="0">
              <a:solidFill>
                <a:srgbClr val="FF0000"/>
              </a:solidFill>
            </a:endParaRPr>
          </a:p>
        </p:txBody>
      </p:sp>
      <p:sp>
        <p:nvSpPr>
          <p:cNvPr id="13" name="Espace réservé de la date 3"/>
          <p:cNvSpPr txBox="1">
            <a:spLocks/>
          </p:cNvSpPr>
          <p:nvPr/>
        </p:nvSpPr>
        <p:spPr>
          <a:xfrm>
            <a:off x="4504552" y="6350023"/>
            <a:ext cx="4027888" cy="365125"/>
          </a:xfrm>
          <a:prstGeom prst="rect">
            <a:avLst/>
          </a:prstGeom>
        </p:spPr>
        <p:txBody>
          <a:bodyPr vert="horz" lIns="91440" tIns="45720" rIns="91440" bIns="45720" rtlCol="0" anchor="ctr"/>
          <a:lstStyle/>
          <a:p>
            <a:pPr lvl="0" algn="ctr">
              <a:defRPr/>
            </a:pPr>
            <a:r>
              <a:rPr lang="fr-FR" sz="1600" b="1" dirty="0">
                <a:latin typeface="Times New Roman" pitchFamily="18" charset="0"/>
                <a:cs typeface="Times New Roman" pitchFamily="18" charset="0"/>
              </a:rPr>
              <a:t>fouad.benhaddou@</a:t>
            </a:r>
            <a:r>
              <a:rPr lang="fr-FR" sz="1600" b="1" u="sng" dirty="0">
                <a:latin typeface="Times New Roman" pitchFamily="18" charset="0"/>
                <a:cs typeface="Times New Roman" pitchFamily="18" charset="0"/>
                <a:hlinkClick r:id="rId2"/>
              </a:rPr>
              <a:t>univ-relizane.dz</a:t>
            </a:r>
            <a:endParaRPr lang="fr-FR" sz="1600" b="1" dirty="0">
              <a:latin typeface="Times New Roman" pitchFamily="18" charset="0"/>
              <a:cs typeface="Times New Roman" pitchFamily="18" charset="0"/>
            </a:endParaRPr>
          </a:p>
        </p:txBody>
      </p:sp>
      <p:sp>
        <p:nvSpPr>
          <p:cNvPr id="15" name="Titre 1"/>
          <p:cNvSpPr txBox="1">
            <a:spLocks/>
          </p:cNvSpPr>
          <p:nvPr/>
        </p:nvSpPr>
        <p:spPr>
          <a:xfrm>
            <a:off x="1214414" y="1142984"/>
            <a:ext cx="5000660" cy="1357297"/>
          </a:xfrm>
          <a:prstGeom prst="rect">
            <a:avLst/>
          </a:prstGeom>
        </p:spPr>
        <p:txBody>
          <a:bodyPr vert="horz" lIns="91440" tIns="45720" rIns="91440" bIns="45720" rtlCol="0" anchor="ctr">
            <a:noAutofit/>
          </a:bodyPr>
          <a:lstStyle/>
          <a:p>
            <a:pPr marL="0" marR="0" lvl="0" indent="0" algn="ctr" defTabSz="914400" rtl="1" eaLnBrk="1" fontAlgn="auto" latinLnBrk="0" hangingPunct="1">
              <a:lnSpc>
                <a:spcPct val="100000"/>
              </a:lnSpc>
              <a:spcBef>
                <a:spcPct val="0"/>
              </a:spcBef>
              <a:spcAft>
                <a:spcPts val="0"/>
              </a:spcAft>
              <a:buClrTx/>
              <a:buSzTx/>
              <a:buFontTx/>
              <a:buNone/>
              <a:tabLst/>
              <a:defRPr/>
            </a:pPr>
            <a:endParaRPr kumimoji="0" lang="fr-FR" sz="2000" b="1" i="0" u="none" strike="noStrike" kern="1200" cap="none" spc="0" normalizeH="0" baseline="0" noProof="0" dirty="0">
              <a:ln>
                <a:noFill/>
              </a:ln>
              <a:solidFill>
                <a:srgbClr val="FFFF00"/>
              </a:solidFill>
              <a:effectLst>
                <a:outerShdw blurRad="38100" dist="38100" dir="2700000" algn="tl">
                  <a:srgbClr val="000000">
                    <a:alpha val="43137"/>
                  </a:srgbClr>
                </a:outerShdw>
              </a:effectLst>
              <a:uLnTx/>
              <a:uFillTx/>
              <a:latin typeface="+mj-lt"/>
              <a:ea typeface="+mj-ea"/>
              <a:cs typeface="+mj-cs"/>
            </a:endParaRPr>
          </a:p>
        </p:txBody>
      </p:sp>
      <p:sp>
        <p:nvSpPr>
          <p:cNvPr id="17" name="Espace réservé de la date 3"/>
          <p:cNvSpPr txBox="1">
            <a:spLocks/>
          </p:cNvSpPr>
          <p:nvPr/>
        </p:nvSpPr>
        <p:spPr>
          <a:xfrm>
            <a:off x="6510366" y="5492767"/>
            <a:ext cx="2490790" cy="365125"/>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fr-FR" sz="2500" b="1" i="0" u="none" strike="noStrike" kern="1200" cap="none" spc="0" normalizeH="0" baseline="0" noProof="0" dirty="0">
              <a:ln>
                <a:noFill/>
              </a:ln>
              <a:effectLst/>
              <a:uLnTx/>
              <a:uFillTx/>
              <a:latin typeface="+mn-lt"/>
              <a:ea typeface="+mn-ea"/>
              <a:cs typeface="+mn-cs"/>
            </a:endParaRPr>
          </a:p>
        </p:txBody>
      </p:sp>
      <p:sp>
        <p:nvSpPr>
          <p:cNvPr id="19" name="Espace réservé de la date 3"/>
          <p:cNvSpPr txBox="1">
            <a:spLocks/>
          </p:cNvSpPr>
          <p:nvPr/>
        </p:nvSpPr>
        <p:spPr>
          <a:xfrm>
            <a:off x="5537594" y="5589240"/>
            <a:ext cx="2490790" cy="674694"/>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lang="ar-DZ" sz="2000" b="1" dirty="0" smtClean="0"/>
              <a:t>إعداد: </a:t>
            </a:r>
            <a:r>
              <a:rPr lang="ar-DZ" sz="2000" b="1" dirty="0" err="1" smtClean="0"/>
              <a:t>د.فؤاد</a:t>
            </a:r>
            <a:r>
              <a:rPr lang="ar-DZ" sz="2000" b="1" dirty="0" smtClean="0"/>
              <a:t> بن حدو</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effectLst/>
                <a:uLnTx/>
                <a:uFillTx/>
                <a:latin typeface="+mn-lt"/>
                <a:ea typeface="+mn-ea"/>
                <a:cs typeface="+mn-cs"/>
              </a:rPr>
              <a:t>أستاذ  محاضر –أ-</a:t>
            </a:r>
            <a:endParaRPr kumimoji="0" lang="fr-FR" sz="2000" b="1" i="0" u="none" strike="noStrike" kern="1200" cap="none" spc="0" normalizeH="0" baseline="0" noProof="0" dirty="0">
              <a:ln>
                <a:noFill/>
              </a:ln>
              <a:effectLst/>
              <a:uLnTx/>
              <a:uFillTx/>
              <a:latin typeface="+mn-lt"/>
              <a:ea typeface="+mn-ea"/>
              <a:cs typeface="+mn-cs"/>
            </a:endParaRPr>
          </a:p>
        </p:txBody>
      </p:sp>
      <p:pic>
        <p:nvPicPr>
          <p:cNvPr id="14" name="Picture 5" descr="H:\Documents and Settings\Administrateur\Mes documents\Downloads\budget1.jpg"/>
          <p:cNvPicPr>
            <a:picLocks noChangeAspect="1" noChangeArrowheads="1"/>
          </p:cNvPicPr>
          <p:nvPr/>
        </p:nvPicPr>
        <p:blipFill>
          <a:blip r:embed="rId3"/>
          <a:srcRect/>
          <a:stretch>
            <a:fillRect/>
          </a:stretch>
        </p:blipFill>
        <p:spPr bwMode="auto">
          <a:xfrm>
            <a:off x="323528" y="2286016"/>
            <a:ext cx="4167202" cy="4429132"/>
          </a:xfrm>
          <a:prstGeom prst="ellipse">
            <a:avLst/>
          </a:prstGeom>
          <a:ln>
            <a:noFill/>
          </a:ln>
          <a:effectLst>
            <a:softEdge rad="112500"/>
          </a:effectLst>
        </p:spPr>
      </p:pic>
      <p:pic>
        <p:nvPicPr>
          <p:cNvPr id="18" name="Picture 8" descr="H:\Documents and Settings\Administrateur\Mes documents\Downloads\budget2.jpg"/>
          <p:cNvPicPr>
            <a:picLocks noChangeAspect="1" noChangeArrowheads="1"/>
          </p:cNvPicPr>
          <p:nvPr/>
        </p:nvPicPr>
        <p:blipFill>
          <a:blip r:embed="rId4"/>
          <a:srcRect/>
          <a:stretch>
            <a:fillRect/>
          </a:stretch>
        </p:blipFill>
        <p:spPr bwMode="auto">
          <a:xfrm>
            <a:off x="-36512" y="0"/>
            <a:ext cx="3214678" cy="3857628"/>
          </a:xfrm>
          <a:prstGeom prst="ellipse">
            <a:avLst/>
          </a:prstGeom>
          <a:ln>
            <a:noFill/>
          </a:ln>
          <a:effectLst>
            <a:softEdge rad="112500"/>
          </a:effectLst>
        </p:spPr>
      </p:pic>
      <p:pic>
        <p:nvPicPr>
          <p:cNvPr id="21" name="Picture 2" descr="C:\Users\pc\Desktop\téléchargement.pn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236296" y="76184"/>
            <a:ext cx="1907704" cy="3208800"/>
          </a:xfrm>
          <a:prstGeom prst="rect">
            <a:avLst/>
          </a:prstGeom>
          <a:noFill/>
          <a:extLst>
            <a:ext uri="{909E8E84-426E-40DD-AFC4-6F175D3DCCD1}">
              <a14:hiddenFill xmlns:a14="http://schemas.microsoft.com/office/drawing/2010/main">
                <a:solidFill>
                  <a:srgbClr val="FFFFFF"/>
                </a:solidFill>
              </a14:hiddenFill>
            </a:ext>
          </a:extLst>
        </p:spPr>
      </p:pic>
      <p:sp>
        <p:nvSpPr>
          <p:cNvPr id="20" name="Espace réservé de la date 3"/>
          <p:cNvSpPr txBox="1">
            <a:spLocks/>
          </p:cNvSpPr>
          <p:nvPr/>
        </p:nvSpPr>
        <p:spPr>
          <a:xfrm rot="20791065">
            <a:off x="3728067" y="1494611"/>
            <a:ext cx="1255817" cy="674694"/>
          </a:xfrm>
          <a:prstGeom prst="rect">
            <a:avLst/>
          </a:prstGeom>
        </p:spPr>
        <p:txBody>
          <a:bodyPr vert="horz" lIns="91440" tIns="45720" rIns="91440" bIns="4572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ar-DZ" sz="2000" b="1" i="0" u="none" strike="noStrike" kern="1200" cap="none" spc="0" normalizeH="0" baseline="0" noProof="0" dirty="0" smtClean="0">
                <a:ln>
                  <a:noFill/>
                </a:ln>
                <a:solidFill>
                  <a:srgbClr val="0000CC"/>
                </a:solidFill>
                <a:effectLst/>
                <a:uLnTx/>
                <a:uFillTx/>
                <a:latin typeface="+mn-lt"/>
                <a:ea typeface="+mn-ea"/>
                <a:cs typeface="+mn-cs"/>
              </a:rPr>
              <a:t>الجزء</a:t>
            </a:r>
            <a:r>
              <a:rPr kumimoji="0" lang="ar-DZ" sz="2000" b="1" i="0" u="none" strike="noStrike" kern="1200" cap="none" spc="0" normalizeH="0" noProof="0" dirty="0" smtClean="0">
                <a:ln>
                  <a:noFill/>
                </a:ln>
                <a:solidFill>
                  <a:srgbClr val="0000CC"/>
                </a:solidFill>
                <a:effectLst/>
                <a:uLnTx/>
                <a:uFillTx/>
                <a:latin typeface="+mn-lt"/>
                <a:ea typeface="+mn-ea"/>
                <a:cs typeface="+mn-cs"/>
              </a:rPr>
              <a:t> الأول</a:t>
            </a:r>
            <a:endParaRPr kumimoji="0" lang="fr-FR" sz="2000" b="1" i="0" u="none" strike="noStrike" kern="1200" cap="none" spc="0" normalizeH="0" baseline="0" noProof="0" dirty="0">
              <a:ln>
                <a:noFill/>
              </a:ln>
              <a:solidFill>
                <a:srgbClr val="0000CC"/>
              </a:solidFill>
              <a:effectLst/>
              <a:uLnTx/>
              <a:uFillTx/>
              <a:latin typeface="+mn-lt"/>
              <a:ea typeface="+mn-ea"/>
              <a:cs typeface="+mn-cs"/>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sz="3900" b="1" dirty="0" smtClean="0">
                <a:solidFill>
                  <a:srgbClr val="FF0000"/>
                </a:solidFill>
              </a:rPr>
              <a:t>مصطلحات مهمة  لفهم  المقياس ( الكلمات  </a:t>
            </a:r>
            <a:r>
              <a:rPr lang="ar-DZ" sz="3900" b="1" dirty="0" err="1" smtClean="0">
                <a:solidFill>
                  <a:srgbClr val="FF0000"/>
                </a:solidFill>
              </a:rPr>
              <a:t>المفتاحية</a:t>
            </a:r>
            <a:r>
              <a:rPr lang="ar-DZ" sz="3900" b="1" dirty="0" smtClean="0">
                <a:solidFill>
                  <a:srgbClr val="FF0000"/>
                </a:solidFill>
              </a:rPr>
              <a:t>): </a:t>
            </a:r>
            <a:endParaRPr lang="fr-FR" sz="3900" b="1" dirty="0">
              <a:solidFill>
                <a:srgbClr val="FF0000"/>
              </a:solidFill>
            </a:endParaRPr>
          </a:p>
        </p:txBody>
      </p:sp>
      <p:sp>
        <p:nvSpPr>
          <p:cNvPr id="3" name="Espace réservé du contenu 2"/>
          <p:cNvSpPr>
            <a:spLocks noGrp="1"/>
          </p:cNvSpPr>
          <p:nvPr>
            <p:ph idx="1"/>
          </p:nvPr>
        </p:nvSpPr>
        <p:spPr>
          <a:xfrm>
            <a:off x="457200" y="1571612"/>
            <a:ext cx="8229600" cy="4357718"/>
          </a:xfrm>
        </p:spPr>
        <p:txBody>
          <a:bodyPr>
            <a:normAutofit fontScale="25000" lnSpcReduction="20000"/>
          </a:bodyPr>
          <a:lstStyle/>
          <a:p>
            <a:pPr marL="0" indent="0" algn="r" rtl="1">
              <a:lnSpc>
                <a:spcPct val="170000"/>
              </a:lnSpc>
              <a:buNone/>
            </a:pPr>
            <a:r>
              <a:rPr lang="ar-DZ" sz="10000" b="1" dirty="0" smtClean="0">
                <a:solidFill>
                  <a:srgbClr val="FF0000"/>
                </a:solidFill>
              </a:rPr>
              <a:t>المال : </a:t>
            </a:r>
            <a:r>
              <a:rPr lang="ar-DZ" sz="10000" dirty="0" smtClean="0"/>
              <a:t>هو كافة الأشياء التي يملكها فرد أو مجموعة من الأفراد، ويشمل النقود، </a:t>
            </a:r>
            <a:r>
              <a:rPr lang="ar-DZ" sz="10000" dirty="0" err="1" smtClean="0"/>
              <a:t>و</a:t>
            </a:r>
            <a:r>
              <a:rPr lang="ar-DZ" sz="10000" dirty="0" smtClean="0"/>
              <a:t> الأوراق  المالية  والعقارات، معدات ، والسيارات، والأثاث، وغيرها.</a:t>
            </a:r>
          </a:p>
          <a:p>
            <a:pPr marL="0" indent="0" algn="r" rtl="1">
              <a:lnSpc>
                <a:spcPct val="170000"/>
              </a:lnSpc>
              <a:buNone/>
            </a:pPr>
            <a:r>
              <a:rPr lang="ar-DZ" sz="10000" b="1" dirty="0" smtClean="0">
                <a:solidFill>
                  <a:srgbClr val="FF0000"/>
                </a:solidFill>
              </a:rPr>
              <a:t>التحليل: </a:t>
            </a:r>
            <a:r>
              <a:rPr lang="ar-DZ" sz="10000" dirty="0" smtClean="0"/>
              <a:t>هو إرجاع ظاهرة مركبة إلى أبسط عناصرها أو أجزائها.</a:t>
            </a:r>
          </a:p>
          <a:p>
            <a:pPr marL="0" indent="0" algn="r" rtl="1">
              <a:lnSpc>
                <a:spcPct val="170000"/>
              </a:lnSpc>
              <a:buNone/>
            </a:pPr>
            <a:r>
              <a:rPr lang="ar-DZ" sz="10000" b="1" dirty="0" smtClean="0">
                <a:solidFill>
                  <a:srgbClr val="FF0000"/>
                </a:solidFill>
                <a:ea typeface="Times New Roman" pitchFamily="18" charset="0"/>
                <a:cs typeface="Simplified Arabic" pitchFamily="2" charset="-78"/>
              </a:rPr>
              <a:t>الخطة: </a:t>
            </a:r>
            <a:r>
              <a:rPr lang="ar-DZ" sz="10000" dirty="0" smtClean="0">
                <a:ea typeface="Times New Roman" pitchFamily="18" charset="0"/>
                <a:cs typeface="Simplified Arabic" pitchFamily="2" charset="-78"/>
              </a:rPr>
              <a:t>هي </a:t>
            </a:r>
            <a:r>
              <a:rPr lang="ar-DZ" sz="10000" dirty="0" smtClean="0"/>
              <a:t>تحديد للمستهدف في مدة محددة.</a:t>
            </a:r>
            <a:endParaRPr lang="ar-DZ" sz="10000" dirty="0" smtClean="0">
              <a:cs typeface="Simplified Arabic" pitchFamily="2" charset="-78"/>
            </a:endParaRPr>
          </a:p>
          <a:p>
            <a:pPr marL="0" indent="0" algn="r" rtl="1">
              <a:lnSpc>
                <a:spcPct val="170000"/>
              </a:lnSpc>
              <a:buNone/>
            </a:pPr>
            <a:r>
              <a:rPr lang="ar-DZ" sz="10000" b="1" dirty="0" smtClean="0">
                <a:solidFill>
                  <a:srgbClr val="FF0000"/>
                </a:solidFill>
                <a:ea typeface="Times New Roman" pitchFamily="18" charset="0"/>
                <a:cs typeface="Simplified Arabic" pitchFamily="2" charset="-78"/>
              </a:rPr>
              <a:t>التخطيط: </a:t>
            </a:r>
            <a:r>
              <a:rPr lang="ar-DZ" sz="10000" dirty="0" smtClean="0"/>
              <a:t>هو</a:t>
            </a:r>
            <a:r>
              <a:rPr lang="fr-FR" sz="10000" dirty="0" smtClean="0"/>
              <a:t> </a:t>
            </a:r>
            <a:r>
              <a:rPr lang="ar-DZ" sz="10000" dirty="0" smtClean="0"/>
              <a:t>عملية تنبؤ بالمستقبل واستعداد لهذا المستقبل بخطة.</a:t>
            </a:r>
          </a:p>
          <a:p>
            <a:pPr marL="0" indent="0" algn="r" rtl="1">
              <a:lnSpc>
                <a:spcPct val="170000"/>
              </a:lnSpc>
              <a:buNone/>
            </a:pPr>
            <a:r>
              <a:rPr lang="ar-DZ" sz="10000" b="1" dirty="0" smtClean="0">
                <a:solidFill>
                  <a:srgbClr val="FF0000"/>
                </a:solidFill>
              </a:rPr>
              <a:t>التشخيص:  </a:t>
            </a:r>
            <a:r>
              <a:rPr lang="ar-DZ" sz="10000" dirty="0" smtClean="0"/>
              <a:t>هو  تحديد طبيعة وسبب أي شيء.</a:t>
            </a:r>
          </a:p>
          <a:p>
            <a:pPr marL="0" indent="0" algn="r" rtl="1">
              <a:lnSpc>
                <a:spcPct val="170000"/>
              </a:lnSpc>
              <a:buNone/>
            </a:pPr>
            <a:r>
              <a:rPr lang="ar-DZ" sz="10000" b="1" dirty="0" smtClean="0">
                <a:solidFill>
                  <a:srgbClr val="FF0000"/>
                </a:solidFill>
              </a:rPr>
              <a:t>المركز المالي: </a:t>
            </a:r>
            <a:r>
              <a:rPr lang="ar-DZ" sz="10000" dirty="0" smtClean="0"/>
              <a:t>هي  قائمة  توضح أصول والتزامات وحقوق  الملكية للمؤسسة في  أي  لحظة  معينة.    </a:t>
            </a:r>
            <a:r>
              <a:rPr lang="ar-DZ" sz="4000" dirty="0" smtClean="0"/>
              <a:t/>
            </a:r>
            <a:br>
              <a:rPr lang="ar-DZ" sz="4000" dirty="0" smtClean="0"/>
            </a:br>
            <a:r>
              <a:rPr lang="ar-DZ" sz="4000" dirty="0" smtClean="0"/>
              <a:t/>
            </a:r>
            <a:br>
              <a:rPr lang="ar-DZ" sz="4000" dirty="0" smtClean="0"/>
            </a:br>
            <a:endParaRPr lang="fr-FR" sz="4000"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2</a:t>
            </a:fld>
            <a:endParaRPr lang="fr-F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71488"/>
            <a:ext cx="8229600" cy="1143000"/>
          </a:xfrm>
        </p:spPr>
        <p:txBody>
          <a:bodyPr/>
          <a:lstStyle/>
          <a:p>
            <a:pPr lvl="1" algn="r" rtl="0">
              <a:spcBef>
                <a:spcPct val="0"/>
              </a:spcBef>
            </a:pPr>
            <a:r>
              <a:rPr lang="ar-DZ" sz="4400" b="1" dirty="0" smtClean="0">
                <a:solidFill>
                  <a:srgbClr val="FF0000"/>
                </a:solidFill>
              </a:rPr>
              <a:t>ماهية  التحليل  المالي</a:t>
            </a:r>
            <a:r>
              <a:rPr lang="ar-SA" sz="4400" b="1" dirty="0" smtClean="0">
                <a:solidFill>
                  <a:srgbClr val="FF0000"/>
                </a:solidFill>
              </a:rPr>
              <a:t>:</a:t>
            </a:r>
            <a:r>
              <a:rPr lang="ar-SA" dirty="0" smtClean="0"/>
              <a:t/>
            </a:r>
            <a:br>
              <a:rPr lang="ar-SA" dirty="0" smtClean="0"/>
            </a:br>
            <a:endParaRPr lang="fr-FR" dirty="0"/>
          </a:p>
        </p:txBody>
      </p:sp>
      <p:sp>
        <p:nvSpPr>
          <p:cNvPr id="3" name="Espace réservé du contenu 2"/>
          <p:cNvSpPr>
            <a:spLocks noGrp="1"/>
          </p:cNvSpPr>
          <p:nvPr>
            <p:ph idx="1"/>
          </p:nvPr>
        </p:nvSpPr>
        <p:spPr>
          <a:xfrm>
            <a:off x="285720" y="1928802"/>
            <a:ext cx="8401080" cy="3786214"/>
          </a:xfrm>
        </p:spPr>
        <p:txBody>
          <a:bodyPr>
            <a:noAutofit/>
          </a:bodyPr>
          <a:lstStyle/>
          <a:p>
            <a:pPr marL="0" indent="0" algn="just" rtl="1">
              <a:lnSpc>
                <a:spcPct val="150000"/>
              </a:lnSpc>
              <a:buNone/>
            </a:pPr>
            <a:r>
              <a:rPr lang="ar-DZ" sz="2800" dirty="0" smtClean="0"/>
              <a:t>يعتبر التحليل المالي موضوع هام من مواضيع الإدارة المالية وضرورة قصوى للتخطيط المالي السليم فيعتبر تشخيص لحالة المؤسسة لفترة معينة (فصل أو سنة أو أكثر) باستعمال  وسائل  وطرق  تهدف  مجملها  إلى فحص السياسات المالية المتبعة من طرف المؤسسة وهذا عن طريق الدراسة التفصيلية للبيانات المالية المتبعة لفهم مداولاتها ومحاولة  تفسيرها</a:t>
            </a:r>
            <a:r>
              <a:rPr lang="fr-FR" sz="2800" dirty="0" smtClean="0"/>
              <a:t>.</a:t>
            </a:r>
            <a:r>
              <a:rPr lang="ar-DZ" sz="2800" dirty="0" smtClean="0"/>
              <a:t> </a:t>
            </a:r>
            <a:endParaRPr lang="ar-DZ" sz="3000" dirty="0" smtClean="0">
              <a:solidFill>
                <a:srgbClr val="0000FF"/>
              </a:solidFill>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3</a:t>
            </a:fld>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85720" y="571488"/>
            <a:ext cx="8229600" cy="1143000"/>
          </a:xfrm>
        </p:spPr>
        <p:txBody>
          <a:bodyPr/>
          <a:lstStyle/>
          <a:p>
            <a:pPr lvl="1" algn="ctr" rtl="0">
              <a:spcBef>
                <a:spcPct val="0"/>
              </a:spcBef>
            </a:pPr>
            <a:r>
              <a:rPr lang="ar-DZ" sz="4400" b="1" dirty="0" smtClean="0">
                <a:solidFill>
                  <a:srgbClr val="FF0000"/>
                </a:solidFill>
              </a:rPr>
              <a:t>تعريف  التحليل  المالي</a:t>
            </a:r>
            <a:r>
              <a:rPr lang="ar-SA" sz="4400" b="1" dirty="0" smtClean="0">
                <a:solidFill>
                  <a:srgbClr val="FF0000"/>
                </a:solidFill>
              </a:rPr>
              <a:t>:</a:t>
            </a:r>
            <a:r>
              <a:rPr lang="ar-SA" dirty="0" smtClean="0"/>
              <a:t/>
            </a:r>
            <a:br>
              <a:rPr lang="ar-SA" dirty="0" smtClean="0"/>
            </a:br>
            <a:endParaRPr lang="fr-FR" dirty="0"/>
          </a:p>
        </p:txBody>
      </p:sp>
      <p:sp>
        <p:nvSpPr>
          <p:cNvPr id="3" name="Espace réservé du contenu 2"/>
          <p:cNvSpPr>
            <a:spLocks noGrp="1"/>
          </p:cNvSpPr>
          <p:nvPr>
            <p:ph idx="1"/>
          </p:nvPr>
        </p:nvSpPr>
        <p:spPr>
          <a:xfrm>
            <a:off x="285720" y="2285992"/>
            <a:ext cx="8401080" cy="3643338"/>
          </a:xfrm>
        </p:spPr>
        <p:txBody>
          <a:bodyPr>
            <a:noAutofit/>
          </a:bodyPr>
          <a:lstStyle/>
          <a:p>
            <a:pPr marL="0" indent="0" algn="just" rtl="1">
              <a:lnSpc>
                <a:spcPct val="150000"/>
              </a:lnSpc>
              <a:buNone/>
            </a:pPr>
            <a:r>
              <a:rPr lang="ar-DZ" sz="2800" dirty="0" smtClean="0">
                <a:cs typeface="+mj-cs"/>
              </a:rPr>
              <a:t>يعرف </a:t>
            </a:r>
            <a:r>
              <a:rPr lang="ar-DZ" sz="2800" b="1" dirty="0" smtClean="0">
                <a:cs typeface="+mj-cs"/>
              </a:rPr>
              <a:t>التحليل المالي </a:t>
            </a:r>
            <a:r>
              <a:rPr lang="ar-DZ" sz="2800" dirty="0" smtClean="0">
                <a:cs typeface="+mj-cs"/>
              </a:rPr>
              <a:t>بأنه: دراسة للمعطيات والمعلومات المحاسبية باستخدام مجموعة من الأدوات (  المؤشرات ، النسب المالية ، رأس المال العامل، الجداول...)، لتشخيص الوضعية المالية للمؤسسة بتاريخ معين  وتحديد  نقاط القوة بهذا المركز وتدعيمها أكثر، أو نقاط  الضعف  </a:t>
            </a:r>
            <a:r>
              <a:rPr lang="ar-DZ" sz="2800" dirty="0" err="1" smtClean="0">
                <a:cs typeface="+mj-cs"/>
              </a:rPr>
              <a:t>و</a:t>
            </a:r>
            <a:r>
              <a:rPr lang="ar-DZ" sz="2800" dirty="0" smtClean="0">
                <a:cs typeface="+mj-cs"/>
              </a:rPr>
              <a:t> معرفة</a:t>
            </a:r>
          </a:p>
          <a:p>
            <a:pPr algn="just" rtl="1">
              <a:lnSpc>
                <a:spcPct val="150000"/>
              </a:lnSpc>
              <a:buNone/>
            </a:pPr>
            <a:r>
              <a:rPr lang="ar-DZ" sz="2800" dirty="0" smtClean="0">
                <a:cs typeface="+mj-cs"/>
              </a:rPr>
              <a:t>مسبباتها لمعالجتها مستقبلاً.</a:t>
            </a:r>
            <a:endParaRPr lang="ar-DZ" sz="3000" dirty="0" smtClean="0">
              <a:solidFill>
                <a:srgbClr val="0000FF"/>
              </a:solidFill>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4</a:t>
            </a:fld>
            <a:endParaRPr lang="fr-F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928662" y="357166"/>
            <a:ext cx="7286676" cy="928694"/>
          </a:xfrm>
        </p:spPr>
        <p:txBody>
          <a:bodyPr>
            <a:normAutofit fontScale="90000"/>
          </a:bodyPr>
          <a:lstStyle/>
          <a:p>
            <a:pPr lvl="1" algn="ctr" rtl="0">
              <a:spcBef>
                <a:spcPct val="0"/>
              </a:spcBef>
            </a:pPr>
            <a:r>
              <a:rPr lang="ar-DZ" sz="4400" b="1" dirty="0" smtClean="0">
                <a:solidFill>
                  <a:srgbClr val="FF0000"/>
                </a:solidFill>
              </a:rPr>
              <a:t>أهداف  التحليل  المالي:</a:t>
            </a:r>
            <a:r>
              <a:rPr lang="ar-SA" dirty="0" smtClean="0"/>
              <a:t/>
            </a:r>
            <a:br>
              <a:rPr lang="ar-SA" dirty="0" smtClean="0"/>
            </a:br>
            <a:endParaRPr lang="fr-FR" dirty="0"/>
          </a:p>
        </p:txBody>
      </p:sp>
      <p:sp>
        <p:nvSpPr>
          <p:cNvPr id="3" name="Espace réservé du contenu 2"/>
          <p:cNvSpPr>
            <a:spLocks noGrp="1"/>
          </p:cNvSpPr>
          <p:nvPr>
            <p:ph idx="1"/>
          </p:nvPr>
        </p:nvSpPr>
        <p:spPr>
          <a:xfrm>
            <a:off x="285720" y="1285860"/>
            <a:ext cx="8401080" cy="5143536"/>
          </a:xfrm>
        </p:spPr>
        <p:txBody>
          <a:bodyPr>
            <a:noAutofit/>
          </a:bodyPr>
          <a:lstStyle/>
          <a:p>
            <a:pPr marL="0" indent="0" algn="just" rtl="1">
              <a:lnSpc>
                <a:spcPct val="150000"/>
              </a:lnSpc>
              <a:buNone/>
            </a:pPr>
            <a:r>
              <a:rPr lang="ar-DZ" sz="2400" dirty="0" smtClean="0">
                <a:cs typeface="+mj-cs"/>
              </a:rPr>
              <a:t>يهدف التحليل المالي  إلى  البحث عن </a:t>
            </a:r>
            <a:r>
              <a:rPr lang="ar-DZ" sz="2400" b="1" dirty="0" smtClean="0">
                <a:cs typeface="+mj-cs"/>
              </a:rPr>
              <a:t>شروط التوازن المالي للمؤسسة </a:t>
            </a:r>
            <a:r>
              <a:rPr lang="ar-DZ" sz="2400" dirty="0" smtClean="0">
                <a:cs typeface="+mj-cs"/>
              </a:rPr>
              <a:t>في المدى  القصير، المتوسط  والطويل ،  وقياس  ربحية  أموالها</a:t>
            </a:r>
            <a:r>
              <a:rPr lang="ar-DZ" sz="2400" b="1" dirty="0" smtClean="0">
                <a:cs typeface="+mj-cs"/>
              </a:rPr>
              <a:t> المستثمرة. </a:t>
            </a:r>
            <a:r>
              <a:rPr lang="ar-DZ" sz="2400" dirty="0" smtClean="0">
                <a:cs typeface="+mj-cs"/>
              </a:rPr>
              <a:t>فضلاً عن ذلك، يسعى المحلل المالي إلى  تحقيق مجموعة من الأهداف نوجزها  فيما يلي:</a:t>
            </a:r>
          </a:p>
          <a:p>
            <a:pPr marL="514350" indent="-514350" algn="just" rtl="1">
              <a:lnSpc>
                <a:spcPct val="150000"/>
              </a:lnSpc>
              <a:buFont typeface="+mj-lt"/>
              <a:buAutoNum type="arabicPeriod"/>
            </a:pPr>
            <a:r>
              <a:rPr lang="ar-DZ" sz="2400" dirty="0" smtClean="0">
                <a:cs typeface="+mj-cs"/>
              </a:rPr>
              <a:t>معرفة المركز  المالي  للمؤسسة  وتحديد ملاءتها المالية؛</a:t>
            </a:r>
          </a:p>
          <a:p>
            <a:pPr marL="514350" indent="-514350" algn="just" rtl="1">
              <a:lnSpc>
                <a:spcPct val="150000"/>
              </a:lnSpc>
              <a:buFont typeface="+mj-lt"/>
              <a:buAutoNum type="arabicPeriod"/>
            </a:pPr>
            <a:r>
              <a:rPr lang="ar-DZ" sz="2400" dirty="0" smtClean="0">
                <a:cs typeface="+mj-cs"/>
              </a:rPr>
              <a:t>تقييم صلاحية السياسة المالية والتشغيلية للمؤسسة؛ </a:t>
            </a:r>
          </a:p>
          <a:p>
            <a:pPr marL="514350" indent="-514350" algn="just" rtl="1">
              <a:lnSpc>
                <a:spcPct val="150000"/>
              </a:lnSpc>
              <a:buFont typeface="+mj-lt"/>
              <a:buAutoNum type="arabicPeriod"/>
            </a:pPr>
            <a:r>
              <a:rPr lang="ar-DZ" sz="2400" dirty="0" smtClean="0">
                <a:cs typeface="+mj-cs"/>
              </a:rPr>
              <a:t>تخطيط السياسة المالية للمؤسسة؛ </a:t>
            </a:r>
          </a:p>
          <a:p>
            <a:pPr marL="514350" indent="-514350" algn="just" rtl="1">
              <a:lnSpc>
                <a:spcPct val="150000"/>
              </a:lnSpc>
              <a:buFont typeface="+mj-lt"/>
              <a:buAutoNum type="arabicPeriod"/>
            </a:pPr>
            <a:r>
              <a:rPr lang="ar-DZ" sz="2400" dirty="0" smtClean="0">
                <a:cs typeface="+mj-cs"/>
              </a:rPr>
              <a:t>الحكم على مدى كفاءة الإدارة في المؤسسة؛ </a:t>
            </a:r>
          </a:p>
          <a:p>
            <a:pPr marL="514350" indent="-514350" algn="just" rtl="1">
              <a:lnSpc>
                <a:spcPct val="150000"/>
              </a:lnSpc>
              <a:buFont typeface="+mj-lt"/>
              <a:buAutoNum type="arabicPeriod"/>
            </a:pPr>
            <a:r>
              <a:rPr lang="ar-DZ" sz="2400" dirty="0" smtClean="0">
                <a:cs typeface="+mj-cs"/>
              </a:rPr>
              <a:t>معرفة مكانة المؤسسة داخل قطاعها، </a:t>
            </a:r>
            <a:r>
              <a:rPr lang="ar-DZ" sz="2400" dirty="0" err="1" smtClean="0">
                <a:cs typeface="+mj-cs"/>
              </a:rPr>
              <a:t>و</a:t>
            </a:r>
            <a:r>
              <a:rPr lang="ar-DZ" sz="2400" dirty="0" smtClean="0">
                <a:cs typeface="+mj-cs"/>
              </a:rPr>
              <a:t> من ثم تقييم قدرتها على الاستمرارية </a:t>
            </a:r>
            <a:r>
              <a:rPr lang="ar-DZ" sz="2400" dirty="0" err="1" smtClean="0">
                <a:cs typeface="+mj-cs"/>
              </a:rPr>
              <a:t>و</a:t>
            </a:r>
            <a:r>
              <a:rPr lang="ar-DZ" sz="2400" dirty="0" smtClean="0">
                <a:cs typeface="+mj-cs"/>
              </a:rPr>
              <a:t> النمو.</a:t>
            </a:r>
            <a:endParaRPr lang="ar-DZ" sz="2400" b="1" dirty="0" smtClean="0">
              <a:cs typeface="+mj-cs"/>
            </a:endParaRP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dirty="0"/>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5</a:t>
            </a:fld>
            <a:endParaRPr lang="fr-F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500050"/>
            <a:ext cx="8229600" cy="1143000"/>
          </a:xfrm>
        </p:spPr>
        <p:txBody>
          <a:bodyPr/>
          <a:lstStyle/>
          <a:p>
            <a:pPr lvl="1" algn="ctr" rtl="0">
              <a:spcBef>
                <a:spcPct val="0"/>
              </a:spcBef>
            </a:pPr>
            <a:r>
              <a:rPr lang="ar-DZ" sz="4400" b="1" dirty="0" smtClean="0">
                <a:solidFill>
                  <a:srgbClr val="FF0000"/>
                </a:solidFill>
              </a:rPr>
              <a:t>خصائص  التحليل  المالي</a:t>
            </a:r>
            <a:r>
              <a:rPr lang="ar-SA" dirty="0" smtClean="0"/>
              <a:t/>
            </a:r>
            <a:br>
              <a:rPr lang="ar-SA" dirty="0" smtClean="0"/>
            </a:br>
            <a:endParaRPr lang="fr-FR" dirty="0"/>
          </a:p>
        </p:txBody>
      </p:sp>
      <p:sp>
        <p:nvSpPr>
          <p:cNvPr id="3" name="Espace réservé du contenu 2"/>
          <p:cNvSpPr>
            <a:spLocks noGrp="1"/>
          </p:cNvSpPr>
          <p:nvPr>
            <p:ph idx="1"/>
          </p:nvPr>
        </p:nvSpPr>
        <p:spPr>
          <a:xfrm>
            <a:off x="285720" y="1500174"/>
            <a:ext cx="8401080" cy="4429156"/>
          </a:xfrm>
        </p:spPr>
        <p:txBody>
          <a:bodyPr>
            <a:noAutofit/>
          </a:bodyPr>
          <a:lstStyle/>
          <a:p>
            <a:pPr marL="530225" indent="-530225" algn="just" rtl="1">
              <a:lnSpc>
                <a:spcPct val="170000"/>
              </a:lnSpc>
              <a:buFont typeface="+mj-lt"/>
              <a:buAutoNum type="arabicParenR"/>
            </a:pPr>
            <a:r>
              <a:rPr lang="ar-DZ" sz="2600" dirty="0" smtClean="0"/>
              <a:t>هو عملية تحويل البيانات المالية الواردة في القوائم المالية إلى معلومات تستعمل كأساس لاتخاذ القرارات.</a:t>
            </a:r>
          </a:p>
          <a:p>
            <a:pPr marL="530225" indent="-530225" algn="just" rtl="1">
              <a:lnSpc>
                <a:spcPct val="170000"/>
              </a:lnSpc>
              <a:buFont typeface="+mj-lt"/>
              <a:buAutoNum type="arabicParenR"/>
            </a:pPr>
            <a:r>
              <a:rPr lang="ar-DZ" sz="2600" dirty="0" smtClean="0"/>
              <a:t>يشمل كافة الأنشطة عند كل المستويات الإدارية وليس فقط النشاط المالي.</a:t>
            </a:r>
          </a:p>
          <a:p>
            <a:pPr marL="530225" indent="-530225" algn="just" rtl="1">
              <a:lnSpc>
                <a:spcPct val="170000"/>
              </a:lnSpc>
              <a:buFont typeface="+mj-lt"/>
              <a:buAutoNum type="arabicParenR"/>
            </a:pPr>
            <a:r>
              <a:rPr lang="ar-DZ" sz="2600" dirty="0" smtClean="0"/>
              <a:t>هو نشاط مستمر في المؤسسة.</a:t>
            </a:r>
          </a:p>
          <a:p>
            <a:pPr marL="530225" indent="-530225" algn="just" rtl="1">
              <a:lnSpc>
                <a:spcPct val="170000"/>
              </a:lnSpc>
              <a:buFont typeface="+mj-lt"/>
              <a:buAutoNum type="arabicParenR"/>
            </a:pPr>
            <a:r>
              <a:rPr lang="ar-DZ" sz="2600" dirty="0" smtClean="0"/>
              <a:t>يميز بين كل من البيانات والمعلومات المساعدة في عملية اتخاذ القرارات.</a:t>
            </a:r>
          </a:p>
          <a:p>
            <a:pPr marL="530225" indent="-530225" algn="just" rtl="1">
              <a:lnSpc>
                <a:spcPct val="170000"/>
              </a:lnSpc>
              <a:buFont typeface="+mj-lt"/>
              <a:buAutoNum type="arabicParenR"/>
            </a:pPr>
            <a:r>
              <a:rPr lang="ar-DZ" sz="2600" dirty="0" smtClean="0"/>
              <a:t>لا يقتصر على بيانات مالية محدودة بل يمتد إلى الميزانية وقوائم الدخل.</a:t>
            </a:r>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6</a:t>
            </a:fld>
            <a:endParaRPr lang="fr-F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428612"/>
            <a:ext cx="8229600" cy="1143000"/>
          </a:xfrm>
        </p:spPr>
        <p:txBody>
          <a:bodyPr/>
          <a:lstStyle/>
          <a:p>
            <a:pPr rtl="1"/>
            <a:r>
              <a:rPr lang="ar-DZ" b="1" dirty="0" smtClean="0">
                <a:solidFill>
                  <a:srgbClr val="FF0000"/>
                </a:solidFill>
              </a:rPr>
              <a:t>أهمية التحليل  المالي: </a:t>
            </a:r>
            <a:endParaRPr lang="fr-FR" b="1" dirty="0">
              <a:solidFill>
                <a:srgbClr val="FF0000"/>
              </a:solidFill>
            </a:endParaRPr>
          </a:p>
        </p:txBody>
      </p:sp>
      <p:sp>
        <p:nvSpPr>
          <p:cNvPr id="3" name="Espace réservé du contenu 2"/>
          <p:cNvSpPr>
            <a:spLocks noGrp="1"/>
          </p:cNvSpPr>
          <p:nvPr>
            <p:ph idx="1"/>
          </p:nvPr>
        </p:nvSpPr>
        <p:spPr>
          <a:xfrm>
            <a:off x="457200" y="1500174"/>
            <a:ext cx="8229600" cy="4572032"/>
          </a:xfrm>
        </p:spPr>
        <p:txBody>
          <a:bodyPr>
            <a:noAutofit/>
          </a:bodyPr>
          <a:lstStyle/>
          <a:p>
            <a:pPr marL="514350" indent="-514350" algn="just" rtl="1">
              <a:lnSpc>
                <a:spcPct val="150000"/>
              </a:lnSpc>
              <a:buFont typeface="+mj-lt"/>
              <a:buAutoNum type="arabicParenR"/>
            </a:pPr>
            <a:r>
              <a:rPr lang="ar-DZ" sz="2400" dirty="0" smtClean="0"/>
              <a:t>مساعدة الإدارة على وضع الأهداف؛ ممّا يساهم في إعداد الخُطط المناسبة لتنفيذ النشاط الاقتصاديّ. </a:t>
            </a:r>
          </a:p>
          <a:p>
            <a:pPr marL="514350" indent="-514350" algn="just" rtl="1">
              <a:lnSpc>
                <a:spcPct val="150000"/>
              </a:lnSpc>
              <a:buFont typeface="+mj-lt"/>
              <a:buAutoNum type="arabicParenR"/>
            </a:pPr>
            <a:r>
              <a:rPr lang="ar-DZ" sz="2400" dirty="0" smtClean="0"/>
              <a:t>دعم الإدارة في تصحيح الأخطاء أثناء حدوثها؛ من خلال تزويدها بالوسائل التصحيحيّة المناسبة.</a:t>
            </a:r>
          </a:p>
          <a:p>
            <a:pPr marL="514350" indent="-514350" algn="just" rtl="1">
              <a:lnSpc>
                <a:spcPct val="150000"/>
              </a:lnSpc>
              <a:buFont typeface="+mj-lt"/>
              <a:buAutoNum type="arabicParenR"/>
            </a:pPr>
            <a:r>
              <a:rPr lang="ar-DZ" sz="2400" dirty="0" smtClean="0"/>
              <a:t>اكتشاف فرص جديدة للاستثمار.</a:t>
            </a:r>
          </a:p>
          <a:p>
            <a:pPr marL="514350" indent="-514350" algn="just" rtl="1">
              <a:lnSpc>
                <a:spcPct val="150000"/>
              </a:lnSpc>
              <a:buFont typeface="+mj-lt"/>
              <a:buAutoNum type="arabicParenR"/>
            </a:pPr>
            <a:r>
              <a:rPr lang="ar-DZ" sz="2400" dirty="0" smtClean="0"/>
              <a:t> يُعدّ هذا التحليل أداةً تساعد على دعم فعالية التدقيق. </a:t>
            </a:r>
          </a:p>
          <a:p>
            <a:pPr marL="514350" indent="-514350" algn="just" rtl="1">
              <a:lnSpc>
                <a:spcPct val="150000"/>
              </a:lnSpc>
              <a:buFont typeface="+mj-lt"/>
              <a:buAutoNum type="arabicParenR"/>
            </a:pPr>
            <a:r>
              <a:rPr lang="ar-DZ" sz="2400" dirty="0" smtClean="0"/>
              <a:t>المساهمة في تشخيص الوضع الماليّ الخاص بالمنشأة.</a:t>
            </a:r>
          </a:p>
          <a:p>
            <a:pPr marL="514350" indent="-514350" algn="just" rtl="1">
              <a:lnSpc>
                <a:spcPct val="150000"/>
              </a:lnSpc>
              <a:buFont typeface="+mj-lt"/>
              <a:buAutoNum type="arabicParenR"/>
            </a:pPr>
            <a:r>
              <a:rPr lang="ar-DZ" sz="2400" dirty="0" smtClean="0"/>
              <a:t> معرفة مدى قدرة المنشأة في الحصول على القروض وسداد قيمتها.</a:t>
            </a:r>
            <a:r>
              <a:rPr lang="ar-DZ" sz="2800" dirty="0" smtClean="0"/>
              <a:t/>
            </a:r>
            <a:br>
              <a:rPr lang="ar-DZ" sz="2800" dirty="0" smtClean="0"/>
            </a:br>
            <a:r>
              <a:rPr lang="ar-DZ" sz="3600" dirty="0" smtClean="0"/>
              <a:t/>
            </a:r>
            <a:br>
              <a:rPr lang="ar-DZ" sz="3600" dirty="0" smtClean="0"/>
            </a:br>
            <a:endParaRPr lang="fr-FR" sz="3500" b="1" dirty="0"/>
          </a:p>
        </p:txBody>
      </p:sp>
      <p:sp>
        <p:nvSpPr>
          <p:cNvPr id="4" name="Espace réservé de la date 3"/>
          <p:cNvSpPr>
            <a:spLocks noGrp="1"/>
          </p:cNvSpPr>
          <p:nvPr>
            <p:ph type="dt" sz="half" idx="10"/>
          </p:nvPr>
        </p:nvSpPr>
        <p:spPr/>
        <p:txBody>
          <a:bodyPr/>
          <a:lstStyle/>
          <a:p>
            <a:fld id="{B1BDAB21-B6FF-487E-8B9D-58BF2DF6B377}" type="datetime1">
              <a:rPr lang="fr-FR" smtClean="0"/>
              <a:pPr/>
              <a:t>05/12/2021</a:t>
            </a:fld>
            <a:endParaRPr lang="fr-FR"/>
          </a:p>
        </p:txBody>
      </p:sp>
      <p:sp>
        <p:nvSpPr>
          <p:cNvPr id="5" name="Espace réservé du numéro de diapositive 4"/>
          <p:cNvSpPr>
            <a:spLocks noGrp="1"/>
          </p:cNvSpPr>
          <p:nvPr>
            <p:ph type="sldNum" sz="quarter" idx="12"/>
          </p:nvPr>
        </p:nvSpPr>
        <p:spPr/>
        <p:txBody>
          <a:bodyPr/>
          <a:lstStyle/>
          <a:p>
            <a:fld id="{A3CF43BE-ED31-4913-AFE2-309D996F00D5}" type="slidenum">
              <a:rPr lang="fr-FR" smtClean="0"/>
              <a:pPr/>
              <a:t>7</a:t>
            </a:fld>
            <a:endParaRPr lang="fr-FR"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16997888</TotalTime>
  <Words>465</Words>
  <Application>Microsoft Office PowerPoint</Application>
  <PresentationFormat>Affichage à l'écran (4:3)</PresentationFormat>
  <Paragraphs>56</Paragraphs>
  <Slides>7</Slides>
  <Notes>0</Notes>
  <HiddenSlides>0</HiddenSlides>
  <MMClips>0</MMClips>
  <ScaleCrop>false</ScaleCrop>
  <HeadingPairs>
    <vt:vector size="4" baseType="variant">
      <vt:variant>
        <vt:lpstr>Thème</vt:lpstr>
      </vt:variant>
      <vt:variant>
        <vt:i4>1</vt:i4>
      </vt:variant>
      <vt:variant>
        <vt:lpstr>Titres des diapositives</vt:lpstr>
      </vt:variant>
      <vt:variant>
        <vt:i4>7</vt:i4>
      </vt:variant>
    </vt:vector>
  </HeadingPairs>
  <TitlesOfParts>
    <vt:vector size="8" baseType="lpstr">
      <vt:lpstr>Thème Office</vt:lpstr>
      <vt:lpstr>وزارة التعليم والبحث  العلمي جامعة أحمد زبانة-غليزان- كلية  العلوم الاقتصادية  والتجارية وعلوم  التسيير قسم علوم  التسيير تخصص إدارة  مالية</vt:lpstr>
      <vt:lpstr>مصطلحات مهمة  لفهم  المقياس ( الكلمات  المفتاحية): </vt:lpstr>
      <vt:lpstr>ماهية  التحليل  المالي: </vt:lpstr>
      <vt:lpstr>تعريف  التحليل  المالي: </vt:lpstr>
      <vt:lpstr>أهداف  التحليل  المالي: </vt:lpstr>
      <vt:lpstr>خصائص  التحليل  المالي </vt:lpstr>
      <vt:lpstr>أهمية التحليل  المالي: </vt:lpstr>
    </vt:vector>
  </TitlesOfParts>
  <Company>LabsOnly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الحصة  الأولى  14 فبراير2018م</dc:title>
  <dc:creator>Dr Fouad</dc:creator>
  <cp:lastModifiedBy>pc</cp:lastModifiedBy>
  <cp:revision>681</cp:revision>
  <dcterms:created xsi:type="dcterms:W3CDTF">2018-02-08T20:58:44Z</dcterms:created>
  <dcterms:modified xsi:type="dcterms:W3CDTF">2021-12-05T18:56:14Z</dcterms:modified>
</cp:coreProperties>
</file>