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notesMasterIdLst>
    <p:notesMasterId r:id="rId17"/>
  </p:notesMasterIdLst>
  <p:sldIdLst>
    <p:sldId id="256" r:id="rId2"/>
    <p:sldId id="280" r:id="rId3"/>
    <p:sldId id="295" r:id="rId4"/>
    <p:sldId id="293" r:id="rId5"/>
    <p:sldId id="296" r:id="rId6"/>
    <p:sldId id="297" r:id="rId7"/>
    <p:sldId id="299" r:id="rId8"/>
    <p:sldId id="300" r:id="rId9"/>
    <p:sldId id="301" r:id="rId10"/>
    <p:sldId id="302" r:id="rId11"/>
    <p:sldId id="303" r:id="rId12"/>
    <p:sldId id="307" r:id="rId13"/>
    <p:sldId id="308" r:id="rId14"/>
    <p:sldId id="309" r:id="rId15"/>
    <p:sldId id="310" r:id="rId1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FF00"/>
    <a:srgbClr val="0000CC"/>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12" autoAdjust="0"/>
    <p:restoredTop sz="94709" autoAdjust="0"/>
  </p:normalViewPr>
  <p:slideViewPr>
    <p:cSldViewPr>
      <p:cViewPr varScale="1">
        <p:scale>
          <a:sx n="66" d="100"/>
          <a:sy n="66" d="100"/>
        </p:scale>
        <p:origin x="-792" y="186"/>
      </p:cViewPr>
      <p:guideLst>
        <p:guide orient="horz" pos="2160"/>
        <p:guide pos="2880"/>
      </p:guideLst>
    </p:cSldViewPr>
  </p:slideViewPr>
  <p:outlineViewPr>
    <p:cViewPr>
      <p:scale>
        <a:sx n="33" d="100"/>
        <a:sy n="33" d="100"/>
      </p:scale>
      <p:origin x="24" y="1518"/>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66765-AE86-48E1-B4B4-6BA662D72B8F}" type="datetimeFigureOut">
              <a:rPr lang="fr-FR" smtClean="0"/>
              <a:pPr/>
              <a:t>05/12/2021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AB06C9D-F76C-4887-A870-ABF3496D121E}" type="slidenum">
              <a:rPr lang="fr-FR" smtClean="0"/>
              <a:pPr/>
              <a:t>‹N°›</a:t>
            </a:fld>
            <a:endParaRPr lang="fr-FR"/>
          </a:p>
        </p:txBody>
      </p:sp>
    </p:spTree>
    <p:extLst>
      <p:ext uri="{BB962C8B-B14F-4D97-AF65-F5344CB8AC3E}">
        <p14:creationId xmlns:p14="http://schemas.microsoft.com/office/powerpoint/2010/main" val="18326420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F2C1A215-B90C-4004-8597-E4A31C482F6C}" type="datetime1">
              <a:rPr lang="fr-FR" smtClean="0"/>
              <a:pPr/>
              <a:t>05/12/2021</a:t>
            </a:fld>
            <a:endParaRPr lang="fr-FR"/>
          </a:p>
        </p:txBody>
      </p:sp>
      <p:sp>
        <p:nvSpPr>
          <p:cNvPr id="5" name="Espace réservé du pied de page 4"/>
          <p:cNvSpPr>
            <a:spLocks noGrp="1"/>
          </p:cNvSpPr>
          <p:nvPr>
            <p:ph type="ftr" sz="quarter" idx="11"/>
          </p:nvPr>
        </p:nvSpPr>
        <p:spPr/>
        <p:txBody>
          <a:bodyPr/>
          <a:lstStyle/>
          <a:p>
            <a:r>
              <a:rPr lang="fr-FR" smtClean="0"/>
              <a:t>1</a:t>
            </a:r>
            <a:endParaRPr lang="fr-FR"/>
          </a:p>
        </p:txBody>
      </p:sp>
      <p:sp>
        <p:nvSpPr>
          <p:cNvPr id="6" name="Espace réservé du numéro de diapositive 5"/>
          <p:cNvSpPr>
            <a:spLocks noGrp="1"/>
          </p:cNvSpPr>
          <p:nvPr>
            <p:ph type="sldNum" sz="quarter" idx="12"/>
          </p:nvPr>
        </p:nvSpPr>
        <p:spPr/>
        <p:txBody>
          <a:bodyPr/>
          <a:lstStyle/>
          <a:p>
            <a:fld id="{A3CF43BE-ED31-4913-AFE2-309D996F00D5}"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4CA8E1F-A382-4F2B-9852-C4CC078600CB}" type="datetime1">
              <a:rPr lang="fr-FR" smtClean="0"/>
              <a:pPr/>
              <a:t>05/12/2021</a:t>
            </a:fld>
            <a:endParaRPr lang="fr-FR"/>
          </a:p>
        </p:txBody>
      </p:sp>
      <p:sp>
        <p:nvSpPr>
          <p:cNvPr id="5" name="Espace réservé du pied de page 4"/>
          <p:cNvSpPr>
            <a:spLocks noGrp="1"/>
          </p:cNvSpPr>
          <p:nvPr>
            <p:ph type="ftr" sz="quarter" idx="11"/>
          </p:nvPr>
        </p:nvSpPr>
        <p:spPr/>
        <p:txBody>
          <a:bodyPr/>
          <a:lstStyle/>
          <a:p>
            <a:r>
              <a:rPr lang="fr-FR" smtClean="0"/>
              <a:t>1</a:t>
            </a:r>
            <a:endParaRPr lang="fr-FR"/>
          </a:p>
        </p:txBody>
      </p:sp>
      <p:sp>
        <p:nvSpPr>
          <p:cNvPr id="6" name="Espace réservé du numéro de diapositive 5"/>
          <p:cNvSpPr>
            <a:spLocks noGrp="1"/>
          </p:cNvSpPr>
          <p:nvPr>
            <p:ph type="sldNum" sz="quarter" idx="12"/>
          </p:nvPr>
        </p:nvSpPr>
        <p:spPr/>
        <p:txBody>
          <a:bodyPr/>
          <a:lstStyle/>
          <a:p>
            <a:fld id="{A3CF43BE-ED31-4913-AFE2-309D996F00D5}"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0CA25C1-6496-4486-AEDB-3BCBB778DCDB}" type="datetime1">
              <a:rPr lang="fr-FR" smtClean="0"/>
              <a:pPr/>
              <a:t>05/12/2021</a:t>
            </a:fld>
            <a:endParaRPr lang="fr-FR"/>
          </a:p>
        </p:txBody>
      </p:sp>
      <p:sp>
        <p:nvSpPr>
          <p:cNvPr id="5" name="Espace réservé du pied de page 4"/>
          <p:cNvSpPr>
            <a:spLocks noGrp="1"/>
          </p:cNvSpPr>
          <p:nvPr>
            <p:ph type="ftr" sz="quarter" idx="11"/>
          </p:nvPr>
        </p:nvSpPr>
        <p:spPr/>
        <p:txBody>
          <a:bodyPr/>
          <a:lstStyle/>
          <a:p>
            <a:r>
              <a:rPr lang="fr-FR" smtClean="0"/>
              <a:t>1</a:t>
            </a:r>
            <a:endParaRPr lang="fr-FR"/>
          </a:p>
        </p:txBody>
      </p:sp>
      <p:sp>
        <p:nvSpPr>
          <p:cNvPr id="6" name="Espace réservé du numéro de diapositive 5"/>
          <p:cNvSpPr>
            <a:spLocks noGrp="1"/>
          </p:cNvSpPr>
          <p:nvPr>
            <p:ph type="sldNum" sz="quarter" idx="12"/>
          </p:nvPr>
        </p:nvSpPr>
        <p:spPr/>
        <p:txBody>
          <a:bodyPr/>
          <a:lstStyle/>
          <a:p>
            <a:fld id="{A3CF43BE-ED31-4913-AFE2-309D996F00D5}"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1BDAB21-B6FF-487E-8B9D-58BF2DF6B377}" type="datetime1">
              <a:rPr lang="fr-FR" smtClean="0"/>
              <a:pPr/>
              <a:t>05/12/2021</a:t>
            </a:fld>
            <a:endParaRPr lang="fr-FR"/>
          </a:p>
        </p:txBody>
      </p:sp>
      <p:sp>
        <p:nvSpPr>
          <p:cNvPr id="5" name="Espace réservé du pied de page 4"/>
          <p:cNvSpPr>
            <a:spLocks noGrp="1"/>
          </p:cNvSpPr>
          <p:nvPr>
            <p:ph type="ftr" sz="quarter" idx="11"/>
          </p:nvPr>
        </p:nvSpPr>
        <p:spPr/>
        <p:txBody>
          <a:bodyPr/>
          <a:lstStyle/>
          <a:p>
            <a:r>
              <a:rPr lang="fr-FR" smtClean="0"/>
              <a:t>1</a:t>
            </a:r>
            <a:endParaRPr lang="fr-FR"/>
          </a:p>
        </p:txBody>
      </p:sp>
      <p:sp>
        <p:nvSpPr>
          <p:cNvPr id="6" name="Espace réservé du numéro de diapositive 5"/>
          <p:cNvSpPr>
            <a:spLocks noGrp="1"/>
          </p:cNvSpPr>
          <p:nvPr>
            <p:ph type="sldNum" sz="quarter" idx="12"/>
          </p:nvPr>
        </p:nvSpPr>
        <p:spPr/>
        <p:txBody>
          <a:bodyPr/>
          <a:lstStyle/>
          <a:p>
            <a:fld id="{A3CF43BE-ED31-4913-AFE2-309D996F00D5}"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8233BB24-4A3F-4974-B76C-9677AA043040}" type="datetime1">
              <a:rPr lang="fr-FR" smtClean="0"/>
              <a:pPr/>
              <a:t>05/12/2021</a:t>
            </a:fld>
            <a:endParaRPr lang="fr-FR"/>
          </a:p>
        </p:txBody>
      </p:sp>
      <p:sp>
        <p:nvSpPr>
          <p:cNvPr id="5" name="Espace réservé du pied de page 4"/>
          <p:cNvSpPr>
            <a:spLocks noGrp="1"/>
          </p:cNvSpPr>
          <p:nvPr>
            <p:ph type="ftr" sz="quarter" idx="11"/>
          </p:nvPr>
        </p:nvSpPr>
        <p:spPr/>
        <p:txBody>
          <a:bodyPr/>
          <a:lstStyle/>
          <a:p>
            <a:r>
              <a:rPr lang="fr-FR" smtClean="0"/>
              <a:t>1</a:t>
            </a:r>
            <a:endParaRPr lang="fr-FR"/>
          </a:p>
        </p:txBody>
      </p:sp>
      <p:sp>
        <p:nvSpPr>
          <p:cNvPr id="6" name="Espace réservé du numéro de diapositive 5"/>
          <p:cNvSpPr>
            <a:spLocks noGrp="1"/>
          </p:cNvSpPr>
          <p:nvPr>
            <p:ph type="sldNum" sz="quarter" idx="12"/>
          </p:nvPr>
        </p:nvSpPr>
        <p:spPr/>
        <p:txBody>
          <a:bodyPr/>
          <a:lstStyle/>
          <a:p>
            <a:fld id="{A3CF43BE-ED31-4913-AFE2-309D996F00D5}"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B1D3E706-5B12-40C8-A781-54C39768BFAF}" type="datetime1">
              <a:rPr lang="fr-FR" smtClean="0"/>
              <a:pPr/>
              <a:t>05/12/2021</a:t>
            </a:fld>
            <a:endParaRPr lang="fr-FR"/>
          </a:p>
        </p:txBody>
      </p:sp>
      <p:sp>
        <p:nvSpPr>
          <p:cNvPr id="6" name="Espace réservé du pied de page 5"/>
          <p:cNvSpPr>
            <a:spLocks noGrp="1"/>
          </p:cNvSpPr>
          <p:nvPr>
            <p:ph type="ftr" sz="quarter" idx="11"/>
          </p:nvPr>
        </p:nvSpPr>
        <p:spPr/>
        <p:txBody>
          <a:bodyPr/>
          <a:lstStyle/>
          <a:p>
            <a:r>
              <a:rPr lang="fr-FR" smtClean="0"/>
              <a:t>1</a:t>
            </a:r>
            <a:endParaRPr lang="fr-FR"/>
          </a:p>
        </p:txBody>
      </p:sp>
      <p:sp>
        <p:nvSpPr>
          <p:cNvPr id="7" name="Espace réservé du numéro de diapositive 6"/>
          <p:cNvSpPr>
            <a:spLocks noGrp="1"/>
          </p:cNvSpPr>
          <p:nvPr>
            <p:ph type="sldNum" sz="quarter" idx="12"/>
          </p:nvPr>
        </p:nvSpPr>
        <p:spPr/>
        <p:txBody>
          <a:bodyPr/>
          <a:lstStyle/>
          <a:p>
            <a:fld id="{A3CF43BE-ED31-4913-AFE2-309D996F00D5}"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5D066576-ACCC-4848-A997-BBE472591681}" type="datetime1">
              <a:rPr lang="fr-FR" smtClean="0"/>
              <a:pPr/>
              <a:t>05/12/2021</a:t>
            </a:fld>
            <a:endParaRPr lang="fr-FR"/>
          </a:p>
        </p:txBody>
      </p:sp>
      <p:sp>
        <p:nvSpPr>
          <p:cNvPr id="8" name="Espace réservé du pied de page 7"/>
          <p:cNvSpPr>
            <a:spLocks noGrp="1"/>
          </p:cNvSpPr>
          <p:nvPr>
            <p:ph type="ftr" sz="quarter" idx="11"/>
          </p:nvPr>
        </p:nvSpPr>
        <p:spPr/>
        <p:txBody>
          <a:bodyPr/>
          <a:lstStyle/>
          <a:p>
            <a:r>
              <a:rPr lang="fr-FR" smtClean="0"/>
              <a:t>1</a:t>
            </a:r>
            <a:endParaRPr lang="fr-FR"/>
          </a:p>
        </p:txBody>
      </p:sp>
      <p:sp>
        <p:nvSpPr>
          <p:cNvPr id="9" name="Espace réservé du numéro de diapositive 8"/>
          <p:cNvSpPr>
            <a:spLocks noGrp="1"/>
          </p:cNvSpPr>
          <p:nvPr>
            <p:ph type="sldNum" sz="quarter" idx="12"/>
          </p:nvPr>
        </p:nvSpPr>
        <p:spPr/>
        <p:txBody>
          <a:bodyPr/>
          <a:lstStyle/>
          <a:p>
            <a:fld id="{A3CF43BE-ED31-4913-AFE2-309D996F00D5}"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3E25EF0C-07A0-4EC6-BC37-A2A6DF85AB99}" type="datetime1">
              <a:rPr lang="fr-FR" smtClean="0"/>
              <a:pPr/>
              <a:t>05/12/2021</a:t>
            </a:fld>
            <a:endParaRPr lang="fr-FR"/>
          </a:p>
        </p:txBody>
      </p:sp>
      <p:sp>
        <p:nvSpPr>
          <p:cNvPr id="4" name="Espace réservé du pied de page 3"/>
          <p:cNvSpPr>
            <a:spLocks noGrp="1"/>
          </p:cNvSpPr>
          <p:nvPr>
            <p:ph type="ftr" sz="quarter" idx="11"/>
          </p:nvPr>
        </p:nvSpPr>
        <p:spPr/>
        <p:txBody>
          <a:bodyPr/>
          <a:lstStyle/>
          <a:p>
            <a:r>
              <a:rPr lang="fr-FR" smtClean="0"/>
              <a:t>1</a:t>
            </a:r>
            <a:endParaRPr lang="fr-FR"/>
          </a:p>
        </p:txBody>
      </p:sp>
      <p:sp>
        <p:nvSpPr>
          <p:cNvPr id="5" name="Espace réservé du numéro de diapositive 4"/>
          <p:cNvSpPr>
            <a:spLocks noGrp="1"/>
          </p:cNvSpPr>
          <p:nvPr>
            <p:ph type="sldNum" sz="quarter" idx="12"/>
          </p:nvPr>
        </p:nvSpPr>
        <p:spPr/>
        <p:txBody>
          <a:bodyPr/>
          <a:lstStyle/>
          <a:p>
            <a:fld id="{A3CF43BE-ED31-4913-AFE2-309D996F00D5}"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1DEC61C-697A-40E2-B079-F0916E1F17F4}" type="datetime1">
              <a:rPr lang="fr-FR" smtClean="0"/>
              <a:pPr/>
              <a:t>05/12/2021</a:t>
            </a:fld>
            <a:endParaRPr lang="fr-FR"/>
          </a:p>
        </p:txBody>
      </p:sp>
      <p:sp>
        <p:nvSpPr>
          <p:cNvPr id="3" name="Espace réservé du pied de page 2"/>
          <p:cNvSpPr>
            <a:spLocks noGrp="1"/>
          </p:cNvSpPr>
          <p:nvPr>
            <p:ph type="ftr" sz="quarter" idx="11"/>
          </p:nvPr>
        </p:nvSpPr>
        <p:spPr/>
        <p:txBody>
          <a:bodyPr/>
          <a:lstStyle/>
          <a:p>
            <a:r>
              <a:rPr lang="fr-FR" smtClean="0"/>
              <a:t>1</a:t>
            </a:r>
            <a:endParaRPr lang="fr-FR"/>
          </a:p>
        </p:txBody>
      </p:sp>
      <p:sp>
        <p:nvSpPr>
          <p:cNvPr id="4" name="Espace réservé du numéro de diapositive 3"/>
          <p:cNvSpPr>
            <a:spLocks noGrp="1"/>
          </p:cNvSpPr>
          <p:nvPr>
            <p:ph type="sldNum" sz="quarter" idx="12"/>
          </p:nvPr>
        </p:nvSpPr>
        <p:spPr/>
        <p:txBody>
          <a:bodyPr/>
          <a:lstStyle/>
          <a:p>
            <a:fld id="{A3CF43BE-ED31-4913-AFE2-309D996F00D5}"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1F44F82E-F082-418B-A4E9-34F65F47B95B}" type="datetime1">
              <a:rPr lang="fr-FR" smtClean="0"/>
              <a:pPr/>
              <a:t>05/12/2021</a:t>
            </a:fld>
            <a:endParaRPr lang="fr-FR"/>
          </a:p>
        </p:txBody>
      </p:sp>
      <p:sp>
        <p:nvSpPr>
          <p:cNvPr id="6" name="Espace réservé du pied de page 5"/>
          <p:cNvSpPr>
            <a:spLocks noGrp="1"/>
          </p:cNvSpPr>
          <p:nvPr>
            <p:ph type="ftr" sz="quarter" idx="11"/>
          </p:nvPr>
        </p:nvSpPr>
        <p:spPr/>
        <p:txBody>
          <a:bodyPr/>
          <a:lstStyle/>
          <a:p>
            <a:r>
              <a:rPr lang="fr-FR" smtClean="0"/>
              <a:t>1</a:t>
            </a:r>
            <a:endParaRPr lang="fr-FR"/>
          </a:p>
        </p:txBody>
      </p:sp>
      <p:sp>
        <p:nvSpPr>
          <p:cNvPr id="7" name="Espace réservé du numéro de diapositive 6"/>
          <p:cNvSpPr>
            <a:spLocks noGrp="1"/>
          </p:cNvSpPr>
          <p:nvPr>
            <p:ph type="sldNum" sz="quarter" idx="12"/>
          </p:nvPr>
        </p:nvSpPr>
        <p:spPr/>
        <p:txBody>
          <a:bodyPr/>
          <a:lstStyle/>
          <a:p>
            <a:fld id="{A3CF43BE-ED31-4913-AFE2-309D996F00D5}"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D7AFA731-8A61-493A-815F-F4C24D7A6196}" type="datetime1">
              <a:rPr lang="fr-FR" smtClean="0"/>
              <a:pPr/>
              <a:t>05/12/2021</a:t>
            </a:fld>
            <a:endParaRPr lang="fr-FR"/>
          </a:p>
        </p:txBody>
      </p:sp>
      <p:sp>
        <p:nvSpPr>
          <p:cNvPr id="6" name="Espace réservé du pied de page 5"/>
          <p:cNvSpPr>
            <a:spLocks noGrp="1"/>
          </p:cNvSpPr>
          <p:nvPr>
            <p:ph type="ftr" sz="quarter" idx="11"/>
          </p:nvPr>
        </p:nvSpPr>
        <p:spPr/>
        <p:txBody>
          <a:bodyPr/>
          <a:lstStyle/>
          <a:p>
            <a:r>
              <a:rPr lang="fr-FR" smtClean="0"/>
              <a:t>1</a:t>
            </a:r>
            <a:endParaRPr lang="fr-FR"/>
          </a:p>
        </p:txBody>
      </p:sp>
      <p:sp>
        <p:nvSpPr>
          <p:cNvPr id="7" name="Espace réservé du numéro de diapositive 6"/>
          <p:cNvSpPr>
            <a:spLocks noGrp="1"/>
          </p:cNvSpPr>
          <p:nvPr>
            <p:ph type="sldNum" sz="quarter" idx="12"/>
          </p:nvPr>
        </p:nvSpPr>
        <p:spPr/>
        <p:txBody>
          <a:bodyPr/>
          <a:lstStyle/>
          <a:p>
            <a:fld id="{A3CF43BE-ED31-4913-AFE2-309D996F00D5}"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7F91FF-C442-4CC8-87B4-DD8E75E9C0DA}" type="datetime1">
              <a:rPr lang="fr-FR" smtClean="0"/>
              <a:pPr/>
              <a:t>05/12/2021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smtClean="0"/>
              <a:t>1</a:t>
            </a:r>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CF43BE-ED31-4913-AFE2-309D996F00D5}"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cu-relizane.dz/" TargetMode="Externa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214678" y="415519"/>
            <a:ext cx="4000528" cy="1357297"/>
          </a:xfrm>
        </p:spPr>
        <p:txBody>
          <a:bodyPr>
            <a:noAutofit/>
          </a:bodyPr>
          <a:lstStyle/>
          <a:p>
            <a:pPr algn="r" rtl="1"/>
            <a:r>
              <a:rPr lang="ar-DZ" sz="2000" b="1" dirty="0"/>
              <a:t>وزارة التعليم والبحث  العلمي</a:t>
            </a:r>
            <a:r>
              <a:rPr lang="fr-FR" sz="2000" b="1" dirty="0"/>
              <a:t/>
            </a:r>
            <a:br>
              <a:rPr lang="fr-FR" sz="2000" b="1" dirty="0"/>
            </a:br>
            <a:r>
              <a:rPr lang="ar-DZ" sz="2000" b="1" dirty="0"/>
              <a:t>جامعة أحمد زبانة-غليزان-</a:t>
            </a:r>
            <a:br>
              <a:rPr lang="ar-DZ" sz="2000" b="1" dirty="0"/>
            </a:br>
            <a:r>
              <a:rPr lang="ar-DZ" sz="2000" b="1" dirty="0"/>
              <a:t>كلية  العلوم الاقتصادية  والتجارية وعلوم  التسيير</a:t>
            </a:r>
            <a:br>
              <a:rPr lang="ar-DZ" sz="2000" b="1" dirty="0"/>
            </a:br>
            <a:r>
              <a:rPr lang="ar-DZ" sz="2000" b="1" dirty="0"/>
              <a:t>قسم علوم  التسيير</a:t>
            </a:r>
            <a:br>
              <a:rPr lang="ar-DZ" sz="2000" b="1" dirty="0"/>
            </a:br>
            <a:r>
              <a:rPr lang="ar-DZ" sz="2000" b="1" dirty="0"/>
              <a:t>تخصص إدارة  مالية</a:t>
            </a:r>
            <a:endParaRPr lang="fr-FR" sz="2000" b="1" spc="-150" dirty="0"/>
          </a:p>
        </p:txBody>
      </p:sp>
      <p:sp>
        <p:nvSpPr>
          <p:cNvPr id="16" name="Sous-titre 15"/>
          <p:cNvSpPr>
            <a:spLocks noGrp="1"/>
          </p:cNvSpPr>
          <p:nvPr>
            <p:ph type="subTitle" idx="1"/>
          </p:nvPr>
        </p:nvSpPr>
        <p:spPr>
          <a:xfrm>
            <a:off x="4714876" y="3286124"/>
            <a:ext cx="4429156" cy="1428760"/>
          </a:xfrm>
        </p:spPr>
        <p:txBody>
          <a:bodyPr>
            <a:noAutofit/>
          </a:bodyPr>
          <a:lstStyle/>
          <a:p>
            <a:pPr rtl="1">
              <a:spcBef>
                <a:spcPts val="0"/>
              </a:spcBef>
            </a:pPr>
            <a:r>
              <a:rPr lang="ar-DZ" sz="8000" b="1" spc="-300" dirty="0" smtClean="0">
                <a:solidFill>
                  <a:srgbClr val="FF0000"/>
                </a:solidFill>
                <a:effectLst>
                  <a:glow rad="139700">
                    <a:schemeClr val="accent3">
                      <a:satMod val="175000"/>
                      <a:alpha val="40000"/>
                    </a:schemeClr>
                  </a:glow>
                </a:effectLst>
              </a:rPr>
              <a:t>مدخل </a:t>
            </a:r>
            <a:r>
              <a:rPr lang="ar-DZ" sz="7000" b="1" spc="-300" dirty="0" smtClean="0">
                <a:solidFill>
                  <a:srgbClr val="FF0000"/>
                </a:solidFill>
                <a:effectLst>
                  <a:glow rad="139700">
                    <a:schemeClr val="accent3">
                      <a:satMod val="175000"/>
                      <a:alpha val="40000"/>
                    </a:schemeClr>
                  </a:glow>
                </a:effectLst>
              </a:rPr>
              <a:t>إلى التحليل  المالـي</a:t>
            </a:r>
          </a:p>
          <a:p>
            <a:pPr rtl="1">
              <a:spcBef>
                <a:spcPts val="0"/>
              </a:spcBef>
            </a:pPr>
            <a:r>
              <a:rPr lang="ar-DZ" sz="8000" b="1" spc="-300" dirty="0" smtClean="0">
                <a:solidFill>
                  <a:srgbClr val="FF0000"/>
                </a:solidFill>
                <a:effectLst>
                  <a:glow rad="139700">
                    <a:schemeClr val="accent3">
                      <a:satMod val="175000"/>
                      <a:alpha val="40000"/>
                    </a:schemeClr>
                  </a:glow>
                </a:effectLst>
              </a:rPr>
              <a:t> </a:t>
            </a:r>
            <a:endParaRPr lang="ar-DZ" sz="8000" b="1" spc="-300" dirty="0" smtClean="0">
              <a:solidFill>
                <a:srgbClr val="FF0000"/>
              </a:solidFill>
              <a:effectLst>
                <a:glow rad="139700">
                  <a:schemeClr val="accent3">
                    <a:satMod val="175000"/>
                    <a:alpha val="40000"/>
                  </a:schemeClr>
                </a:glow>
              </a:effectLst>
            </a:endParaRPr>
          </a:p>
        </p:txBody>
      </p:sp>
      <p:sp>
        <p:nvSpPr>
          <p:cNvPr id="4" name="Espace réservé de la date 3"/>
          <p:cNvSpPr>
            <a:spLocks noGrp="1"/>
          </p:cNvSpPr>
          <p:nvPr>
            <p:ph type="dt" sz="half" idx="10"/>
          </p:nvPr>
        </p:nvSpPr>
        <p:spPr/>
        <p:txBody>
          <a:bodyPr/>
          <a:lstStyle/>
          <a:p>
            <a:fld id="{AAE780CA-2223-41FA-9FF7-4CBD7E3DEEAA}" type="datetime1">
              <a:rPr lang="fr-FR" smtClean="0">
                <a:solidFill>
                  <a:schemeClr val="tx1"/>
                </a:solidFill>
              </a:rPr>
              <a:pPr/>
              <a:t>05/12/2021</a:t>
            </a:fld>
            <a:endParaRPr lang="fr-FR" dirty="0">
              <a:solidFill>
                <a:schemeClr val="tx1"/>
              </a:solidFill>
            </a:endParaRPr>
          </a:p>
        </p:txBody>
      </p:sp>
      <p:sp>
        <p:nvSpPr>
          <p:cNvPr id="5" name="Espace réservé du numéro de diapositive 4"/>
          <p:cNvSpPr>
            <a:spLocks noGrp="1"/>
          </p:cNvSpPr>
          <p:nvPr>
            <p:ph type="sldNum" sz="quarter" idx="12"/>
          </p:nvPr>
        </p:nvSpPr>
        <p:spPr/>
        <p:txBody>
          <a:bodyPr/>
          <a:lstStyle/>
          <a:p>
            <a:fld id="{A3CF43BE-ED31-4913-AFE2-309D996F00D5}" type="slidenum">
              <a:rPr lang="fr-FR" b="1" smtClean="0">
                <a:solidFill>
                  <a:schemeClr val="tx1"/>
                </a:solidFill>
              </a:rPr>
              <a:pPr/>
              <a:t>1</a:t>
            </a:fld>
            <a:endParaRPr lang="fr-FR" b="1" dirty="0">
              <a:solidFill>
                <a:schemeClr val="tx1"/>
              </a:solidFill>
            </a:endParaRPr>
          </a:p>
        </p:txBody>
      </p:sp>
      <p:sp>
        <p:nvSpPr>
          <p:cNvPr id="25602" name="AutoShape 2" descr="Résultat de recherche d'images pour &quot;‫الموازنة التقديرية‬‎&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1" name="Teardrop 16"/>
          <p:cNvSpPr/>
          <p:nvPr/>
        </p:nvSpPr>
        <p:spPr>
          <a:xfrm>
            <a:off x="4499992" y="2286016"/>
            <a:ext cx="2714644" cy="1142984"/>
          </a:xfrm>
          <a:prstGeom prst="teardrop">
            <a:avLst/>
          </a:prstGeom>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002">
            <a:schemeClr val="lt2"/>
          </a:fillRef>
          <a:effectRef idx="0">
            <a:schemeClr val="accent1"/>
          </a:effectRef>
          <a:fontRef idx="minor">
            <a:schemeClr val="lt1"/>
          </a:fontRef>
        </p:style>
        <p:txBody>
          <a:bodyPr rtlCol="1" anchor="ctr"/>
          <a:lstStyle/>
          <a:p>
            <a:pPr algn="r" rtl="1"/>
            <a:r>
              <a:rPr lang="ar-DZ" b="1" dirty="0" smtClean="0">
                <a:solidFill>
                  <a:srgbClr val="FF0000"/>
                </a:solidFill>
              </a:rPr>
              <a:t>مقياس :</a:t>
            </a:r>
          </a:p>
          <a:p>
            <a:pPr algn="ctr" rtl="1"/>
            <a:r>
              <a:rPr lang="ar-DZ" b="1" dirty="0" smtClean="0">
                <a:solidFill>
                  <a:srgbClr val="FF0000"/>
                </a:solidFill>
              </a:rPr>
              <a:t>     تحليل مالي</a:t>
            </a:r>
          </a:p>
          <a:p>
            <a:pPr algn="ctr" rtl="1"/>
            <a:r>
              <a:rPr lang="ar-DZ" b="1" dirty="0" smtClean="0">
                <a:solidFill>
                  <a:srgbClr val="FF0000"/>
                </a:solidFill>
              </a:rPr>
              <a:t> </a:t>
            </a:r>
            <a:r>
              <a:rPr lang="fr-FR" dirty="0" smtClean="0">
                <a:solidFill>
                  <a:srgbClr val="FF0000"/>
                </a:solidFill>
              </a:rPr>
              <a:t>Financial </a:t>
            </a:r>
            <a:r>
              <a:rPr lang="fr-FR" dirty="0" err="1" smtClean="0">
                <a:solidFill>
                  <a:srgbClr val="FF0000"/>
                </a:solidFill>
              </a:rPr>
              <a:t>Analysis</a:t>
            </a:r>
            <a:endParaRPr lang="fr-FR" b="1" dirty="0" smtClean="0">
              <a:solidFill>
                <a:srgbClr val="FF0000"/>
              </a:solidFill>
            </a:endParaRPr>
          </a:p>
          <a:p>
            <a:pPr rtl="1"/>
            <a:endParaRPr lang="ar-SA" b="1" dirty="0">
              <a:solidFill>
                <a:srgbClr val="FF0000"/>
              </a:solidFill>
            </a:endParaRPr>
          </a:p>
        </p:txBody>
      </p:sp>
      <p:sp>
        <p:nvSpPr>
          <p:cNvPr id="13" name="Espace réservé de la date 3"/>
          <p:cNvSpPr txBox="1">
            <a:spLocks/>
          </p:cNvSpPr>
          <p:nvPr/>
        </p:nvSpPr>
        <p:spPr>
          <a:xfrm>
            <a:off x="4360536" y="6350023"/>
            <a:ext cx="3667848" cy="365125"/>
          </a:xfrm>
          <a:prstGeom prst="rect">
            <a:avLst/>
          </a:prstGeom>
        </p:spPr>
        <p:txBody>
          <a:bodyPr vert="horz" lIns="91440" tIns="45720" rIns="91440" bIns="45720" rtlCol="0" anchor="ctr"/>
          <a:lstStyle/>
          <a:p>
            <a:pPr lvl="0" algn="ctr">
              <a:defRPr/>
            </a:pPr>
            <a:r>
              <a:rPr lang="fr-FR" sz="1400" b="1" dirty="0">
                <a:latin typeface="Times New Roman" pitchFamily="18" charset="0"/>
                <a:cs typeface="Times New Roman" pitchFamily="18" charset="0"/>
              </a:rPr>
              <a:t>fouad.benhaddou@</a:t>
            </a:r>
            <a:r>
              <a:rPr lang="fr-FR" sz="1400" b="1" u="sng" dirty="0">
                <a:latin typeface="Times New Roman" pitchFamily="18" charset="0"/>
                <a:cs typeface="Times New Roman" pitchFamily="18" charset="0"/>
                <a:hlinkClick r:id="rId2"/>
              </a:rPr>
              <a:t>univ-relizane.dz</a:t>
            </a:r>
            <a:endParaRPr lang="fr-FR" sz="1400" b="1" dirty="0">
              <a:latin typeface="Times New Roman" pitchFamily="18" charset="0"/>
              <a:cs typeface="Times New Roman" pitchFamily="18" charset="0"/>
            </a:endParaRPr>
          </a:p>
        </p:txBody>
      </p:sp>
      <p:sp>
        <p:nvSpPr>
          <p:cNvPr id="15" name="Titre 1"/>
          <p:cNvSpPr txBox="1">
            <a:spLocks/>
          </p:cNvSpPr>
          <p:nvPr/>
        </p:nvSpPr>
        <p:spPr>
          <a:xfrm>
            <a:off x="1214414" y="1142984"/>
            <a:ext cx="5000660" cy="1357297"/>
          </a:xfrm>
          <a:prstGeom prst="rect">
            <a:avLst/>
          </a:prstGeom>
        </p:spPr>
        <p:txBody>
          <a:bodyPr vert="horz" lIns="91440" tIns="45720" rIns="91440" bIns="45720" rtlCol="0" anchor="ctr">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endParaRPr kumimoji="0" lang="fr-FR" sz="2000" b="1" i="0" u="none" strike="noStrike" kern="1200" cap="none" spc="0" normalizeH="0" baseline="0" noProof="0" dirty="0">
              <a:ln>
                <a:noFill/>
              </a:ln>
              <a:solidFill>
                <a:srgbClr val="FFFF00"/>
              </a:solidFill>
              <a:effectLst>
                <a:outerShdw blurRad="38100" dist="38100" dir="2700000" algn="tl">
                  <a:srgbClr val="000000">
                    <a:alpha val="43137"/>
                  </a:srgbClr>
                </a:outerShdw>
              </a:effectLst>
              <a:uLnTx/>
              <a:uFillTx/>
              <a:latin typeface="+mj-lt"/>
              <a:ea typeface="+mj-ea"/>
              <a:cs typeface="+mj-cs"/>
            </a:endParaRPr>
          </a:p>
        </p:txBody>
      </p:sp>
      <p:sp>
        <p:nvSpPr>
          <p:cNvPr id="17" name="Espace réservé de la date 3"/>
          <p:cNvSpPr txBox="1">
            <a:spLocks/>
          </p:cNvSpPr>
          <p:nvPr/>
        </p:nvSpPr>
        <p:spPr>
          <a:xfrm>
            <a:off x="6510366" y="5492767"/>
            <a:ext cx="2490790" cy="365125"/>
          </a:xfrm>
          <a:prstGeom prst="rect">
            <a:avLst/>
          </a:prstGeom>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2500" b="1" i="0" u="none" strike="noStrike" kern="1200" cap="none" spc="0" normalizeH="0" baseline="0" noProof="0" dirty="0">
              <a:ln>
                <a:noFill/>
              </a:ln>
              <a:effectLst/>
              <a:uLnTx/>
              <a:uFillTx/>
              <a:latin typeface="+mn-lt"/>
              <a:ea typeface="+mn-ea"/>
              <a:cs typeface="+mn-cs"/>
            </a:endParaRPr>
          </a:p>
        </p:txBody>
      </p:sp>
      <p:sp>
        <p:nvSpPr>
          <p:cNvPr id="19" name="Espace réservé de la date 3"/>
          <p:cNvSpPr txBox="1">
            <a:spLocks/>
          </p:cNvSpPr>
          <p:nvPr/>
        </p:nvSpPr>
        <p:spPr>
          <a:xfrm>
            <a:off x="5264971" y="5795544"/>
            <a:ext cx="2490790" cy="554479"/>
          </a:xfrm>
          <a:prstGeom prst="rect">
            <a:avLst/>
          </a:prstGeom>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ar-DZ" sz="2000" b="1" dirty="0" smtClean="0"/>
              <a:t>إعداد</a:t>
            </a:r>
            <a:r>
              <a:rPr lang="ar-DZ" sz="2000" b="1" dirty="0" smtClean="0"/>
              <a:t>: </a:t>
            </a:r>
            <a:r>
              <a:rPr lang="ar-DZ" sz="2000" b="1" dirty="0" err="1" smtClean="0"/>
              <a:t>د.فؤاد</a:t>
            </a:r>
            <a:r>
              <a:rPr lang="ar-DZ" sz="2000" b="1" dirty="0" smtClean="0"/>
              <a:t> بن </a:t>
            </a:r>
            <a:r>
              <a:rPr lang="ar-DZ" sz="2000" b="1" dirty="0" smtClean="0"/>
              <a:t>حدو</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DZ" sz="2000" b="1" i="0" u="none" strike="noStrike" kern="1200" cap="none" spc="0" normalizeH="0" baseline="0" noProof="0" dirty="0" smtClean="0">
                <a:ln>
                  <a:noFill/>
                </a:ln>
                <a:effectLst/>
                <a:uLnTx/>
                <a:uFillTx/>
                <a:latin typeface="+mn-lt"/>
                <a:ea typeface="+mn-ea"/>
                <a:cs typeface="+mn-cs"/>
              </a:rPr>
              <a:t>أستاذ محاضر-أ-</a:t>
            </a:r>
            <a:endParaRPr kumimoji="0" lang="fr-FR" sz="2000" b="1" i="0" u="none" strike="noStrike" kern="1200" cap="none" spc="0" normalizeH="0" baseline="0" noProof="0" dirty="0">
              <a:ln>
                <a:noFill/>
              </a:ln>
              <a:effectLst/>
              <a:uLnTx/>
              <a:uFillTx/>
              <a:latin typeface="+mn-lt"/>
              <a:ea typeface="+mn-ea"/>
              <a:cs typeface="+mn-cs"/>
            </a:endParaRPr>
          </a:p>
        </p:txBody>
      </p:sp>
      <p:pic>
        <p:nvPicPr>
          <p:cNvPr id="14" name="Picture 5" descr="H:\Documents and Settings\Administrateur\Mes documents\Downloads\budget1.jpg"/>
          <p:cNvPicPr>
            <a:picLocks noChangeAspect="1" noChangeArrowheads="1"/>
          </p:cNvPicPr>
          <p:nvPr/>
        </p:nvPicPr>
        <p:blipFill>
          <a:blip r:embed="rId3"/>
          <a:srcRect/>
          <a:stretch>
            <a:fillRect/>
          </a:stretch>
        </p:blipFill>
        <p:spPr bwMode="auto">
          <a:xfrm>
            <a:off x="714348" y="2286016"/>
            <a:ext cx="4167202" cy="4429132"/>
          </a:xfrm>
          <a:prstGeom prst="ellipse">
            <a:avLst/>
          </a:prstGeom>
          <a:ln>
            <a:noFill/>
          </a:ln>
          <a:effectLst>
            <a:softEdge rad="112500"/>
          </a:effectLst>
        </p:spPr>
      </p:pic>
      <p:pic>
        <p:nvPicPr>
          <p:cNvPr id="18" name="Picture 8" descr="H:\Documents and Settings\Administrateur\Mes documents\Downloads\budget2.jpg"/>
          <p:cNvPicPr>
            <a:picLocks noChangeAspect="1" noChangeArrowheads="1"/>
          </p:cNvPicPr>
          <p:nvPr/>
        </p:nvPicPr>
        <p:blipFill>
          <a:blip r:embed="rId4"/>
          <a:srcRect/>
          <a:stretch>
            <a:fillRect/>
          </a:stretch>
        </p:blipFill>
        <p:spPr bwMode="auto">
          <a:xfrm>
            <a:off x="0" y="0"/>
            <a:ext cx="3214678" cy="3857628"/>
          </a:xfrm>
          <a:prstGeom prst="ellipse">
            <a:avLst/>
          </a:prstGeom>
          <a:ln>
            <a:noFill/>
          </a:ln>
          <a:effectLst>
            <a:softEdge rad="112500"/>
          </a:effectLst>
        </p:spPr>
      </p:pic>
      <p:pic>
        <p:nvPicPr>
          <p:cNvPr id="20" name="Picture 2" descr="C:\Users\pc\Desktop\téléchargement.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236296" y="76184"/>
            <a:ext cx="1907704" cy="3208800"/>
          </a:xfrm>
          <a:prstGeom prst="rect">
            <a:avLst/>
          </a:prstGeom>
          <a:noFill/>
          <a:extLst>
            <a:ext uri="{909E8E84-426E-40DD-AFC4-6F175D3DCCD1}">
              <a14:hiddenFill xmlns:a14="http://schemas.microsoft.com/office/drawing/2010/main">
                <a:solidFill>
                  <a:srgbClr val="FFFFFF"/>
                </a:solidFill>
              </a14:hiddenFill>
            </a:ext>
          </a:extLst>
        </p:spPr>
      </p:pic>
      <p:sp>
        <p:nvSpPr>
          <p:cNvPr id="21" name="Espace réservé de la date 3"/>
          <p:cNvSpPr txBox="1">
            <a:spLocks/>
          </p:cNvSpPr>
          <p:nvPr/>
        </p:nvSpPr>
        <p:spPr>
          <a:xfrm rot="20791065">
            <a:off x="3728067" y="1494611"/>
            <a:ext cx="1255817" cy="674694"/>
          </a:xfrm>
          <a:prstGeom prst="rect">
            <a:avLst/>
          </a:prstGeom>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DZ" sz="2000" b="1" i="0" u="none" strike="noStrike" kern="1200" cap="none" spc="0" normalizeH="0" baseline="0" noProof="0" dirty="0" smtClean="0">
                <a:ln>
                  <a:noFill/>
                </a:ln>
                <a:solidFill>
                  <a:srgbClr val="0000CC"/>
                </a:solidFill>
                <a:effectLst/>
                <a:uLnTx/>
                <a:uFillTx/>
                <a:latin typeface="+mn-lt"/>
                <a:ea typeface="+mn-ea"/>
                <a:cs typeface="+mn-cs"/>
              </a:rPr>
              <a:t>الجزء</a:t>
            </a:r>
            <a:r>
              <a:rPr kumimoji="0" lang="ar-DZ" sz="2000" b="1" i="0" u="none" strike="noStrike" kern="1200" cap="none" spc="0" normalizeH="0" noProof="0" dirty="0" smtClean="0">
                <a:ln>
                  <a:noFill/>
                </a:ln>
                <a:solidFill>
                  <a:srgbClr val="0000CC"/>
                </a:solidFill>
                <a:effectLst/>
                <a:uLnTx/>
                <a:uFillTx/>
                <a:latin typeface="+mn-lt"/>
                <a:ea typeface="+mn-ea"/>
                <a:cs typeface="+mn-cs"/>
              </a:rPr>
              <a:t> </a:t>
            </a:r>
            <a:r>
              <a:rPr kumimoji="0" lang="ar-DZ" sz="2000" b="1" i="0" u="none" strike="noStrike" kern="1200" cap="none" spc="0" normalizeH="0" noProof="0" dirty="0" smtClean="0">
                <a:ln>
                  <a:noFill/>
                </a:ln>
                <a:solidFill>
                  <a:srgbClr val="0000CC"/>
                </a:solidFill>
                <a:effectLst/>
                <a:uLnTx/>
                <a:uFillTx/>
                <a:latin typeface="+mn-lt"/>
                <a:ea typeface="+mn-ea"/>
                <a:cs typeface="+mn-cs"/>
              </a:rPr>
              <a:t>الثاني</a:t>
            </a:r>
            <a:endParaRPr kumimoji="0" lang="fr-FR" sz="2000" b="1" i="0" u="none" strike="noStrike" kern="1200" cap="none" spc="0" normalizeH="0" baseline="0" noProof="0" dirty="0">
              <a:ln>
                <a:noFill/>
              </a:ln>
              <a:solidFill>
                <a:srgbClr val="0000CC"/>
              </a:solidFill>
              <a:effectLst/>
              <a:uLnTx/>
              <a:uFillTx/>
              <a:latin typeface="+mn-lt"/>
              <a:ea typeface="+mn-ea"/>
              <a:cs typeface="+mn-cs"/>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28612"/>
            <a:ext cx="8229600" cy="1143000"/>
          </a:xfrm>
        </p:spPr>
        <p:txBody>
          <a:bodyPr/>
          <a:lstStyle/>
          <a:p>
            <a:pPr rtl="1"/>
            <a:r>
              <a:rPr lang="ar-DZ" b="1" dirty="0" smtClean="0">
                <a:solidFill>
                  <a:srgbClr val="FF0000"/>
                </a:solidFill>
              </a:rPr>
              <a:t> </a:t>
            </a:r>
            <a:endParaRPr lang="fr-FR" b="1" dirty="0">
              <a:solidFill>
                <a:srgbClr val="FF0000"/>
              </a:solidFill>
            </a:endParaRPr>
          </a:p>
        </p:txBody>
      </p:sp>
      <p:sp>
        <p:nvSpPr>
          <p:cNvPr id="3" name="Espace réservé du contenu 2"/>
          <p:cNvSpPr>
            <a:spLocks noGrp="1"/>
          </p:cNvSpPr>
          <p:nvPr>
            <p:ph idx="1"/>
          </p:nvPr>
        </p:nvSpPr>
        <p:spPr>
          <a:xfrm>
            <a:off x="457200" y="1928802"/>
            <a:ext cx="8229600" cy="3500462"/>
          </a:xfrm>
        </p:spPr>
        <p:txBody>
          <a:bodyPr>
            <a:noAutofit/>
          </a:bodyPr>
          <a:lstStyle/>
          <a:p>
            <a:pPr algn="just" rtl="1">
              <a:lnSpc>
                <a:spcPct val="150000"/>
              </a:lnSpc>
              <a:buNone/>
            </a:pPr>
            <a:r>
              <a:rPr lang="ar-DZ" sz="2600" b="1" dirty="0" smtClean="0"/>
              <a:t>ثامناً- الأفراد والجهات المتعاملة بالأوراق المالية: </a:t>
            </a:r>
          </a:p>
          <a:p>
            <a:pPr algn="just" rtl="1">
              <a:lnSpc>
                <a:spcPct val="150000"/>
              </a:lnSpc>
              <a:buNone/>
            </a:pPr>
            <a:r>
              <a:rPr lang="ar-DZ" sz="2600" dirty="0" smtClean="0"/>
              <a:t>يستفيد سماسرة الأوراق المالية من التحليل المالي للأغراض الآتية: </a:t>
            </a:r>
          </a:p>
          <a:p>
            <a:pPr lvl="1" algn="just" rtl="1">
              <a:lnSpc>
                <a:spcPct val="150000"/>
              </a:lnSpc>
              <a:buFont typeface="Wingdings" pitchFamily="2" charset="2"/>
              <a:buChar char="ü"/>
            </a:pPr>
            <a:r>
              <a:rPr lang="ar-DZ" sz="2200" dirty="0" smtClean="0"/>
              <a:t>تحليل التغيرات السريعة على أسعار الأسهم للشركات في السوق المالي.</a:t>
            </a:r>
          </a:p>
          <a:p>
            <a:pPr lvl="1" algn="just" rtl="1">
              <a:lnSpc>
                <a:spcPct val="150000"/>
              </a:lnSpc>
              <a:buFont typeface="Wingdings" pitchFamily="2" charset="2"/>
              <a:buChar char="ü"/>
            </a:pPr>
            <a:r>
              <a:rPr lang="ar-DZ" sz="2200" dirty="0" smtClean="0"/>
              <a:t>مراقبة ومتابعة الأموال المالية السائدة وتأثيرها على السوق المالي.</a:t>
            </a:r>
          </a:p>
          <a:p>
            <a:pPr lvl="1" algn="just" rtl="1">
              <a:lnSpc>
                <a:spcPct val="150000"/>
              </a:lnSpc>
              <a:buFont typeface="Wingdings" pitchFamily="2" charset="2"/>
              <a:buChar char="ü"/>
            </a:pPr>
            <a:r>
              <a:rPr lang="ar-DZ" sz="2200" dirty="0" smtClean="0"/>
              <a:t>تحليل السوق المالي وتحديد المؤسسات التي يمثل شراء أسهمها أفضل استثمار</a:t>
            </a:r>
            <a:r>
              <a:rPr lang="ar-DZ" dirty="0" smtClean="0"/>
              <a:t>.</a:t>
            </a:r>
            <a:endParaRPr lang="fr-FR" sz="3100" b="1" dirty="0"/>
          </a:p>
        </p:txBody>
      </p:sp>
      <p:sp>
        <p:nvSpPr>
          <p:cNvPr id="4" name="Espace réservé de la date 3"/>
          <p:cNvSpPr>
            <a:spLocks noGrp="1"/>
          </p:cNvSpPr>
          <p:nvPr>
            <p:ph type="dt" sz="half" idx="10"/>
          </p:nvPr>
        </p:nvSpPr>
        <p:spPr/>
        <p:txBody>
          <a:bodyPr/>
          <a:lstStyle/>
          <a:p>
            <a:fld id="{B1BDAB21-B6FF-487E-8B9D-58BF2DF6B377}" type="datetime1">
              <a:rPr lang="fr-FR" smtClean="0"/>
              <a:pPr/>
              <a:t>05/12/2021</a:t>
            </a:fld>
            <a:endParaRPr lang="fr-FR"/>
          </a:p>
        </p:txBody>
      </p:sp>
      <p:sp>
        <p:nvSpPr>
          <p:cNvPr id="5" name="Espace réservé du numéro de diapositive 4"/>
          <p:cNvSpPr>
            <a:spLocks noGrp="1"/>
          </p:cNvSpPr>
          <p:nvPr>
            <p:ph type="sldNum" sz="quarter" idx="12"/>
          </p:nvPr>
        </p:nvSpPr>
        <p:spPr/>
        <p:txBody>
          <a:bodyPr/>
          <a:lstStyle/>
          <a:p>
            <a:fld id="{A3CF43BE-ED31-4913-AFE2-309D996F00D5}" type="slidenum">
              <a:rPr lang="fr-FR" smtClean="0"/>
              <a:pPr/>
              <a:t>10</a:t>
            </a:fld>
            <a:endParaRPr lang="fr-FR" dirty="0"/>
          </a:p>
        </p:txBody>
      </p:sp>
      <p:sp>
        <p:nvSpPr>
          <p:cNvPr id="6" name="Titre 1"/>
          <p:cNvSpPr txBox="1">
            <a:spLocks/>
          </p:cNvSpPr>
          <p:nvPr/>
        </p:nvSpPr>
        <p:spPr>
          <a:xfrm>
            <a:off x="609600" y="581012"/>
            <a:ext cx="8229600" cy="1143000"/>
          </a:xfrm>
          <a:prstGeom prst="rect">
            <a:avLst/>
          </a:prstGeom>
        </p:spPr>
        <p:txBody>
          <a:bodyPr vert="horz" lIns="91440" tIns="45720" rIns="91440" bIns="45720" rtlCol="0" anchor="ctr">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DZ" sz="3600" b="1" i="0" u="none" strike="noStrike" kern="1200" cap="none" spc="0" normalizeH="0" baseline="0" noProof="0" dirty="0" smtClean="0">
                <a:ln>
                  <a:noFill/>
                </a:ln>
                <a:solidFill>
                  <a:srgbClr val="FF0000"/>
                </a:solidFill>
                <a:effectLst/>
                <a:uLnTx/>
                <a:uFillTx/>
                <a:latin typeface="+mj-lt"/>
                <a:ea typeface="+mj-ea"/>
                <a:cs typeface="+mj-cs"/>
              </a:rPr>
              <a:t>الأطراف  المستعملة </a:t>
            </a:r>
            <a:r>
              <a:rPr kumimoji="0" lang="ar-DZ" sz="3600" b="1" i="0" u="none" strike="noStrike" kern="1200" cap="none" spc="0" normalizeH="0" baseline="0" noProof="0" dirty="0" err="1" smtClean="0">
                <a:ln>
                  <a:noFill/>
                </a:ln>
                <a:solidFill>
                  <a:srgbClr val="FF0000"/>
                </a:solidFill>
                <a:effectLst/>
                <a:uLnTx/>
                <a:uFillTx/>
                <a:latin typeface="+mj-lt"/>
                <a:ea typeface="+mj-ea"/>
                <a:cs typeface="+mj-cs"/>
              </a:rPr>
              <a:t>و</a:t>
            </a:r>
            <a:r>
              <a:rPr kumimoji="0" lang="ar-DZ" sz="3600" b="1" i="0" u="none" strike="noStrike" kern="1200" cap="none" spc="0" normalizeH="0" baseline="0" noProof="0" dirty="0" smtClean="0">
                <a:ln>
                  <a:noFill/>
                </a:ln>
                <a:solidFill>
                  <a:srgbClr val="FF0000"/>
                </a:solidFill>
                <a:effectLst/>
                <a:uLnTx/>
                <a:uFillTx/>
                <a:latin typeface="+mj-lt"/>
                <a:ea typeface="+mj-ea"/>
                <a:cs typeface="+mj-cs"/>
              </a:rPr>
              <a:t>  المستفيدة من  التحليل  المالي:  </a:t>
            </a:r>
            <a:endParaRPr kumimoji="0" lang="fr-FR" sz="3600" b="1" i="0" u="none" strike="noStrike" kern="1200" cap="none" spc="0" normalizeH="0" baseline="0" noProof="0" dirty="0">
              <a:ln>
                <a:noFill/>
              </a:ln>
              <a:solidFill>
                <a:srgbClr val="FF0000"/>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28612"/>
            <a:ext cx="8229600" cy="1143000"/>
          </a:xfrm>
        </p:spPr>
        <p:txBody>
          <a:bodyPr>
            <a:normAutofit/>
          </a:bodyPr>
          <a:lstStyle/>
          <a:p>
            <a:pPr lvl="0" algn="r" rtl="1">
              <a:defRPr/>
            </a:pPr>
            <a:r>
              <a:rPr lang="ar-DZ" sz="3600" b="1" dirty="0" smtClean="0">
                <a:solidFill>
                  <a:srgbClr val="FF0000"/>
                </a:solidFill>
              </a:rPr>
              <a:t>الأطراف  المستعملة </a:t>
            </a:r>
            <a:r>
              <a:rPr lang="ar-DZ" sz="3600" b="1" dirty="0" err="1" smtClean="0">
                <a:solidFill>
                  <a:srgbClr val="FF0000"/>
                </a:solidFill>
              </a:rPr>
              <a:t>و</a:t>
            </a:r>
            <a:r>
              <a:rPr lang="ar-DZ" sz="3600" b="1" dirty="0" smtClean="0">
                <a:solidFill>
                  <a:srgbClr val="FF0000"/>
                </a:solidFill>
              </a:rPr>
              <a:t>  المستفيدة من  التحليل  المالي:  </a:t>
            </a:r>
            <a:endParaRPr lang="fr-FR" sz="3600" b="1" dirty="0">
              <a:solidFill>
                <a:srgbClr val="FF0000"/>
              </a:solidFill>
            </a:endParaRPr>
          </a:p>
        </p:txBody>
      </p:sp>
      <p:sp>
        <p:nvSpPr>
          <p:cNvPr id="3" name="Espace réservé du contenu 2"/>
          <p:cNvSpPr>
            <a:spLocks noGrp="1"/>
          </p:cNvSpPr>
          <p:nvPr>
            <p:ph idx="1"/>
          </p:nvPr>
        </p:nvSpPr>
        <p:spPr>
          <a:xfrm>
            <a:off x="457200" y="1785926"/>
            <a:ext cx="8229600" cy="4000528"/>
          </a:xfrm>
        </p:spPr>
        <p:txBody>
          <a:bodyPr>
            <a:noAutofit/>
          </a:bodyPr>
          <a:lstStyle/>
          <a:p>
            <a:pPr marL="0" indent="0" algn="just" rtl="1">
              <a:lnSpc>
                <a:spcPct val="150000"/>
              </a:lnSpc>
              <a:buNone/>
            </a:pPr>
            <a:r>
              <a:rPr lang="ar-DZ" sz="2600" b="1" dirty="0" smtClean="0"/>
              <a:t> تاسعاً- المؤسسات التي تعمل في مجال التحليل المالي:  </a:t>
            </a:r>
            <a:r>
              <a:rPr lang="ar-DZ" sz="2600" dirty="0" smtClean="0"/>
              <a:t>تستعمل المؤسسات المتخصصة التحليل المالي لغرض مساعدة المؤسسات في الوقوف على وضعها ومركزها المالي  ومكانها في السوق، ومن المؤسسات العاملة في هذا  المجال  في السوق الأمريكية </a:t>
            </a:r>
            <a:r>
              <a:rPr lang="ar-DZ" sz="2800" dirty="0" err="1" smtClean="0"/>
              <a:t>ستاندرد</a:t>
            </a:r>
            <a:r>
              <a:rPr lang="ar-DZ" sz="2800" dirty="0" smtClean="0"/>
              <a:t> </a:t>
            </a:r>
            <a:r>
              <a:rPr lang="ar-DZ" sz="2800" dirty="0" err="1" smtClean="0"/>
              <a:t>آند</a:t>
            </a:r>
            <a:r>
              <a:rPr lang="ar-DZ" sz="2800" dirty="0" smtClean="0"/>
              <a:t> بورز، </a:t>
            </a:r>
            <a:r>
              <a:rPr lang="ar-DZ" sz="2800" dirty="0" err="1" smtClean="0"/>
              <a:t>موديز</a:t>
            </a:r>
            <a:r>
              <a:rPr lang="ar-DZ" sz="2800" dirty="0" smtClean="0"/>
              <a:t>، </a:t>
            </a:r>
            <a:r>
              <a:rPr lang="ar-DZ" sz="2800" dirty="0" err="1" smtClean="0"/>
              <a:t>فيتش</a:t>
            </a:r>
            <a:r>
              <a:rPr lang="ar-DZ" sz="2800" dirty="0" smtClean="0"/>
              <a:t>، </a:t>
            </a:r>
            <a:r>
              <a:rPr lang="ar-DZ" sz="2600" dirty="0" smtClean="0"/>
              <a:t>التي تقوم باحتساب 14 نسبة مالية لعدد كبير من الصناعات.</a:t>
            </a:r>
            <a:br>
              <a:rPr lang="ar-DZ" sz="2600" dirty="0" smtClean="0"/>
            </a:br>
            <a:endParaRPr lang="fr-FR" sz="2600" b="1" dirty="0"/>
          </a:p>
        </p:txBody>
      </p:sp>
      <p:sp>
        <p:nvSpPr>
          <p:cNvPr id="4" name="Espace réservé de la date 3"/>
          <p:cNvSpPr>
            <a:spLocks noGrp="1"/>
          </p:cNvSpPr>
          <p:nvPr>
            <p:ph type="dt" sz="half" idx="10"/>
          </p:nvPr>
        </p:nvSpPr>
        <p:spPr/>
        <p:txBody>
          <a:bodyPr/>
          <a:lstStyle/>
          <a:p>
            <a:fld id="{B1BDAB21-B6FF-487E-8B9D-58BF2DF6B377}" type="datetime1">
              <a:rPr lang="fr-FR" smtClean="0"/>
              <a:pPr/>
              <a:t>05/12/2021</a:t>
            </a:fld>
            <a:endParaRPr lang="fr-FR"/>
          </a:p>
        </p:txBody>
      </p:sp>
      <p:sp>
        <p:nvSpPr>
          <p:cNvPr id="5" name="Espace réservé du numéro de diapositive 4"/>
          <p:cNvSpPr>
            <a:spLocks noGrp="1"/>
          </p:cNvSpPr>
          <p:nvPr>
            <p:ph type="sldNum" sz="quarter" idx="12"/>
          </p:nvPr>
        </p:nvSpPr>
        <p:spPr/>
        <p:txBody>
          <a:bodyPr/>
          <a:lstStyle/>
          <a:p>
            <a:fld id="{A3CF43BE-ED31-4913-AFE2-309D996F00D5}" type="slidenum">
              <a:rPr lang="fr-FR" smtClean="0"/>
              <a:pPr/>
              <a:t>11</a:t>
            </a:fld>
            <a:endParaRPr lang="fr-F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42852"/>
            <a:ext cx="8229600" cy="1143000"/>
          </a:xfrm>
        </p:spPr>
        <p:txBody>
          <a:bodyPr/>
          <a:lstStyle/>
          <a:p>
            <a:pPr algn="r" rtl="1"/>
            <a:r>
              <a:rPr lang="ar-DZ" b="1" dirty="0" smtClean="0">
                <a:solidFill>
                  <a:srgbClr val="FF0000"/>
                </a:solidFill>
              </a:rPr>
              <a:t>أدوات </a:t>
            </a:r>
            <a:r>
              <a:rPr lang="ar-DZ" b="1" dirty="0" err="1" smtClean="0">
                <a:solidFill>
                  <a:srgbClr val="FF0000"/>
                </a:solidFill>
              </a:rPr>
              <a:t>و</a:t>
            </a:r>
            <a:r>
              <a:rPr lang="ar-DZ" b="1" dirty="0" smtClean="0">
                <a:solidFill>
                  <a:srgbClr val="FF0000"/>
                </a:solidFill>
              </a:rPr>
              <a:t> أساليب  التحليل  المالي: </a:t>
            </a:r>
            <a:endParaRPr lang="fr-FR" b="1" dirty="0">
              <a:solidFill>
                <a:srgbClr val="FF0000"/>
              </a:solidFill>
            </a:endParaRPr>
          </a:p>
        </p:txBody>
      </p:sp>
      <p:sp>
        <p:nvSpPr>
          <p:cNvPr id="3" name="Espace réservé du contenu 2"/>
          <p:cNvSpPr>
            <a:spLocks noGrp="1"/>
          </p:cNvSpPr>
          <p:nvPr>
            <p:ph idx="1"/>
          </p:nvPr>
        </p:nvSpPr>
        <p:spPr>
          <a:xfrm>
            <a:off x="457200" y="1643050"/>
            <a:ext cx="8229600" cy="4572032"/>
          </a:xfrm>
        </p:spPr>
        <p:txBody>
          <a:bodyPr>
            <a:noAutofit/>
          </a:bodyPr>
          <a:lstStyle/>
          <a:p>
            <a:pPr marL="0" lvl="1" indent="0" algn="just" rtl="1">
              <a:lnSpc>
                <a:spcPct val="150000"/>
              </a:lnSpc>
              <a:buNone/>
            </a:pPr>
            <a:r>
              <a:rPr lang="ar-DZ" sz="2200" dirty="0" smtClean="0"/>
              <a:t>تختلف مخرجات  التحليل  المالي باختلاف  أساليبه  التي  تحدد وفق معياريين هما: </a:t>
            </a:r>
          </a:p>
          <a:p>
            <a:pPr marL="457200" lvl="1" indent="-457200" algn="just" rtl="1">
              <a:lnSpc>
                <a:spcPct val="150000"/>
              </a:lnSpc>
              <a:buNone/>
            </a:pPr>
            <a:r>
              <a:rPr lang="ar-DZ" sz="2200" b="1" dirty="0" smtClean="0"/>
              <a:t>أولاً- معيار الزمن: </a:t>
            </a:r>
            <a:r>
              <a:rPr lang="ar-DZ" sz="2200" dirty="0" smtClean="0"/>
              <a:t>صنفت أساليب التحليل المالي  وفق هذا  المعيار  إلى  نوعين: </a:t>
            </a:r>
          </a:p>
          <a:p>
            <a:pPr marL="457200" lvl="1" indent="-457200" algn="just" rtl="1">
              <a:lnSpc>
                <a:spcPct val="150000"/>
              </a:lnSpc>
              <a:buFont typeface="+mj-lt"/>
              <a:buAutoNum type="arabicPeriod"/>
            </a:pPr>
            <a:r>
              <a:rPr lang="ar-DZ" sz="2200" b="1" dirty="0" smtClean="0"/>
              <a:t>التحليل الساكن (الرأسي): </a:t>
            </a:r>
            <a:r>
              <a:rPr lang="ar-DZ" sz="2200" dirty="0" smtClean="0"/>
              <a:t>يتم هذا النوع من التحليل بدراسة مختلف التدفقات الكمية الموجودة بين مختلف بنود الميزانية خلال فترات زمنية تاريخية وذلك باستخدام أدوات التحليل المالي وهي كالتالي: </a:t>
            </a:r>
            <a:r>
              <a:rPr lang="ar-DZ" sz="2200" b="1" dirty="0" smtClean="0"/>
              <a:t>الميزانيات، رأس المال، النسب المالية.</a:t>
            </a:r>
          </a:p>
          <a:p>
            <a:pPr marL="457200" lvl="1" indent="-457200" algn="just" rtl="1">
              <a:lnSpc>
                <a:spcPct val="150000"/>
              </a:lnSpc>
              <a:buFont typeface="+mj-lt"/>
              <a:buAutoNum type="arabicPeriod"/>
            </a:pPr>
            <a:r>
              <a:rPr lang="ar-DZ" sz="2200" b="1" dirty="0" smtClean="0"/>
              <a:t>التحليل الديناميكي( الأفقي): </a:t>
            </a:r>
            <a:r>
              <a:rPr lang="ar-DZ" sz="2200" dirty="0" smtClean="0"/>
              <a:t>يهتم بدراسة التدفقات المالية خلال النشاط حيث يتم ذلك بإظهار التغيرات التي تحدث على عناصر الميزانية خلال دورة الاستغلال والتدفقات الممكنة الحدوث ويتم في هذا النوع استعراض الاحتياجات من رأس المال العامل، الخزينة.</a:t>
            </a:r>
          </a:p>
        </p:txBody>
      </p:sp>
      <p:sp>
        <p:nvSpPr>
          <p:cNvPr id="4" name="Espace réservé de la date 3"/>
          <p:cNvSpPr>
            <a:spLocks noGrp="1"/>
          </p:cNvSpPr>
          <p:nvPr>
            <p:ph type="dt" sz="half" idx="10"/>
          </p:nvPr>
        </p:nvSpPr>
        <p:spPr/>
        <p:txBody>
          <a:bodyPr/>
          <a:lstStyle/>
          <a:p>
            <a:fld id="{B1BDAB21-B6FF-487E-8B9D-58BF2DF6B377}" type="datetime1">
              <a:rPr lang="fr-FR" smtClean="0"/>
              <a:pPr/>
              <a:t>05/12/2021</a:t>
            </a:fld>
            <a:endParaRPr lang="fr-FR"/>
          </a:p>
        </p:txBody>
      </p:sp>
      <p:sp>
        <p:nvSpPr>
          <p:cNvPr id="5" name="Espace réservé du numéro de diapositive 4"/>
          <p:cNvSpPr>
            <a:spLocks noGrp="1"/>
          </p:cNvSpPr>
          <p:nvPr>
            <p:ph type="sldNum" sz="quarter" idx="12"/>
          </p:nvPr>
        </p:nvSpPr>
        <p:spPr/>
        <p:txBody>
          <a:bodyPr/>
          <a:lstStyle/>
          <a:p>
            <a:fld id="{A3CF43BE-ED31-4913-AFE2-309D996F00D5}" type="slidenum">
              <a:rPr lang="fr-FR" smtClean="0"/>
              <a:pPr/>
              <a:t>12</a:t>
            </a:fld>
            <a:endParaRPr lang="fr-F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28612"/>
            <a:ext cx="8229600" cy="1143000"/>
          </a:xfrm>
        </p:spPr>
        <p:txBody>
          <a:bodyPr/>
          <a:lstStyle/>
          <a:p>
            <a:pPr algn="r" rtl="1"/>
            <a:r>
              <a:rPr lang="ar-DZ" b="1" dirty="0" smtClean="0">
                <a:solidFill>
                  <a:srgbClr val="FF0000"/>
                </a:solidFill>
              </a:rPr>
              <a:t>أدوات التحليل  المالي: </a:t>
            </a:r>
            <a:endParaRPr lang="fr-FR" b="1" dirty="0">
              <a:solidFill>
                <a:srgbClr val="FF0000"/>
              </a:solidFill>
            </a:endParaRPr>
          </a:p>
        </p:txBody>
      </p:sp>
      <p:sp>
        <p:nvSpPr>
          <p:cNvPr id="3" name="Espace réservé du contenu 2"/>
          <p:cNvSpPr>
            <a:spLocks noGrp="1"/>
          </p:cNvSpPr>
          <p:nvPr>
            <p:ph idx="1"/>
          </p:nvPr>
        </p:nvSpPr>
        <p:spPr>
          <a:xfrm>
            <a:off x="457200" y="1714488"/>
            <a:ext cx="8229600" cy="4572032"/>
          </a:xfrm>
        </p:spPr>
        <p:txBody>
          <a:bodyPr>
            <a:noAutofit/>
          </a:bodyPr>
          <a:lstStyle/>
          <a:p>
            <a:pPr algn="r" rtl="1">
              <a:buNone/>
            </a:pPr>
            <a:r>
              <a:rPr lang="ar-DZ" sz="2600" b="1" dirty="0" smtClean="0"/>
              <a:t> ثانياً- </a:t>
            </a:r>
            <a:r>
              <a:rPr lang="ar-DZ" sz="2800" b="1" dirty="0" smtClean="0"/>
              <a:t>معيار الشخص المحلل </a:t>
            </a:r>
            <a:r>
              <a:rPr lang="ar-DZ" sz="2800" dirty="0" smtClean="0"/>
              <a:t>: صنفت أساليب التحليل المالي  وفق هذا  المعيار  إلى  نوعين  هما:</a:t>
            </a:r>
            <a:endParaRPr lang="ar-DZ" sz="2600" dirty="0" smtClean="0"/>
          </a:p>
          <a:p>
            <a:pPr marL="514350" indent="-514350" algn="just" rtl="1">
              <a:buFont typeface="+mj-lt"/>
              <a:buAutoNum type="arabicPeriod"/>
            </a:pPr>
            <a:r>
              <a:rPr lang="ar-DZ" sz="2600" b="1" dirty="0" smtClean="0"/>
              <a:t>التحليل المالي الداخلي: </a:t>
            </a:r>
            <a:r>
              <a:rPr lang="ar-DZ" sz="2800" dirty="0" smtClean="0"/>
              <a:t>هو التحليل الماليّ الذي يُنفذ من خلال قسم أو موظف يتبع للهيكل التنظيميّ في المؤسسة، مثل: </a:t>
            </a:r>
            <a:r>
              <a:rPr lang="ar-DZ" sz="2800" b="1" dirty="0" smtClean="0"/>
              <a:t>قسم المُحاسبة، والإدارة الماليّة.</a:t>
            </a:r>
            <a:endParaRPr lang="ar-DZ" sz="2600" b="1" dirty="0" smtClean="0"/>
          </a:p>
          <a:p>
            <a:pPr marL="514350" indent="-514350" algn="r" rtl="1">
              <a:buFont typeface="+mj-lt"/>
              <a:buAutoNum type="arabicPeriod"/>
            </a:pPr>
            <a:r>
              <a:rPr lang="ar-DZ" sz="2600" b="1" dirty="0" smtClean="0"/>
              <a:t>التحليل المالي  الخارجي: </a:t>
            </a:r>
            <a:r>
              <a:rPr lang="ar-DZ" sz="2800" dirty="0" smtClean="0"/>
              <a:t>هو التحليل الماليّ الذي تُنفّذه جهة خارج المؤسسة ، ويُساهم في خدمة الجهات الخارجيّة، والسعي إلى تحقيق الأهداف الخاصة </a:t>
            </a:r>
            <a:r>
              <a:rPr lang="ar-DZ" sz="2800" dirty="0" err="1" smtClean="0"/>
              <a:t>بها</a:t>
            </a:r>
            <a:r>
              <a:rPr lang="ar-DZ" sz="2800" dirty="0" smtClean="0"/>
              <a:t>، ومن الأمثلة عليها : </a:t>
            </a:r>
            <a:r>
              <a:rPr lang="ar-DZ" sz="2800" b="1" dirty="0" smtClean="0"/>
              <a:t>المساهمون، الموردون، مصلحة الضرائب </a:t>
            </a:r>
            <a:r>
              <a:rPr lang="ar-DZ" sz="2800" b="1" dirty="0" err="1" smtClean="0"/>
              <a:t>و</a:t>
            </a:r>
            <a:r>
              <a:rPr lang="ar-DZ" sz="2800" b="1" dirty="0" smtClean="0"/>
              <a:t> البنوك.</a:t>
            </a:r>
            <a:r>
              <a:rPr lang="ar-DZ" sz="2800" dirty="0" smtClean="0"/>
              <a:t/>
            </a:r>
            <a:br>
              <a:rPr lang="ar-DZ" sz="2800" dirty="0" smtClean="0"/>
            </a:br>
            <a:r>
              <a:rPr lang="ar-DZ" sz="2800" dirty="0" smtClean="0"/>
              <a:t/>
            </a:r>
            <a:br>
              <a:rPr lang="ar-DZ" sz="2800" dirty="0" smtClean="0"/>
            </a:br>
            <a:endParaRPr lang="fr-FR" sz="2600" dirty="0"/>
          </a:p>
        </p:txBody>
      </p:sp>
      <p:sp>
        <p:nvSpPr>
          <p:cNvPr id="4" name="Espace réservé de la date 3"/>
          <p:cNvSpPr>
            <a:spLocks noGrp="1"/>
          </p:cNvSpPr>
          <p:nvPr>
            <p:ph type="dt" sz="half" idx="10"/>
          </p:nvPr>
        </p:nvSpPr>
        <p:spPr/>
        <p:txBody>
          <a:bodyPr/>
          <a:lstStyle/>
          <a:p>
            <a:fld id="{B1BDAB21-B6FF-487E-8B9D-58BF2DF6B377}" type="datetime1">
              <a:rPr lang="fr-FR" smtClean="0"/>
              <a:pPr/>
              <a:t>05/12/2021</a:t>
            </a:fld>
            <a:endParaRPr lang="fr-FR"/>
          </a:p>
        </p:txBody>
      </p:sp>
      <p:sp>
        <p:nvSpPr>
          <p:cNvPr id="5" name="Espace réservé du numéro de diapositive 4"/>
          <p:cNvSpPr>
            <a:spLocks noGrp="1"/>
          </p:cNvSpPr>
          <p:nvPr>
            <p:ph type="sldNum" sz="quarter" idx="12"/>
          </p:nvPr>
        </p:nvSpPr>
        <p:spPr/>
        <p:txBody>
          <a:bodyPr/>
          <a:lstStyle/>
          <a:p>
            <a:fld id="{A3CF43BE-ED31-4913-AFE2-309D996F00D5}" type="slidenum">
              <a:rPr lang="fr-FR" smtClean="0"/>
              <a:pPr/>
              <a:t>13</a:t>
            </a:fld>
            <a:endParaRPr lang="fr-F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42852"/>
            <a:ext cx="8229600" cy="1143000"/>
          </a:xfrm>
        </p:spPr>
        <p:txBody>
          <a:bodyPr/>
          <a:lstStyle/>
          <a:p>
            <a:pPr algn="r" rtl="1"/>
            <a:r>
              <a:rPr lang="ar-DZ" b="1" dirty="0" smtClean="0">
                <a:solidFill>
                  <a:srgbClr val="FF0000"/>
                </a:solidFill>
              </a:rPr>
              <a:t>نتائج التحليل  المالي: </a:t>
            </a:r>
            <a:endParaRPr lang="fr-FR" b="1" dirty="0">
              <a:solidFill>
                <a:srgbClr val="FF0000"/>
              </a:solidFill>
            </a:endParaRPr>
          </a:p>
        </p:txBody>
      </p:sp>
      <p:sp>
        <p:nvSpPr>
          <p:cNvPr id="3" name="Espace réservé du contenu 2"/>
          <p:cNvSpPr>
            <a:spLocks noGrp="1"/>
          </p:cNvSpPr>
          <p:nvPr>
            <p:ph idx="1"/>
          </p:nvPr>
        </p:nvSpPr>
        <p:spPr>
          <a:xfrm>
            <a:off x="457200" y="1643050"/>
            <a:ext cx="8229600" cy="4572032"/>
          </a:xfrm>
        </p:spPr>
        <p:txBody>
          <a:bodyPr>
            <a:noAutofit/>
          </a:bodyPr>
          <a:lstStyle/>
          <a:p>
            <a:pPr marL="0" indent="0" algn="just" rtl="1">
              <a:buNone/>
            </a:pPr>
            <a:r>
              <a:rPr lang="ar-DZ" sz="2600" dirty="0" smtClean="0"/>
              <a:t>بعد تطبيق التحليل الماليّ لكافة القوائم الماليّة الخاصة بمؤسّسة ما؛ عن طريق استخدام أدوات التحليل الماليّ، يؤدي ذلك إلى ظهور مجموعة من النتائج وهي:</a:t>
            </a:r>
          </a:p>
          <a:p>
            <a:pPr marL="514350" indent="-514350" algn="just" rtl="1">
              <a:buFont typeface="+mj-lt"/>
              <a:buAutoNum type="arabicPeriod"/>
            </a:pPr>
            <a:r>
              <a:rPr lang="ar-DZ" sz="2600" b="1" dirty="0" smtClean="0"/>
              <a:t>نتائج التحليل الداخليّ</a:t>
            </a:r>
            <a:r>
              <a:rPr lang="ar-DZ" sz="2600" dirty="0" smtClean="0"/>
              <a:t>: وتشمل الآتي:</a:t>
            </a:r>
          </a:p>
          <a:p>
            <a:pPr marL="914400" lvl="1" indent="-514350" algn="just" rtl="1">
              <a:buFont typeface="Wingdings" pitchFamily="2" charset="2"/>
              <a:buChar char="ü"/>
            </a:pPr>
            <a:r>
              <a:rPr lang="ar-DZ" sz="2600" dirty="0" smtClean="0"/>
              <a:t> استخدام المعلومات التي تمّ الحصول عليها في مجال الرقابة العامة.</a:t>
            </a:r>
          </a:p>
          <a:p>
            <a:pPr marL="914400" lvl="1" indent="-514350" algn="just" rtl="1">
              <a:buFont typeface="Wingdings" pitchFamily="2" charset="2"/>
              <a:buChar char="ü"/>
            </a:pPr>
            <a:r>
              <a:rPr lang="ar-DZ" sz="2600" dirty="0" smtClean="0"/>
              <a:t>تقديم حُكم حول الإدارة الماليّة أثناء فترة تنفيذ التحليل الماليّ.</a:t>
            </a:r>
          </a:p>
          <a:p>
            <a:pPr marL="914400" lvl="1" indent="-514350" algn="just" rtl="1">
              <a:buFont typeface="Wingdings" pitchFamily="2" charset="2"/>
              <a:buChar char="ü"/>
            </a:pPr>
            <a:r>
              <a:rPr lang="ar-DZ" sz="2600" dirty="0" smtClean="0"/>
              <a:t>المساهمة في اتخاذ القرار المناسب حول توزيع أو استثمار الأرباح الماليّة.</a:t>
            </a:r>
          </a:p>
          <a:p>
            <a:pPr marL="914400" lvl="1" indent="-514350" algn="just" rtl="1">
              <a:buFont typeface="Wingdings" pitchFamily="2" charset="2"/>
              <a:buChar char="ü"/>
            </a:pPr>
            <a:r>
              <a:rPr lang="ar-DZ" sz="2600" dirty="0" smtClean="0"/>
              <a:t> تقديم أحكام حول طبيعة تنفيذ الموازنات الماليّة.</a:t>
            </a:r>
          </a:p>
          <a:p>
            <a:pPr marL="514350" indent="-514350" algn="just" rtl="1">
              <a:buNone/>
            </a:pPr>
            <a:r>
              <a:rPr lang="ar-DZ" sz="2800" dirty="0" smtClean="0"/>
              <a:t/>
            </a:r>
            <a:br>
              <a:rPr lang="ar-DZ" sz="2800" dirty="0" smtClean="0"/>
            </a:br>
            <a:r>
              <a:rPr lang="ar-DZ" sz="2800" dirty="0" smtClean="0"/>
              <a:t/>
            </a:r>
            <a:br>
              <a:rPr lang="ar-DZ" sz="2800" dirty="0" smtClean="0"/>
            </a:br>
            <a:endParaRPr lang="fr-FR" sz="2600" dirty="0"/>
          </a:p>
        </p:txBody>
      </p:sp>
      <p:sp>
        <p:nvSpPr>
          <p:cNvPr id="4" name="Espace réservé de la date 3"/>
          <p:cNvSpPr>
            <a:spLocks noGrp="1"/>
          </p:cNvSpPr>
          <p:nvPr>
            <p:ph type="dt" sz="half" idx="10"/>
          </p:nvPr>
        </p:nvSpPr>
        <p:spPr/>
        <p:txBody>
          <a:bodyPr/>
          <a:lstStyle/>
          <a:p>
            <a:fld id="{B1BDAB21-B6FF-487E-8B9D-58BF2DF6B377}" type="datetime1">
              <a:rPr lang="fr-FR" smtClean="0"/>
              <a:pPr/>
              <a:t>05/12/2021</a:t>
            </a:fld>
            <a:endParaRPr lang="fr-FR" dirty="0"/>
          </a:p>
        </p:txBody>
      </p:sp>
      <p:sp>
        <p:nvSpPr>
          <p:cNvPr id="5" name="Espace réservé du numéro de diapositive 4"/>
          <p:cNvSpPr>
            <a:spLocks noGrp="1"/>
          </p:cNvSpPr>
          <p:nvPr>
            <p:ph type="sldNum" sz="quarter" idx="12"/>
          </p:nvPr>
        </p:nvSpPr>
        <p:spPr/>
        <p:txBody>
          <a:bodyPr/>
          <a:lstStyle/>
          <a:p>
            <a:fld id="{A3CF43BE-ED31-4913-AFE2-309D996F00D5}" type="slidenum">
              <a:rPr lang="fr-FR" smtClean="0"/>
              <a:pPr/>
              <a:t>14</a:t>
            </a:fld>
            <a:endParaRPr lang="fr-F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28612"/>
            <a:ext cx="8229600" cy="1143000"/>
          </a:xfrm>
        </p:spPr>
        <p:txBody>
          <a:bodyPr/>
          <a:lstStyle/>
          <a:p>
            <a:pPr algn="r" rtl="1"/>
            <a:r>
              <a:rPr lang="ar-DZ" b="1" dirty="0" smtClean="0">
                <a:solidFill>
                  <a:srgbClr val="FF0000"/>
                </a:solidFill>
              </a:rPr>
              <a:t>نتائج التحليل  المالي: </a:t>
            </a:r>
            <a:endParaRPr lang="fr-FR" b="1" dirty="0">
              <a:solidFill>
                <a:srgbClr val="FF0000"/>
              </a:solidFill>
            </a:endParaRPr>
          </a:p>
        </p:txBody>
      </p:sp>
      <p:sp>
        <p:nvSpPr>
          <p:cNvPr id="3" name="Espace réservé du contenu 2"/>
          <p:cNvSpPr>
            <a:spLocks noGrp="1"/>
          </p:cNvSpPr>
          <p:nvPr>
            <p:ph idx="1"/>
          </p:nvPr>
        </p:nvSpPr>
        <p:spPr>
          <a:xfrm>
            <a:off x="457200" y="2357430"/>
            <a:ext cx="8229600" cy="3929090"/>
          </a:xfrm>
        </p:spPr>
        <p:txBody>
          <a:bodyPr>
            <a:noAutofit/>
          </a:bodyPr>
          <a:lstStyle/>
          <a:p>
            <a:pPr marL="514350" indent="-514350" algn="just" rtl="1">
              <a:buFont typeface="+mj-lt"/>
              <a:buAutoNum type="arabicPeriod"/>
            </a:pPr>
            <a:r>
              <a:rPr lang="ar-DZ" sz="2600" b="1" dirty="0" smtClean="0"/>
              <a:t> نتائج التحليل الخارجيّ</a:t>
            </a:r>
            <a:r>
              <a:rPr lang="ar-DZ" sz="2600" dirty="0" smtClean="0"/>
              <a:t>:  وتشمل الآتي:</a:t>
            </a:r>
          </a:p>
          <a:p>
            <a:pPr marL="914400" lvl="1" indent="-514350" algn="just" rtl="1">
              <a:buFont typeface="Wingdings" pitchFamily="2" charset="2"/>
              <a:buChar char="ü"/>
            </a:pPr>
            <a:r>
              <a:rPr lang="ar-DZ" sz="2600" dirty="0" smtClean="0"/>
              <a:t> استخدام تحديد الأرقام المرتبطة بالضريبة؛ من أجل تقييم النتائج الماليّة.</a:t>
            </a:r>
          </a:p>
          <a:p>
            <a:pPr marL="914400" lvl="1" indent="-514350" algn="just" rtl="1">
              <a:buFont typeface="Wingdings" pitchFamily="2" charset="2"/>
              <a:buChar char="ü"/>
            </a:pPr>
            <a:r>
              <a:rPr lang="ar-DZ" sz="2600" dirty="0" smtClean="0"/>
              <a:t> تقديم اقتراح حول سياسة ماليّة؛ تهدف إلى تغيير الحالة الماليّة للمؤسسة.</a:t>
            </a:r>
          </a:p>
          <a:p>
            <a:pPr marL="914400" lvl="1" indent="-514350" algn="just" rtl="1">
              <a:buFont typeface="Wingdings" pitchFamily="2" charset="2"/>
              <a:buChar char="ü"/>
            </a:pPr>
            <a:r>
              <a:rPr lang="ar-DZ" sz="2600" dirty="0" smtClean="0"/>
              <a:t> تقييم الحالة الماليّة للمؤسسة، ومدى قُدرتها على تحمل النتائج الخاصة بالقروض.</a:t>
            </a:r>
            <a:endParaRPr lang="fr-FR" sz="2600" dirty="0"/>
          </a:p>
        </p:txBody>
      </p:sp>
      <p:sp>
        <p:nvSpPr>
          <p:cNvPr id="4" name="Espace réservé de la date 3"/>
          <p:cNvSpPr>
            <a:spLocks noGrp="1"/>
          </p:cNvSpPr>
          <p:nvPr>
            <p:ph type="dt" sz="half" idx="10"/>
          </p:nvPr>
        </p:nvSpPr>
        <p:spPr/>
        <p:txBody>
          <a:bodyPr/>
          <a:lstStyle/>
          <a:p>
            <a:fld id="{B1BDAB21-B6FF-487E-8B9D-58BF2DF6B377}" type="datetime1">
              <a:rPr lang="fr-FR" smtClean="0"/>
              <a:pPr/>
              <a:t>05/12/2021</a:t>
            </a:fld>
            <a:endParaRPr lang="fr-FR"/>
          </a:p>
        </p:txBody>
      </p:sp>
      <p:sp>
        <p:nvSpPr>
          <p:cNvPr id="5" name="Espace réservé du numéro de diapositive 4"/>
          <p:cNvSpPr>
            <a:spLocks noGrp="1"/>
          </p:cNvSpPr>
          <p:nvPr>
            <p:ph type="sldNum" sz="quarter" idx="12"/>
          </p:nvPr>
        </p:nvSpPr>
        <p:spPr/>
        <p:txBody>
          <a:bodyPr/>
          <a:lstStyle/>
          <a:p>
            <a:fld id="{A3CF43BE-ED31-4913-AFE2-309D996F00D5}" type="slidenum">
              <a:rPr lang="fr-FR" smtClean="0"/>
              <a:pPr/>
              <a:t>15</a:t>
            </a:fld>
            <a:endParaRPr lang="fr-F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a:r>
              <a:rPr lang="ar-DZ" sz="3900" b="1" dirty="0" smtClean="0">
                <a:solidFill>
                  <a:srgbClr val="FF0000"/>
                </a:solidFill>
              </a:rPr>
              <a:t>مجالات  التحليل  المالي: </a:t>
            </a:r>
            <a:endParaRPr lang="fr-FR" sz="3900" b="1" dirty="0">
              <a:solidFill>
                <a:srgbClr val="FF0000"/>
              </a:solidFill>
            </a:endParaRPr>
          </a:p>
        </p:txBody>
      </p:sp>
      <p:sp>
        <p:nvSpPr>
          <p:cNvPr id="3" name="Espace réservé du contenu 2"/>
          <p:cNvSpPr>
            <a:spLocks noGrp="1"/>
          </p:cNvSpPr>
          <p:nvPr>
            <p:ph idx="1"/>
          </p:nvPr>
        </p:nvSpPr>
        <p:spPr>
          <a:xfrm>
            <a:off x="457200" y="1428736"/>
            <a:ext cx="8229600" cy="4643470"/>
          </a:xfrm>
        </p:spPr>
        <p:txBody>
          <a:bodyPr>
            <a:normAutofit fontScale="25000" lnSpcReduction="20000"/>
          </a:bodyPr>
          <a:lstStyle/>
          <a:p>
            <a:pPr marL="0" indent="0" algn="just" rtl="1">
              <a:lnSpc>
                <a:spcPct val="170000"/>
              </a:lnSpc>
              <a:buNone/>
            </a:pPr>
            <a:r>
              <a:rPr lang="ar-DZ" sz="9600" b="1" dirty="0" smtClean="0"/>
              <a:t>أولاً- التخطيط المالي:</a:t>
            </a:r>
            <a:r>
              <a:rPr lang="fr-FR" sz="9600" b="1" dirty="0" smtClean="0"/>
              <a:t> </a:t>
            </a:r>
            <a:r>
              <a:rPr lang="ar-DZ" sz="9600" dirty="0" smtClean="0"/>
              <a:t>تستند عملية التخطيط المالي إلى منظومة معلومات مالية دقيقة تصف مسار العمليات السابقة للمؤسسة. وهذه المنظومة من المعلومات المالية المدروسة يستخدمها المسيرون للخروج بدلائل تقييم أداء المؤسسة، وتتنبأ بتحليلات مستقبلية، وهذه التحليلات يستخدمها المخطط المالي عند </a:t>
            </a:r>
            <a:r>
              <a:rPr lang="ar-DZ" sz="9600" dirty="0" err="1" smtClean="0"/>
              <a:t>و</a:t>
            </a:r>
            <a:r>
              <a:rPr lang="ar-DZ" sz="9600" dirty="0" smtClean="0"/>
              <a:t> ضع الخطط، </a:t>
            </a:r>
            <a:r>
              <a:rPr lang="ar-DZ" sz="9600" dirty="0" err="1" smtClean="0"/>
              <a:t>و</a:t>
            </a:r>
            <a:r>
              <a:rPr lang="ar-DZ" sz="9600" dirty="0" smtClean="0"/>
              <a:t> يستند إليها عند وضع تقديراته المستقبلية.</a:t>
            </a:r>
            <a:endParaRPr lang="fr-FR" sz="9600" dirty="0" smtClean="0"/>
          </a:p>
          <a:p>
            <a:pPr marL="0" indent="0" algn="just" rtl="1">
              <a:lnSpc>
                <a:spcPct val="170000"/>
              </a:lnSpc>
              <a:buNone/>
            </a:pPr>
            <a:r>
              <a:rPr lang="ar-DZ" sz="9600" b="1" dirty="0" smtClean="0"/>
              <a:t>ثانياً- تحليل تقييم الأداء: </a:t>
            </a:r>
            <a:r>
              <a:rPr lang="ar-DZ" sz="9600" dirty="0" smtClean="0"/>
              <a:t>تعتبر أدوات التحليل المالي أدوات مثالية لتقييم أداء المؤسسات لما لها من </a:t>
            </a:r>
            <a:r>
              <a:rPr lang="ar-DZ" sz="9600" u="sng" dirty="0" smtClean="0"/>
              <a:t>قدرة على تقييم ربحية المؤسسة، وكفاءتها في إدارة  </a:t>
            </a:r>
            <a:r>
              <a:rPr lang="ar-DZ" sz="9600" u="sng" dirty="0" err="1" smtClean="0"/>
              <a:t>موجوداتها</a:t>
            </a:r>
            <a:r>
              <a:rPr lang="ar-DZ" sz="9600" u="sng" dirty="0" smtClean="0"/>
              <a:t>  وتوازنها المالي، وسيولتها، والاتجاهات التي تتخذها في النمو، وكذلك مقارنة أدائها بشركات أخرى تعمل في نفس  المجال أو في مجالات أخرى.</a:t>
            </a:r>
            <a:endParaRPr lang="ar-DZ" sz="9600" u="sng" dirty="0" smtClean="0">
              <a:solidFill>
                <a:srgbClr val="0000FF"/>
              </a:solidFill>
            </a:endParaRPr>
          </a:p>
          <a:p>
            <a:pPr marL="0" indent="0" algn="r" rtl="1">
              <a:lnSpc>
                <a:spcPct val="170000"/>
              </a:lnSpc>
              <a:buNone/>
            </a:pPr>
            <a:r>
              <a:rPr lang="ar-DZ" sz="4000" dirty="0" smtClean="0"/>
              <a:t/>
            </a:r>
            <a:br>
              <a:rPr lang="ar-DZ" sz="4000" dirty="0" smtClean="0"/>
            </a:br>
            <a:r>
              <a:rPr lang="ar-DZ" sz="4000" dirty="0" smtClean="0"/>
              <a:t/>
            </a:r>
            <a:br>
              <a:rPr lang="ar-DZ" sz="4000" dirty="0" smtClean="0"/>
            </a:br>
            <a:endParaRPr lang="fr-FR" sz="4000" dirty="0"/>
          </a:p>
        </p:txBody>
      </p:sp>
      <p:sp>
        <p:nvSpPr>
          <p:cNvPr id="4" name="Espace réservé de la date 3"/>
          <p:cNvSpPr>
            <a:spLocks noGrp="1"/>
          </p:cNvSpPr>
          <p:nvPr>
            <p:ph type="dt" sz="half" idx="10"/>
          </p:nvPr>
        </p:nvSpPr>
        <p:spPr/>
        <p:txBody>
          <a:bodyPr/>
          <a:lstStyle/>
          <a:p>
            <a:fld id="{B1BDAB21-B6FF-487E-8B9D-58BF2DF6B377}" type="datetime1">
              <a:rPr lang="fr-FR" smtClean="0"/>
              <a:pPr/>
              <a:t>05/12/2021</a:t>
            </a:fld>
            <a:endParaRPr lang="fr-FR" dirty="0"/>
          </a:p>
        </p:txBody>
      </p:sp>
      <p:sp>
        <p:nvSpPr>
          <p:cNvPr id="5" name="Espace réservé du numéro de diapositive 4"/>
          <p:cNvSpPr>
            <a:spLocks noGrp="1"/>
          </p:cNvSpPr>
          <p:nvPr>
            <p:ph type="sldNum" sz="quarter" idx="12"/>
          </p:nvPr>
        </p:nvSpPr>
        <p:spPr/>
        <p:txBody>
          <a:bodyPr/>
          <a:lstStyle/>
          <a:p>
            <a:fld id="{A3CF43BE-ED31-4913-AFE2-309D996F00D5}" type="slidenum">
              <a:rPr lang="fr-FR" smtClean="0"/>
              <a:pPr/>
              <a:t>2</a:t>
            </a:fld>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5720" y="571488"/>
            <a:ext cx="8229600" cy="1143000"/>
          </a:xfrm>
        </p:spPr>
        <p:txBody>
          <a:bodyPr/>
          <a:lstStyle/>
          <a:p>
            <a:pPr lvl="1" algn="r" rtl="0">
              <a:spcBef>
                <a:spcPct val="0"/>
              </a:spcBef>
            </a:pPr>
            <a:r>
              <a:rPr lang="ar-DZ" sz="4400" b="1" dirty="0" smtClean="0">
                <a:solidFill>
                  <a:srgbClr val="FF0000"/>
                </a:solidFill>
              </a:rPr>
              <a:t>مجالات التحليل المالي</a:t>
            </a:r>
            <a:r>
              <a:rPr lang="ar-SA" sz="4400" b="1" dirty="0" smtClean="0">
                <a:solidFill>
                  <a:srgbClr val="FF0000"/>
                </a:solidFill>
              </a:rPr>
              <a:t>:</a:t>
            </a:r>
            <a:r>
              <a:rPr lang="ar-SA" dirty="0" smtClean="0"/>
              <a:t/>
            </a:r>
            <a:br>
              <a:rPr lang="ar-SA" dirty="0" smtClean="0"/>
            </a:br>
            <a:endParaRPr lang="fr-FR" dirty="0"/>
          </a:p>
        </p:txBody>
      </p:sp>
      <p:sp>
        <p:nvSpPr>
          <p:cNvPr id="3" name="Espace réservé du contenu 2"/>
          <p:cNvSpPr>
            <a:spLocks noGrp="1"/>
          </p:cNvSpPr>
          <p:nvPr>
            <p:ph idx="1"/>
          </p:nvPr>
        </p:nvSpPr>
        <p:spPr>
          <a:xfrm>
            <a:off x="285720" y="1714488"/>
            <a:ext cx="8401080" cy="4214842"/>
          </a:xfrm>
        </p:spPr>
        <p:txBody>
          <a:bodyPr>
            <a:noAutofit/>
          </a:bodyPr>
          <a:lstStyle/>
          <a:p>
            <a:pPr marL="0" indent="0" algn="just" rtl="1">
              <a:lnSpc>
                <a:spcPct val="150000"/>
              </a:lnSpc>
              <a:buNone/>
            </a:pPr>
            <a:r>
              <a:rPr lang="ar-DZ" sz="2400" b="1" dirty="0" smtClean="0"/>
              <a:t>ثالثاً- التحليل الائتماني: </a:t>
            </a:r>
            <a:r>
              <a:rPr lang="fr-FR" sz="2400" b="1" dirty="0" smtClean="0"/>
              <a:t> </a:t>
            </a:r>
            <a:r>
              <a:rPr lang="ar-DZ" sz="2400" dirty="0" smtClean="0"/>
              <a:t>يقوم  بهذا  التحليل  المقرض ، وذلك  بهدف  التعرف على  الأخطار المتوقع أن يواجهها في علاقته مع المقترض، وتقييمها وبناء قراره بخصوص هذه العلاقة استنادا إلى نتيجة هذا التقييم. </a:t>
            </a:r>
            <a:endParaRPr lang="fr-FR" sz="2400" dirty="0" smtClean="0"/>
          </a:p>
          <a:p>
            <a:pPr marL="0" indent="0" algn="just" rtl="1">
              <a:lnSpc>
                <a:spcPct val="150000"/>
              </a:lnSpc>
              <a:buNone/>
            </a:pPr>
            <a:r>
              <a:rPr lang="ar-DZ" sz="2400" b="1" dirty="0" smtClean="0"/>
              <a:t>رابعاً- التحليل الاستثماري:</a:t>
            </a:r>
            <a:r>
              <a:rPr lang="fr-FR" sz="2400" b="1" dirty="0" smtClean="0"/>
              <a:t> </a:t>
            </a:r>
            <a:r>
              <a:rPr lang="ar-DZ" sz="2400" dirty="0" smtClean="0"/>
              <a:t>إن من أفضل التطبيقات العملية للتحليل المالي هي تلك المستعملة في مجال تقييم الاستثمار في الأسهم  والسندات. ولهذا الأمر أهمية بالغة لجمهور المستثمرين من أفراد وشركات ينصب اهتمامهم على </a:t>
            </a:r>
            <a:r>
              <a:rPr lang="ar-DZ" sz="2400" b="1" u="sng" dirty="0" smtClean="0"/>
              <a:t>سلامة استثمارهم وكفاية عوائدها. </a:t>
            </a:r>
            <a:endParaRPr lang="ar-DZ" sz="2400" b="1" dirty="0" smtClean="0"/>
          </a:p>
          <a:p>
            <a:pPr marL="0" indent="0" algn="just" rtl="1">
              <a:lnSpc>
                <a:spcPct val="150000"/>
              </a:lnSpc>
              <a:buNone/>
            </a:pPr>
            <a:endParaRPr lang="ar-DZ" sz="3000" dirty="0" smtClean="0">
              <a:solidFill>
                <a:srgbClr val="0000FF"/>
              </a:solidFill>
              <a:cs typeface="+mj-cs"/>
            </a:endParaRPr>
          </a:p>
        </p:txBody>
      </p:sp>
      <p:sp>
        <p:nvSpPr>
          <p:cNvPr id="4" name="Espace réservé de la date 3"/>
          <p:cNvSpPr>
            <a:spLocks noGrp="1"/>
          </p:cNvSpPr>
          <p:nvPr>
            <p:ph type="dt" sz="half" idx="10"/>
          </p:nvPr>
        </p:nvSpPr>
        <p:spPr/>
        <p:txBody>
          <a:bodyPr/>
          <a:lstStyle/>
          <a:p>
            <a:fld id="{B1BDAB21-B6FF-487E-8B9D-58BF2DF6B377}" type="datetime1">
              <a:rPr lang="fr-FR" smtClean="0"/>
              <a:pPr/>
              <a:t>05/12/2021</a:t>
            </a:fld>
            <a:endParaRPr lang="fr-FR"/>
          </a:p>
        </p:txBody>
      </p:sp>
      <p:sp>
        <p:nvSpPr>
          <p:cNvPr id="5" name="Espace réservé du numéro de diapositive 4"/>
          <p:cNvSpPr>
            <a:spLocks noGrp="1"/>
          </p:cNvSpPr>
          <p:nvPr>
            <p:ph type="sldNum" sz="quarter" idx="12"/>
          </p:nvPr>
        </p:nvSpPr>
        <p:spPr/>
        <p:txBody>
          <a:bodyPr/>
          <a:lstStyle/>
          <a:p>
            <a:fld id="{A3CF43BE-ED31-4913-AFE2-309D996F00D5}" type="slidenum">
              <a:rPr lang="fr-FR" smtClean="0"/>
              <a:pPr/>
              <a:t>3</a:t>
            </a:fld>
            <a:endParaRPr 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00050"/>
            <a:ext cx="8229600" cy="1143000"/>
          </a:xfrm>
        </p:spPr>
        <p:txBody>
          <a:bodyPr/>
          <a:lstStyle/>
          <a:p>
            <a:pPr lvl="1" algn="r" rtl="1">
              <a:spcBef>
                <a:spcPct val="0"/>
              </a:spcBef>
            </a:pPr>
            <a:r>
              <a:rPr lang="ar-DZ" sz="3900" b="1" dirty="0" smtClean="0">
                <a:solidFill>
                  <a:srgbClr val="FF0000"/>
                </a:solidFill>
              </a:rPr>
              <a:t>مجالات  التحليل  المالي:</a:t>
            </a:r>
            <a:r>
              <a:rPr lang="ar-SA" dirty="0" smtClean="0"/>
              <a:t/>
            </a:r>
            <a:br>
              <a:rPr lang="ar-SA" dirty="0" smtClean="0"/>
            </a:br>
            <a:endParaRPr lang="fr-FR" dirty="0"/>
          </a:p>
        </p:txBody>
      </p:sp>
      <p:sp>
        <p:nvSpPr>
          <p:cNvPr id="3" name="Espace réservé du contenu 2"/>
          <p:cNvSpPr>
            <a:spLocks noGrp="1"/>
          </p:cNvSpPr>
          <p:nvPr>
            <p:ph idx="1"/>
          </p:nvPr>
        </p:nvSpPr>
        <p:spPr>
          <a:xfrm>
            <a:off x="285720" y="1857364"/>
            <a:ext cx="8401080" cy="4286280"/>
          </a:xfrm>
        </p:spPr>
        <p:txBody>
          <a:bodyPr>
            <a:noAutofit/>
          </a:bodyPr>
          <a:lstStyle/>
          <a:p>
            <a:pPr marL="0" indent="0" algn="r" rtl="1">
              <a:lnSpc>
                <a:spcPct val="150000"/>
              </a:lnSpc>
              <a:buNone/>
            </a:pPr>
            <a:r>
              <a:rPr lang="ar-DZ" sz="2500" b="1" dirty="0" smtClean="0"/>
              <a:t>خامساً-  تحليل بعض الحالات الخاصة: </a:t>
            </a:r>
            <a:r>
              <a:rPr lang="ar-DZ" sz="2500" dirty="0" smtClean="0"/>
              <a:t>من الحالات الخاصة التي تواجه  المؤسسة والتي لا  تتكرر في حياتها ، </a:t>
            </a:r>
            <a:r>
              <a:rPr lang="ar-DZ" sz="2500" b="1" u="sng" dirty="0" smtClean="0"/>
              <a:t>التصفية </a:t>
            </a:r>
            <a:r>
              <a:rPr lang="ar-DZ" sz="2500" b="1" u="sng" dirty="0" err="1" smtClean="0"/>
              <a:t>و</a:t>
            </a:r>
            <a:r>
              <a:rPr lang="ar-DZ" sz="2500" b="1" u="sng" dirty="0" smtClean="0"/>
              <a:t> الانضمام  والاندماج والشراء والتقييم</a:t>
            </a:r>
            <a:r>
              <a:rPr lang="ar-DZ" sz="2500" dirty="0" smtClean="0"/>
              <a:t>، وجميع هذه الحالات تتطلب تحليلا مالياً دقيقا يتمثل في التقييم الشامل لجميع الممتلكات، والأصول والخصوم لكل مؤسسة، بالإضافة إلى تحليل المركز المالي والاستثماري والائتماني والسوقي لكل مؤسسة.</a:t>
            </a:r>
            <a:endParaRPr lang="fr-FR" sz="2500" dirty="0" smtClean="0"/>
          </a:p>
          <a:p>
            <a:pPr marL="0" indent="0" algn="r" rtl="1">
              <a:lnSpc>
                <a:spcPct val="150000"/>
              </a:lnSpc>
              <a:buNone/>
            </a:pPr>
            <a:endParaRPr lang="ar-DZ" sz="2500" dirty="0" smtClean="0"/>
          </a:p>
        </p:txBody>
      </p:sp>
      <p:sp>
        <p:nvSpPr>
          <p:cNvPr id="4" name="Espace réservé de la date 3"/>
          <p:cNvSpPr>
            <a:spLocks noGrp="1"/>
          </p:cNvSpPr>
          <p:nvPr>
            <p:ph type="dt" sz="half" idx="10"/>
          </p:nvPr>
        </p:nvSpPr>
        <p:spPr/>
        <p:txBody>
          <a:bodyPr/>
          <a:lstStyle/>
          <a:p>
            <a:fld id="{B1BDAB21-B6FF-487E-8B9D-58BF2DF6B377}" type="datetime1">
              <a:rPr lang="fr-FR" smtClean="0"/>
              <a:pPr/>
              <a:t>05/12/2021</a:t>
            </a:fld>
            <a:endParaRPr lang="fr-FR"/>
          </a:p>
        </p:txBody>
      </p:sp>
      <p:sp>
        <p:nvSpPr>
          <p:cNvPr id="5" name="Espace réservé du numéro de diapositive 4"/>
          <p:cNvSpPr>
            <a:spLocks noGrp="1"/>
          </p:cNvSpPr>
          <p:nvPr>
            <p:ph type="sldNum" sz="quarter" idx="12"/>
          </p:nvPr>
        </p:nvSpPr>
        <p:spPr/>
        <p:txBody>
          <a:bodyPr/>
          <a:lstStyle/>
          <a:p>
            <a:fld id="{A3CF43BE-ED31-4913-AFE2-309D996F00D5}" type="slidenum">
              <a:rPr lang="fr-FR" smtClean="0"/>
              <a:pPr/>
              <a:t>4</a:t>
            </a:fld>
            <a:endParaRPr lang="fr-F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28612"/>
            <a:ext cx="8229600" cy="1143000"/>
          </a:xfrm>
        </p:spPr>
        <p:txBody>
          <a:bodyPr>
            <a:normAutofit/>
          </a:bodyPr>
          <a:lstStyle/>
          <a:p>
            <a:pPr rtl="1"/>
            <a:r>
              <a:rPr lang="ar-DZ" sz="3600" b="1" dirty="0" smtClean="0">
                <a:solidFill>
                  <a:srgbClr val="FF0000"/>
                </a:solidFill>
              </a:rPr>
              <a:t>الأطراف  المستعملة </a:t>
            </a:r>
            <a:r>
              <a:rPr lang="ar-DZ" sz="3600" b="1" dirty="0" err="1" smtClean="0">
                <a:solidFill>
                  <a:srgbClr val="FF0000"/>
                </a:solidFill>
              </a:rPr>
              <a:t>و</a:t>
            </a:r>
            <a:r>
              <a:rPr lang="ar-DZ" sz="3600" b="1" dirty="0" smtClean="0">
                <a:solidFill>
                  <a:srgbClr val="FF0000"/>
                </a:solidFill>
              </a:rPr>
              <a:t>  المستفيدة من  التحليل  المالي:  </a:t>
            </a:r>
            <a:endParaRPr lang="fr-FR" sz="3600" b="1" dirty="0">
              <a:solidFill>
                <a:srgbClr val="FF0000"/>
              </a:solidFill>
            </a:endParaRPr>
          </a:p>
        </p:txBody>
      </p:sp>
      <p:sp>
        <p:nvSpPr>
          <p:cNvPr id="3" name="Espace réservé du contenu 2"/>
          <p:cNvSpPr>
            <a:spLocks noGrp="1"/>
          </p:cNvSpPr>
          <p:nvPr>
            <p:ph idx="1"/>
          </p:nvPr>
        </p:nvSpPr>
        <p:spPr>
          <a:xfrm>
            <a:off x="457200" y="1571612"/>
            <a:ext cx="8229600" cy="4643470"/>
          </a:xfrm>
        </p:spPr>
        <p:txBody>
          <a:bodyPr>
            <a:noAutofit/>
          </a:bodyPr>
          <a:lstStyle/>
          <a:p>
            <a:pPr marL="0" indent="0" algn="r" rtl="1">
              <a:lnSpc>
                <a:spcPct val="150000"/>
              </a:lnSpc>
              <a:buNone/>
            </a:pPr>
            <a:r>
              <a:rPr lang="ar-DZ" sz="2300" b="1" dirty="0" smtClean="0"/>
              <a:t>أولاً- المستثمرون:  </a:t>
            </a:r>
            <a:r>
              <a:rPr lang="ar-DZ" sz="2300" dirty="0" smtClean="0"/>
              <a:t>يهتم المساهم بالعائد على المال المستثمر، والقيمة المضافة، والمخاطر التي تنطوي عليها الاستثمارات بالمؤسسة، لذلك فهو يبحث عما إذا كان من الأفضل الاحتفاظ بالأسهم في تقييم هذه الجوانب، وقد يختلف هذا قليلا عن </a:t>
            </a:r>
            <a:r>
              <a:rPr lang="ar-DZ" sz="2300" b="1" u="sng" dirty="0" smtClean="0"/>
              <a:t>المساهم المرتقب</a:t>
            </a:r>
            <a:r>
              <a:rPr lang="ar-DZ" sz="2300" dirty="0" smtClean="0"/>
              <a:t>، والذي يحاول معرفة هل من الأفضل بالنسبة له شراء أسهم المؤسسة أم لا.</a:t>
            </a:r>
            <a:endParaRPr lang="fr-FR" sz="2300" dirty="0" smtClean="0"/>
          </a:p>
          <a:p>
            <a:pPr marL="0" indent="0" algn="r" rtl="1">
              <a:lnSpc>
                <a:spcPct val="150000"/>
              </a:lnSpc>
              <a:buNone/>
            </a:pPr>
            <a:r>
              <a:rPr lang="ar-DZ" sz="2300" b="1" dirty="0" smtClean="0"/>
              <a:t>ثانياً- إدارة المؤسسة:  </a:t>
            </a:r>
            <a:r>
              <a:rPr lang="ar-DZ" sz="2300" dirty="0" smtClean="0"/>
              <a:t>يعتبر التحليل المالي من أهم الوسائل التي يتم بموجبها تحليل نتائج الأعمال، وعرضها على مالكي الوحدة أو الهيئة العامة في شركات المساهمة أو الإدارة المشرفة على المؤسسة في القطاع العام، بحيث يظهر هذا التحليل مدى كفاءة   الإدارة في أداء وظيفتها.</a:t>
            </a:r>
            <a:br>
              <a:rPr lang="ar-DZ" sz="2300" dirty="0" smtClean="0"/>
            </a:br>
            <a:endParaRPr lang="fr-FR" sz="2300" b="1" dirty="0"/>
          </a:p>
        </p:txBody>
      </p:sp>
      <p:sp>
        <p:nvSpPr>
          <p:cNvPr id="4" name="Espace réservé de la date 3"/>
          <p:cNvSpPr>
            <a:spLocks noGrp="1"/>
          </p:cNvSpPr>
          <p:nvPr>
            <p:ph type="dt" sz="half" idx="10"/>
          </p:nvPr>
        </p:nvSpPr>
        <p:spPr/>
        <p:txBody>
          <a:bodyPr/>
          <a:lstStyle/>
          <a:p>
            <a:fld id="{B1BDAB21-B6FF-487E-8B9D-58BF2DF6B377}" type="datetime1">
              <a:rPr lang="fr-FR" smtClean="0"/>
              <a:pPr/>
              <a:t>05/12/2021</a:t>
            </a:fld>
            <a:endParaRPr lang="fr-FR"/>
          </a:p>
        </p:txBody>
      </p:sp>
      <p:sp>
        <p:nvSpPr>
          <p:cNvPr id="5" name="Espace réservé du numéro de diapositive 4"/>
          <p:cNvSpPr>
            <a:spLocks noGrp="1"/>
          </p:cNvSpPr>
          <p:nvPr>
            <p:ph type="sldNum" sz="quarter" idx="12"/>
          </p:nvPr>
        </p:nvSpPr>
        <p:spPr/>
        <p:txBody>
          <a:bodyPr/>
          <a:lstStyle/>
          <a:p>
            <a:fld id="{A3CF43BE-ED31-4913-AFE2-309D996F00D5}" type="slidenum">
              <a:rPr lang="fr-FR" smtClean="0"/>
              <a:pPr/>
              <a:t>5</a:t>
            </a:fld>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28612"/>
            <a:ext cx="8229600" cy="1143000"/>
          </a:xfrm>
        </p:spPr>
        <p:txBody>
          <a:bodyPr>
            <a:normAutofit/>
          </a:bodyPr>
          <a:lstStyle/>
          <a:p>
            <a:pPr rtl="1"/>
            <a:r>
              <a:rPr lang="ar-DZ" sz="3600" b="1" dirty="0" smtClean="0">
                <a:solidFill>
                  <a:srgbClr val="FF0000"/>
                </a:solidFill>
              </a:rPr>
              <a:t>الأطراف  المستعملة </a:t>
            </a:r>
            <a:r>
              <a:rPr lang="ar-DZ" sz="3600" b="1" dirty="0" err="1" smtClean="0">
                <a:solidFill>
                  <a:srgbClr val="FF0000"/>
                </a:solidFill>
              </a:rPr>
              <a:t>و</a:t>
            </a:r>
            <a:r>
              <a:rPr lang="ar-DZ" sz="3600" b="1" dirty="0" smtClean="0">
                <a:solidFill>
                  <a:srgbClr val="FF0000"/>
                </a:solidFill>
              </a:rPr>
              <a:t> المستفيدة من  التحليل  المالي: </a:t>
            </a:r>
            <a:endParaRPr lang="fr-FR" sz="3600" b="1" dirty="0">
              <a:solidFill>
                <a:srgbClr val="FF0000"/>
              </a:solidFill>
            </a:endParaRPr>
          </a:p>
        </p:txBody>
      </p:sp>
      <p:sp>
        <p:nvSpPr>
          <p:cNvPr id="3" name="Espace réservé du contenu 2"/>
          <p:cNvSpPr>
            <a:spLocks noGrp="1"/>
          </p:cNvSpPr>
          <p:nvPr>
            <p:ph idx="1"/>
          </p:nvPr>
        </p:nvSpPr>
        <p:spPr>
          <a:xfrm>
            <a:off x="457200" y="1500174"/>
            <a:ext cx="8229600" cy="4786346"/>
          </a:xfrm>
        </p:spPr>
        <p:txBody>
          <a:bodyPr>
            <a:noAutofit/>
          </a:bodyPr>
          <a:lstStyle/>
          <a:p>
            <a:pPr algn="just" rtl="1">
              <a:buNone/>
            </a:pPr>
            <a:r>
              <a:rPr lang="ar-DZ" sz="2500" b="1" dirty="0" smtClean="0"/>
              <a:t>ثالثاً- الدائنون: و</a:t>
            </a:r>
            <a:r>
              <a:rPr lang="ar-DZ" sz="2500" dirty="0" smtClean="0"/>
              <a:t>هما:</a:t>
            </a:r>
          </a:p>
          <a:p>
            <a:pPr marL="0" indent="0" algn="just" rtl="1">
              <a:buNone/>
            </a:pPr>
            <a:r>
              <a:rPr lang="ar-DZ" sz="2500" b="1" dirty="0" smtClean="0"/>
              <a:t>أ – أصحاب الديون طويلة الأجل: </a:t>
            </a:r>
            <a:r>
              <a:rPr lang="ar-DZ" sz="2500" dirty="0" smtClean="0"/>
              <a:t>إن ما يهم الدائنون هنا هو ضمان استرداد أموالهم وحصولهم على فوائد ، وبالتالي فإن اهتمامهم بالتحليل المالي يتعلق بمعرفة القيمة الحقيقية للأصول الثابتة، ومستوى الربحية وكفايتها في تغطية الفوائد السنوية.</a:t>
            </a:r>
          </a:p>
          <a:p>
            <a:pPr marL="0" indent="0" algn="just" rtl="1">
              <a:buNone/>
            </a:pPr>
            <a:r>
              <a:rPr lang="ar-DZ" sz="2500" b="1" dirty="0" smtClean="0"/>
              <a:t>ب –أصحاب الديون قصيرة الأجل:  </a:t>
            </a:r>
            <a:r>
              <a:rPr lang="ar-DZ" sz="2500" dirty="0" smtClean="0"/>
              <a:t>إن ما يهم الدائنون هنا هو ضمان قبض مبلغ الدين في تاريخ استحقاقه، لذا نجد الدائنون يهتمون بتحليل رأس المال </a:t>
            </a:r>
            <a:r>
              <a:rPr lang="ar-DZ" sz="2500" b="1" u="sng" dirty="0" smtClean="0"/>
              <a:t>العامل والمركز النقدي والسيولة في المؤسسة</a:t>
            </a:r>
            <a:r>
              <a:rPr lang="ar-DZ" sz="2500" dirty="0" smtClean="0"/>
              <a:t>.</a:t>
            </a:r>
            <a:endParaRPr lang="fr-FR" sz="2500" dirty="0" smtClean="0"/>
          </a:p>
          <a:p>
            <a:pPr marL="0" indent="0" algn="just" rtl="1">
              <a:buNone/>
            </a:pPr>
            <a:r>
              <a:rPr lang="ar-DZ" sz="2500" b="1" dirty="0" smtClean="0"/>
              <a:t>رابعاً- الموردون: </a:t>
            </a:r>
            <a:r>
              <a:rPr lang="ar-DZ" sz="2500" dirty="0" smtClean="0"/>
              <a:t>يهتم  الموردون بتحليل  الوضع المالي للزبائن للتأكد من  سلامة مراكزهم  المالية  واستقرار  أوضاعهم  المالية ، مما يمكنهم  من  تحديد فترات ائتمان  منافسة  في السوق </a:t>
            </a:r>
            <a:r>
              <a:rPr lang="ar-DZ" sz="3600" dirty="0" smtClean="0"/>
              <a:t/>
            </a:r>
            <a:br>
              <a:rPr lang="ar-DZ" sz="3600" dirty="0" smtClean="0"/>
            </a:br>
            <a:endParaRPr lang="fr-FR" sz="3500" b="1" dirty="0"/>
          </a:p>
        </p:txBody>
      </p:sp>
      <p:sp>
        <p:nvSpPr>
          <p:cNvPr id="4" name="Espace réservé de la date 3"/>
          <p:cNvSpPr>
            <a:spLocks noGrp="1"/>
          </p:cNvSpPr>
          <p:nvPr>
            <p:ph type="dt" sz="half" idx="10"/>
          </p:nvPr>
        </p:nvSpPr>
        <p:spPr/>
        <p:txBody>
          <a:bodyPr/>
          <a:lstStyle/>
          <a:p>
            <a:fld id="{B1BDAB21-B6FF-487E-8B9D-58BF2DF6B377}" type="datetime1">
              <a:rPr lang="fr-FR" smtClean="0"/>
              <a:pPr/>
              <a:t>05/12/2021</a:t>
            </a:fld>
            <a:endParaRPr lang="fr-FR"/>
          </a:p>
        </p:txBody>
      </p:sp>
      <p:sp>
        <p:nvSpPr>
          <p:cNvPr id="5" name="Espace réservé du numéro de diapositive 4"/>
          <p:cNvSpPr>
            <a:spLocks noGrp="1"/>
          </p:cNvSpPr>
          <p:nvPr>
            <p:ph type="sldNum" sz="quarter" idx="12"/>
          </p:nvPr>
        </p:nvSpPr>
        <p:spPr/>
        <p:txBody>
          <a:bodyPr/>
          <a:lstStyle/>
          <a:p>
            <a:fld id="{A3CF43BE-ED31-4913-AFE2-309D996F00D5}" type="slidenum">
              <a:rPr lang="fr-FR" smtClean="0"/>
              <a:pPr/>
              <a:t>6</a:t>
            </a:fld>
            <a:endParaRPr lang="fr-F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28612"/>
            <a:ext cx="8229600" cy="1143000"/>
          </a:xfrm>
        </p:spPr>
        <p:txBody>
          <a:bodyPr>
            <a:noAutofit/>
          </a:bodyPr>
          <a:lstStyle/>
          <a:p>
            <a:pPr rtl="1"/>
            <a:r>
              <a:rPr lang="ar-DZ" sz="3600" b="1" dirty="0" smtClean="0">
                <a:solidFill>
                  <a:srgbClr val="FF0000"/>
                </a:solidFill>
              </a:rPr>
              <a:t>الأطراف  المستعملة </a:t>
            </a:r>
            <a:r>
              <a:rPr lang="ar-DZ" sz="3600" b="1" dirty="0" err="1" smtClean="0">
                <a:solidFill>
                  <a:srgbClr val="FF0000"/>
                </a:solidFill>
              </a:rPr>
              <a:t>و</a:t>
            </a:r>
            <a:r>
              <a:rPr lang="ar-DZ" sz="3600" b="1" dirty="0" smtClean="0">
                <a:solidFill>
                  <a:srgbClr val="FF0000"/>
                </a:solidFill>
              </a:rPr>
              <a:t>  المستفيدة من  التحليل  المالي:  </a:t>
            </a:r>
            <a:endParaRPr lang="fr-FR" sz="3600" b="1" dirty="0">
              <a:solidFill>
                <a:srgbClr val="FF0000"/>
              </a:solidFill>
            </a:endParaRPr>
          </a:p>
        </p:txBody>
      </p:sp>
      <p:sp>
        <p:nvSpPr>
          <p:cNvPr id="3" name="Espace réservé du contenu 2"/>
          <p:cNvSpPr>
            <a:spLocks noGrp="1"/>
          </p:cNvSpPr>
          <p:nvPr>
            <p:ph idx="1"/>
          </p:nvPr>
        </p:nvSpPr>
        <p:spPr>
          <a:xfrm>
            <a:off x="457200" y="1857364"/>
            <a:ext cx="8229600" cy="3786214"/>
          </a:xfrm>
        </p:spPr>
        <p:txBody>
          <a:bodyPr>
            <a:noAutofit/>
          </a:bodyPr>
          <a:lstStyle/>
          <a:p>
            <a:pPr marL="0" indent="0" algn="r" rtl="1">
              <a:lnSpc>
                <a:spcPct val="150000"/>
              </a:lnSpc>
              <a:buNone/>
            </a:pPr>
            <a:r>
              <a:rPr lang="ar-DZ" sz="2800" b="1" dirty="0" smtClean="0"/>
              <a:t>خامساً- الزبائن: </a:t>
            </a:r>
            <a:r>
              <a:rPr lang="fr-FR" sz="2800" b="1" dirty="0" smtClean="0"/>
              <a:t> </a:t>
            </a:r>
            <a:r>
              <a:rPr lang="ar-DZ" sz="2800" dirty="0" smtClean="0"/>
              <a:t>باستخدام البيانات التي ينشرها المورد وكذلك منافسيه، يمكن للزبون معرفة ما إذا كانت الشروط التي يحصل عليها خاصة فترة الائتمان مماثلة لما تمنح لغيره، وتتطابق مع فترة الائتمان التي يمنحها هو لزبائنه، وتتم هذه المقارنات باستخدام القوائم المالية </a:t>
            </a:r>
            <a:r>
              <a:rPr lang="ar-DZ" sz="2800" b="1" u="sng" dirty="0" smtClean="0"/>
              <a:t>بحساب متوسط فترة الائتمان.</a:t>
            </a:r>
            <a:r>
              <a:rPr lang="ar-DZ" sz="3600" dirty="0" smtClean="0"/>
              <a:t/>
            </a:r>
            <a:br>
              <a:rPr lang="ar-DZ" sz="3600" dirty="0" smtClean="0"/>
            </a:br>
            <a:endParaRPr lang="fr-FR" sz="3500" b="1" dirty="0"/>
          </a:p>
        </p:txBody>
      </p:sp>
      <p:sp>
        <p:nvSpPr>
          <p:cNvPr id="4" name="Espace réservé de la date 3"/>
          <p:cNvSpPr>
            <a:spLocks noGrp="1"/>
          </p:cNvSpPr>
          <p:nvPr>
            <p:ph type="dt" sz="half" idx="10"/>
          </p:nvPr>
        </p:nvSpPr>
        <p:spPr/>
        <p:txBody>
          <a:bodyPr/>
          <a:lstStyle/>
          <a:p>
            <a:fld id="{B1BDAB21-B6FF-487E-8B9D-58BF2DF6B377}" type="datetime1">
              <a:rPr lang="fr-FR" smtClean="0"/>
              <a:pPr/>
              <a:t>05/12/2021</a:t>
            </a:fld>
            <a:endParaRPr lang="fr-FR"/>
          </a:p>
        </p:txBody>
      </p:sp>
      <p:sp>
        <p:nvSpPr>
          <p:cNvPr id="5" name="Espace réservé du numéro de diapositive 4"/>
          <p:cNvSpPr>
            <a:spLocks noGrp="1"/>
          </p:cNvSpPr>
          <p:nvPr>
            <p:ph type="sldNum" sz="quarter" idx="12"/>
          </p:nvPr>
        </p:nvSpPr>
        <p:spPr/>
        <p:txBody>
          <a:bodyPr/>
          <a:lstStyle/>
          <a:p>
            <a:fld id="{A3CF43BE-ED31-4913-AFE2-309D996F00D5}" type="slidenum">
              <a:rPr lang="fr-FR" smtClean="0"/>
              <a:pPr/>
              <a:t>7</a:t>
            </a:fld>
            <a:endParaRPr lang="fr-F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28612"/>
            <a:ext cx="8229600" cy="1143000"/>
          </a:xfrm>
        </p:spPr>
        <p:txBody>
          <a:bodyPr>
            <a:noAutofit/>
          </a:bodyPr>
          <a:lstStyle/>
          <a:p>
            <a:pPr algn="r" rtl="1"/>
            <a:r>
              <a:rPr lang="ar-DZ" sz="3600" b="1" dirty="0" smtClean="0">
                <a:solidFill>
                  <a:srgbClr val="FF0000"/>
                </a:solidFill>
              </a:rPr>
              <a:t>الأطراف  المستعملة </a:t>
            </a:r>
            <a:r>
              <a:rPr lang="ar-DZ" sz="3600" b="1" dirty="0" err="1" smtClean="0">
                <a:solidFill>
                  <a:srgbClr val="FF0000"/>
                </a:solidFill>
              </a:rPr>
              <a:t>و</a:t>
            </a:r>
            <a:r>
              <a:rPr lang="ar-DZ" sz="3600" b="1" dirty="0" smtClean="0">
                <a:solidFill>
                  <a:srgbClr val="FF0000"/>
                </a:solidFill>
              </a:rPr>
              <a:t>  المستفيدة من  التحليل  المالي: </a:t>
            </a:r>
            <a:endParaRPr lang="fr-FR" sz="3600" b="1" dirty="0">
              <a:solidFill>
                <a:srgbClr val="FF0000"/>
              </a:solidFill>
            </a:endParaRPr>
          </a:p>
        </p:txBody>
      </p:sp>
      <p:sp>
        <p:nvSpPr>
          <p:cNvPr id="3" name="Espace réservé du contenu 2"/>
          <p:cNvSpPr>
            <a:spLocks noGrp="1"/>
          </p:cNvSpPr>
          <p:nvPr>
            <p:ph idx="1"/>
          </p:nvPr>
        </p:nvSpPr>
        <p:spPr>
          <a:xfrm>
            <a:off x="457200" y="1785926"/>
            <a:ext cx="8229600" cy="4214842"/>
          </a:xfrm>
        </p:spPr>
        <p:txBody>
          <a:bodyPr>
            <a:noAutofit/>
          </a:bodyPr>
          <a:lstStyle/>
          <a:p>
            <a:pPr marL="0" indent="0" algn="just" rtl="1">
              <a:lnSpc>
                <a:spcPct val="150000"/>
              </a:lnSpc>
              <a:buNone/>
            </a:pPr>
            <a:r>
              <a:rPr lang="ar-DZ" sz="2400" b="1" dirty="0" smtClean="0"/>
              <a:t>سادساً- العاملون في المؤسسة:  </a:t>
            </a:r>
            <a:r>
              <a:rPr lang="ar-DZ" sz="2400" dirty="0" smtClean="0"/>
              <a:t>يمكن القول بصفة عامة، أن أهم الأطراف ذات المصلحة في المشروع هما: </a:t>
            </a:r>
          </a:p>
          <a:p>
            <a:pPr algn="just" rtl="1">
              <a:lnSpc>
                <a:spcPct val="150000"/>
              </a:lnSpc>
              <a:buNone/>
            </a:pPr>
            <a:r>
              <a:rPr lang="ar-DZ" sz="2400" dirty="0" smtClean="0"/>
              <a:t>أ - المساهمون (الملاك)؛</a:t>
            </a:r>
          </a:p>
          <a:p>
            <a:pPr algn="just" rtl="1">
              <a:lnSpc>
                <a:spcPct val="150000"/>
              </a:lnSpc>
              <a:buNone/>
            </a:pPr>
            <a:r>
              <a:rPr lang="ar-DZ" sz="2400" dirty="0" smtClean="0"/>
              <a:t>ب -العاملون في المؤسسة.</a:t>
            </a:r>
          </a:p>
          <a:p>
            <a:pPr marL="0" indent="0" algn="just" rtl="1">
              <a:lnSpc>
                <a:spcPct val="150000"/>
              </a:lnSpc>
              <a:buNone/>
            </a:pPr>
            <a:r>
              <a:rPr lang="ar-DZ" sz="2400" dirty="0" smtClean="0"/>
              <a:t>إن زيادة الأجور مع ثبات الإنتاجية يعني انخفاض العائد المخصص للملاك بطريقة مباشرة(خفض التوزيعات أو اختفائها)، أو بطريقة غير مباشرة (عدم كفاية التمويل الداخلي)أو إضعاف المركز المالي، إذا ما تم دفع التوزيعات من الاحتياطيات .</a:t>
            </a:r>
            <a:endParaRPr lang="fr-FR" sz="2400" b="1" dirty="0">
              <a:solidFill>
                <a:srgbClr val="FF0000"/>
              </a:solidFill>
            </a:endParaRPr>
          </a:p>
        </p:txBody>
      </p:sp>
      <p:sp>
        <p:nvSpPr>
          <p:cNvPr id="4" name="Espace réservé de la date 3"/>
          <p:cNvSpPr>
            <a:spLocks noGrp="1"/>
          </p:cNvSpPr>
          <p:nvPr>
            <p:ph type="dt" sz="half" idx="10"/>
          </p:nvPr>
        </p:nvSpPr>
        <p:spPr/>
        <p:txBody>
          <a:bodyPr/>
          <a:lstStyle/>
          <a:p>
            <a:fld id="{B1BDAB21-B6FF-487E-8B9D-58BF2DF6B377}" type="datetime1">
              <a:rPr lang="fr-FR" smtClean="0"/>
              <a:pPr/>
              <a:t>05/12/2021</a:t>
            </a:fld>
            <a:endParaRPr lang="fr-FR" dirty="0"/>
          </a:p>
        </p:txBody>
      </p:sp>
      <p:sp>
        <p:nvSpPr>
          <p:cNvPr id="5" name="Espace réservé du numéro de diapositive 4"/>
          <p:cNvSpPr>
            <a:spLocks noGrp="1"/>
          </p:cNvSpPr>
          <p:nvPr>
            <p:ph type="sldNum" sz="quarter" idx="12"/>
          </p:nvPr>
        </p:nvSpPr>
        <p:spPr/>
        <p:txBody>
          <a:bodyPr/>
          <a:lstStyle/>
          <a:p>
            <a:fld id="{A3CF43BE-ED31-4913-AFE2-309D996F00D5}" type="slidenum">
              <a:rPr lang="fr-FR" smtClean="0"/>
              <a:pPr/>
              <a:t>8</a:t>
            </a:fld>
            <a:endParaRPr lang="fr-F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28612"/>
            <a:ext cx="8229600" cy="1143000"/>
          </a:xfrm>
        </p:spPr>
        <p:txBody>
          <a:bodyPr/>
          <a:lstStyle/>
          <a:p>
            <a:pPr rtl="1"/>
            <a:r>
              <a:rPr lang="ar-DZ" b="1" dirty="0" smtClean="0">
                <a:solidFill>
                  <a:srgbClr val="FF0000"/>
                </a:solidFill>
              </a:rPr>
              <a:t> </a:t>
            </a:r>
            <a:endParaRPr lang="fr-FR" b="1" dirty="0">
              <a:solidFill>
                <a:srgbClr val="FF0000"/>
              </a:solidFill>
            </a:endParaRPr>
          </a:p>
        </p:txBody>
      </p:sp>
      <p:sp>
        <p:nvSpPr>
          <p:cNvPr id="3" name="Espace réservé du contenu 2"/>
          <p:cNvSpPr>
            <a:spLocks noGrp="1"/>
          </p:cNvSpPr>
          <p:nvPr>
            <p:ph idx="1"/>
          </p:nvPr>
        </p:nvSpPr>
        <p:spPr>
          <a:xfrm>
            <a:off x="457200" y="1714488"/>
            <a:ext cx="8229600" cy="4572032"/>
          </a:xfrm>
        </p:spPr>
        <p:txBody>
          <a:bodyPr>
            <a:noAutofit/>
          </a:bodyPr>
          <a:lstStyle/>
          <a:p>
            <a:pPr marL="0" indent="0" algn="r" rtl="1">
              <a:lnSpc>
                <a:spcPct val="150000"/>
              </a:lnSpc>
              <a:buNone/>
            </a:pPr>
            <a:r>
              <a:rPr lang="ar-DZ" sz="2600" b="1" dirty="0" smtClean="0"/>
              <a:t>سابعاً- الهيئات الحكومية: </a:t>
            </a:r>
            <a:r>
              <a:rPr lang="ar-DZ" sz="2600" dirty="0" smtClean="0"/>
              <a:t>يعود اهتمام الهيئات الحكومية بتحليل أداء المؤسسات لأسباب رقابية بالدرجة الأولى ولأسباب ضريبية بالدرجة الثانية، بالإضافة إلى الأهداف التالية :</a:t>
            </a:r>
          </a:p>
          <a:p>
            <a:pPr marL="971550" lvl="1" indent="-514350" algn="r" rtl="1">
              <a:lnSpc>
                <a:spcPct val="150000"/>
              </a:lnSpc>
              <a:buFont typeface="+mj-lt"/>
              <a:buAutoNum type="arabicPeriod"/>
            </a:pPr>
            <a:r>
              <a:rPr lang="ar-DZ" sz="2600" dirty="0" smtClean="0"/>
              <a:t>التأكد من التقيد بالأنظمة والقوانين المعمول؛</a:t>
            </a:r>
          </a:p>
          <a:p>
            <a:pPr marL="971550" lvl="1" indent="-514350" algn="r" rtl="1">
              <a:lnSpc>
                <a:spcPct val="150000"/>
              </a:lnSpc>
              <a:buFont typeface="+mj-lt"/>
              <a:buAutoNum type="arabicPeriod"/>
            </a:pPr>
            <a:r>
              <a:rPr lang="ar-DZ" sz="2600" dirty="0" smtClean="0"/>
              <a:t>تقييم الأداء كرقابة البنك المركزي للبنوك التجارية؛</a:t>
            </a:r>
          </a:p>
          <a:p>
            <a:pPr marL="971550" lvl="1" indent="-514350" algn="r" rtl="1">
              <a:lnSpc>
                <a:spcPct val="150000"/>
              </a:lnSpc>
              <a:buFont typeface="+mj-lt"/>
              <a:buAutoNum type="arabicPeriod"/>
            </a:pPr>
            <a:r>
              <a:rPr lang="ar-DZ" sz="2600" dirty="0" smtClean="0"/>
              <a:t>مراقبة الأسعار؛</a:t>
            </a:r>
          </a:p>
          <a:p>
            <a:pPr marL="971550" lvl="1" indent="-514350" algn="r" rtl="1">
              <a:lnSpc>
                <a:spcPct val="150000"/>
              </a:lnSpc>
              <a:buFont typeface="+mj-lt"/>
              <a:buAutoNum type="arabicPeriod"/>
            </a:pPr>
            <a:r>
              <a:rPr lang="ar-DZ" sz="2600" dirty="0" smtClean="0"/>
              <a:t>غايات إحصائية.</a:t>
            </a:r>
            <a:r>
              <a:rPr lang="ar-DZ" sz="2400" dirty="0" smtClean="0"/>
              <a:t/>
            </a:r>
            <a:br>
              <a:rPr lang="ar-DZ" sz="2400" dirty="0" smtClean="0"/>
            </a:br>
            <a:r>
              <a:rPr lang="ar-DZ" dirty="0" smtClean="0"/>
              <a:t/>
            </a:r>
            <a:br>
              <a:rPr lang="ar-DZ" dirty="0" smtClean="0"/>
            </a:br>
            <a:endParaRPr lang="fr-FR" sz="3100" b="1" dirty="0"/>
          </a:p>
        </p:txBody>
      </p:sp>
      <p:sp>
        <p:nvSpPr>
          <p:cNvPr id="4" name="Espace réservé de la date 3"/>
          <p:cNvSpPr>
            <a:spLocks noGrp="1"/>
          </p:cNvSpPr>
          <p:nvPr>
            <p:ph type="dt" sz="half" idx="10"/>
          </p:nvPr>
        </p:nvSpPr>
        <p:spPr/>
        <p:txBody>
          <a:bodyPr/>
          <a:lstStyle/>
          <a:p>
            <a:fld id="{B1BDAB21-B6FF-487E-8B9D-58BF2DF6B377}" type="datetime1">
              <a:rPr lang="fr-FR" smtClean="0"/>
              <a:pPr/>
              <a:t>05/12/2021</a:t>
            </a:fld>
            <a:endParaRPr lang="fr-FR"/>
          </a:p>
        </p:txBody>
      </p:sp>
      <p:sp>
        <p:nvSpPr>
          <p:cNvPr id="5" name="Espace réservé du numéro de diapositive 4"/>
          <p:cNvSpPr>
            <a:spLocks noGrp="1"/>
          </p:cNvSpPr>
          <p:nvPr>
            <p:ph type="sldNum" sz="quarter" idx="12"/>
          </p:nvPr>
        </p:nvSpPr>
        <p:spPr/>
        <p:txBody>
          <a:bodyPr/>
          <a:lstStyle/>
          <a:p>
            <a:fld id="{A3CF43BE-ED31-4913-AFE2-309D996F00D5}" type="slidenum">
              <a:rPr lang="fr-FR" smtClean="0"/>
              <a:pPr/>
              <a:t>9</a:t>
            </a:fld>
            <a:endParaRPr lang="fr-FR" dirty="0"/>
          </a:p>
        </p:txBody>
      </p:sp>
      <p:sp>
        <p:nvSpPr>
          <p:cNvPr id="7" name="Titre 1"/>
          <p:cNvSpPr txBox="1">
            <a:spLocks/>
          </p:cNvSpPr>
          <p:nvPr/>
        </p:nvSpPr>
        <p:spPr>
          <a:xfrm>
            <a:off x="609600" y="581012"/>
            <a:ext cx="8229600" cy="1143000"/>
          </a:xfrm>
          <a:prstGeom prst="rect">
            <a:avLst/>
          </a:prstGeom>
        </p:spPr>
        <p:txBody>
          <a:bodyPr vert="horz" lIns="91440" tIns="45720" rIns="91440" bIns="45720" rtlCol="0" anchor="ctr">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DZ" sz="3600" b="1" i="0" u="none" strike="noStrike" kern="1200" cap="none" spc="0" normalizeH="0" baseline="0" noProof="0" dirty="0" smtClean="0">
                <a:ln>
                  <a:noFill/>
                </a:ln>
                <a:solidFill>
                  <a:srgbClr val="FF0000"/>
                </a:solidFill>
                <a:effectLst/>
                <a:uLnTx/>
                <a:uFillTx/>
                <a:latin typeface="+mj-lt"/>
                <a:ea typeface="+mj-ea"/>
                <a:cs typeface="+mj-cs"/>
              </a:rPr>
              <a:t>الأطراف  المستعملة </a:t>
            </a:r>
            <a:r>
              <a:rPr kumimoji="0" lang="ar-DZ" sz="3600" b="1" i="0" u="none" strike="noStrike" kern="1200" cap="none" spc="0" normalizeH="0" baseline="0" noProof="0" dirty="0" err="1" smtClean="0">
                <a:ln>
                  <a:noFill/>
                </a:ln>
                <a:solidFill>
                  <a:srgbClr val="FF0000"/>
                </a:solidFill>
                <a:effectLst/>
                <a:uLnTx/>
                <a:uFillTx/>
                <a:latin typeface="+mj-lt"/>
                <a:ea typeface="+mj-ea"/>
                <a:cs typeface="+mj-cs"/>
              </a:rPr>
              <a:t>و</a:t>
            </a:r>
            <a:r>
              <a:rPr kumimoji="0" lang="ar-DZ" sz="3600" b="1" i="0" u="none" strike="noStrike" kern="1200" cap="none" spc="0" normalizeH="0" baseline="0" noProof="0" dirty="0" smtClean="0">
                <a:ln>
                  <a:noFill/>
                </a:ln>
                <a:solidFill>
                  <a:srgbClr val="FF0000"/>
                </a:solidFill>
                <a:effectLst/>
                <a:uLnTx/>
                <a:uFillTx/>
                <a:latin typeface="+mj-lt"/>
                <a:ea typeface="+mj-ea"/>
                <a:cs typeface="+mj-cs"/>
              </a:rPr>
              <a:t>  المستفيدة من  التحليل  المالي:  </a:t>
            </a:r>
            <a:endParaRPr kumimoji="0" lang="fr-FR" sz="3600" b="1" i="0" u="none" strike="noStrike" kern="1200" cap="none" spc="0" normalizeH="0" baseline="0" noProof="0" dirty="0">
              <a:ln>
                <a:noFill/>
              </a:ln>
              <a:solidFill>
                <a:srgbClr val="FF0000"/>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16998913</TotalTime>
  <Words>1177</Words>
  <Application>Microsoft Office PowerPoint</Application>
  <PresentationFormat>Affichage à l'écran (4:3)</PresentationFormat>
  <Paragraphs>102</Paragraphs>
  <Slides>15</Slides>
  <Notes>0</Notes>
  <HiddenSlides>0</HiddenSlides>
  <MMClips>0</MMClips>
  <ScaleCrop>false</ScaleCrop>
  <HeadingPairs>
    <vt:vector size="4" baseType="variant">
      <vt:variant>
        <vt:lpstr>Thème</vt:lpstr>
      </vt:variant>
      <vt:variant>
        <vt:i4>1</vt:i4>
      </vt:variant>
      <vt:variant>
        <vt:lpstr>Titres des diapositives</vt:lpstr>
      </vt:variant>
      <vt:variant>
        <vt:i4>15</vt:i4>
      </vt:variant>
    </vt:vector>
  </HeadingPairs>
  <TitlesOfParts>
    <vt:vector size="16" baseType="lpstr">
      <vt:lpstr>Thème Office</vt:lpstr>
      <vt:lpstr>وزارة التعليم والبحث  العلمي جامعة أحمد زبانة-غليزان- كلية  العلوم الاقتصادية  والتجارية وعلوم  التسيير قسم علوم  التسيير تخصص إدارة  مالية</vt:lpstr>
      <vt:lpstr>مجالات  التحليل  المالي: </vt:lpstr>
      <vt:lpstr>مجالات التحليل المالي: </vt:lpstr>
      <vt:lpstr>مجالات  التحليل  المالي: </vt:lpstr>
      <vt:lpstr>الأطراف  المستعملة و  المستفيدة من  التحليل  المالي:  </vt:lpstr>
      <vt:lpstr>الأطراف  المستعملة و المستفيدة من  التحليل  المالي: </vt:lpstr>
      <vt:lpstr>الأطراف  المستعملة و  المستفيدة من  التحليل  المالي:  </vt:lpstr>
      <vt:lpstr>الأطراف  المستعملة و  المستفيدة من  التحليل  المالي: </vt:lpstr>
      <vt:lpstr> </vt:lpstr>
      <vt:lpstr> </vt:lpstr>
      <vt:lpstr>الأطراف  المستعملة و  المستفيدة من  التحليل  المالي:  </vt:lpstr>
      <vt:lpstr>أدوات و أساليب  التحليل  المالي: </vt:lpstr>
      <vt:lpstr>أدوات التحليل  المالي: </vt:lpstr>
      <vt:lpstr>نتائج التحليل  المالي: </vt:lpstr>
      <vt:lpstr>نتائج التحليل  المالي: </vt:lpstr>
    </vt:vector>
  </TitlesOfParts>
  <Company>LabsOnly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الحصة  الأولى  14 فبراير2018م</dc:title>
  <dc:creator>Dr Fouad</dc:creator>
  <cp:lastModifiedBy>pc</cp:lastModifiedBy>
  <cp:revision>813</cp:revision>
  <dcterms:created xsi:type="dcterms:W3CDTF">2018-02-08T20:58:44Z</dcterms:created>
  <dcterms:modified xsi:type="dcterms:W3CDTF">2021-12-05T19:03:51Z</dcterms:modified>
</cp:coreProperties>
</file>