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8"/>
  </p:notesMasterIdLst>
  <p:sldIdLst>
    <p:sldId id="256" r:id="rId2"/>
    <p:sldId id="280" r:id="rId3"/>
    <p:sldId id="283" r:id="rId4"/>
    <p:sldId id="295" r:id="rId5"/>
    <p:sldId id="311" r:id="rId6"/>
    <p:sldId id="312" r:id="rId7"/>
    <p:sldId id="294" r:id="rId8"/>
    <p:sldId id="293" r:id="rId9"/>
    <p:sldId id="296" r:id="rId10"/>
    <p:sldId id="297" r:id="rId11"/>
    <p:sldId id="298" r:id="rId12"/>
    <p:sldId id="314" r:id="rId13"/>
    <p:sldId id="316" r:id="rId14"/>
    <p:sldId id="315" r:id="rId15"/>
    <p:sldId id="313" r:id="rId16"/>
    <p:sldId id="30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05/12/2021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281770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05/12/2021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05/12/2021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05/12/2021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05/12/2021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u-relizane.dz/"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r.wikipedia.org/wiki/%D9%86%D8%B3%D8%A8%D8%A9_%D9%85%D8%A6%D9%88%D9%8A%D8%A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59832" y="487527"/>
            <a:ext cx="4155374" cy="1357297"/>
          </a:xfrm>
        </p:spPr>
        <p:txBody>
          <a:bodyPr>
            <a:noAutofit/>
          </a:bodyPr>
          <a:lstStyle/>
          <a:p>
            <a:pPr algn="r" rtl="1"/>
            <a:r>
              <a:rPr lang="ar-DZ" sz="2000" b="1" dirty="0"/>
              <a:t>وزارة التعليم والبحث  العلمي</a:t>
            </a:r>
            <a:r>
              <a:rPr lang="fr-FR" sz="2000" b="1" dirty="0"/>
              <a:t/>
            </a:r>
            <a:br>
              <a:rPr lang="fr-FR" sz="2000" b="1" dirty="0"/>
            </a:br>
            <a:r>
              <a:rPr lang="ar-DZ" sz="2000" b="1" dirty="0"/>
              <a:t>جامعة أحمد زبانة-غليزان-</a:t>
            </a:r>
            <a:br>
              <a:rPr lang="ar-DZ" sz="2000" b="1" dirty="0"/>
            </a:br>
            <a:r>
              <a:rPr lang="ar-DZ" sz="2000" b="1" dirty="0"/>
              <a:t>كلية  العلوم الاقتصادية  والتجارية وعلوم  التسيير</a:t>
            </a:r>
            <a:br>
              <a:rPr lang="ar-DZ" sz="2000" b="1" dirty="0"/>
            </a:br>
            <a:r>
              <a:rPr lang="ar-DZ" sz="2000" b="1" dirty="0"/>
              <a:t>قسم علوم  التسيير</a:t>
            </a:r>
            <a:br>
              <a:rPr lang="ar-DZ" sz="2000" b="1" dirty="0"/>
            </a:br>
            <a:r>
              <a:rPr lang="ar-DZ" sz="2000" b="1" dirty="0"/>
              <a:t>تخصص إدارة  مالية</a:t>
            </a:r>
            <a:endParaRPr lang="fr-FR" sz="2000" b="1" spc="-150" dirty="0"/>
          </a:p>
        </p:txBody>
      </p:sp>
      <p:sp>
        <p:nvSpPr>
          <p:cNvPr id="16" name="Sous-titre 15"/>
          <p:cNvSpPr>
            <a:spLocks noGrp="1"/>
          </p:cNvSpPr>
          <p:nvPr>
            <p:ph type="subTitle" idx="1"/>
          </p:nvPr>
        </p:nvSpPr>
        <p:spPr>
          <a:xfrm>
            <a:off x="4283968" y="3872448"/>
            <a:ext cx="4643470" cy="1428760"/>
          </a:xfrm>
        </p:spPr>
        <p:txBody>
          <a:bodyPr>
            <a:noAutofit/>
          </a:bodyPr>
          <a:lstStyle/>
          <a:p>
            <a:pPr rtl="1">
              <a:spcBef>
                <a:spcPts val="0"/>
              </a:spcBef>
            </a:pPr>
            <a:r>
              <a:rPr lang="ar-DZ" sz="3800" b="1" dirty="0" smtClean="0">
                <a:solidFill>
                  <a:srgbClr val="FF0000"/>
                </a:solidFill>
                <a:effectLst>
                  <a:glow rad="139700">
                    <a:schemeClr val="accent3">
                      <a:satMod val="175000"/>
                      <a:alpha val="40000"/>
                    </a:schemeClr>
                  </a:glow>
                </a:effectLst>
              </a:rPr>
              <a:t>التحليل  المالي  وفق  منظور السيولة </a:t>
            </a:r>
            <a:r>
              <a:rPr lang="fr-FR" sz="3800" b="1" dirty="0" smtClean="0">
                <a:solidFill>
                  <a:srgbClr val="FF0000"/>
                </a:solidFill>
                <a:effectLst>
                  <a:glow rad="139700">
                    <a:schemeClr val="accent3">
                      <a:satMod val="175000"/>
                      <a:alpha val="40000"/>
                    </a:schemeClr>
                  </a:glow>
                </a:effectLst>
              </a:rPr>
              <a:t>/</a:t>
            </a:r>
            <a:r>
              <a:rPr lang="ar-DZ" sz="3800" b="1" dirty="0" smtClean="0">
                <a:solidFill>
                  <a:srgbClr val="FF0000"/>
                </a:solidFill>
                <a:effectLst>
                  <a:glow rad="139700">
                    <a:schemeClr val="accent3">
                      <a:satMod val="175000"/>
                      <a:alpha val="40000"/>
                    </a:schemeClr>
                  </a:glow>
                </a:effectLst>
              </a:rPr>
              <a:t> الاستحقاق</a:t>
            </a:r>
          </a:p>
          <a:p>
            <a:pPr rtl="1">
              <a:spcBef>
                <a:spcPts val="0"/>
              </a:spcBef>
            </a:pPr>
            <a:r>
              <a:rPr lang="ar-DZ" sz="8000" b="1" spc="-300" dirty="0" smtClean="0">
                <a:solidFill>
                  <a:srgbClr val="FF0000"/>
                </a:solidFill>
                <a:effectLst>
                  <a:glow rad="139700">
                    <a:schemeClr val="accent3">
                      <a:satMod val="175000"/>
                      <a:alpha val="40000"/>
                    </a:schemeClr>
                  </a:glow>
                </a:effectLst>
              </a:rPr>
              <a:t> </a:t>
            </a: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05/12/2021</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Teardrop 16"/>
          <p:cNvSpPr/>
          <p:nvPr/>
        </p:nvSpPr>
        <p:spPr>
          <a:xfrm>
            <a:off x="4552922" y="2358024"/>
            <a:ext cx="2714644" cy="1142984"/>
          </a:xfrm>
          <a:prstGeom prst="teardrop">
            <a:avLst/>
          </a:prstGeom>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r" rtl="1"/>
            <a:r>
              <a:rPr lang="ar-DZ" b="1" dirty="0" smtClean="0">
                <a:solidFill>
                  <a:srgbClr val="FF0000"/>
                </a:solidFill>
              </a:rPr>
              <a:t>مقياس :</a:t>
            </a:r>
          </a:p>
          <a:p>
            <a:pPr algn="ctr" rtl="1"/>
            <a:r>
              <a:rPr lang="ar-DZ" b="1" dirty="0" smtClean="0">
                <a:solidFill>
                  <a:srgbClr val="FF0000"/>
                </a:solidFill>
              </a:rPr>
              <a:t>     تحليل مالي</a:t>
            </a:r>
          </a:p>
          <a:p>
            <a:pPr algn="ctr" rtl="1"/>
            <a:r>
              <a:rPr lang="ar-DZ" b="1" dirty="0" smtClean="0">
                <a:solidFill>
                  <a:srgbClr val="FF0000"/>
                </a:solidFill>
              </a:rPr>
              <a:t> </a:t>
            </a:r>
            <a:r>
              <a:rPr lang="fr-FR" dirty="0" smtClean="0">
                <a:solidFill>
                  <a:srgbClr val="FF0000"/>
                </a:solidFill>
              </a:rPr>
              <a:t>Financial </a:t>
            </a:r>
            <a:r>
              <a:rPr lang="fr-FR" dirty="0" err="1" smtClean="0">
                <a:solidFill>
                  <a:srgbClr val="FF0000"/>
                </a:solidFill>
              </a:rPr>
              <a:t>Analysis</a:t>
            </a:r>
            <a:endParaRPr lang="fr-FR" b="1" dirty="0" smtClean="0">
              <a:solidFill>
                <a:srgbClr val="FF0000"/>
              </a:solidFill>
            </a:endParaRPr>
          </a:p>
          <a:p>
            <a:pPr rtl="1"/>
            <a:endParaRPr lang="ar-SA" b="1" dirty="0">
              <a:solidFill>
                <a:srgbClr val="FF0000"/>
              </a:solidFill>
            </a:endParaRPr>
          </a:p>
        </p:txBody>
      </p:sp>
      <p:sp>
        <p:nvSpPr>
          <p:cNvPr id="13" name="Espace réservé de la date 3"/>
          <p:cNvSpPr txBox="1">
            <a:spLocks/>
          </p:cNvSpPr>
          <p:nvPr/>
        </p:nvSpPr>
        <p:spPr>
          <a:xfrm>
            <a:off x="5045232" y="6167460"/>
            <a:ext cx="3487208" cy="365125"/>
          </a:xfrm>
          <a:prstGeom prst="rect">
            <a:avLst/>
          </a:prstGeom>
        </p:spPr>
        <p:txBody>
          <a:bodyPr vert="horz" lIns="91440" tIns="45720" rIns="91440" bIns="45720" rtlCol="0" anchor="ctr"/>
          <a:lstStyle/>
          <a:p>
            <a:pPr lvl="0" algn="ctr">
              <a:defRPr/>
            </a:pPr>
            <a:r>
              <a:rPr lang="fr-FR" sz="1600" b="1" dirty="0">
                <a:latin typeface="Times New Roman" pitchFamily="18" charset="0"/>
                <a:cs typeface="Times New Roman" pitchFamily="18" charset="0"/>
              </a:rPr>
              <a:t>fouad.benhaddou@</a:t>
            </a:r>
            <a:r>
              <a:rPr lang="fr-FR" sz="1600" b="1" u="sng" dirty="0">
                <a:latin typeface="Times New Roman" pitchFamily="18" charset="0"/>
                <a:cs typeface="Times New Roman" pitchFamily="18" charset="0"/>
                <a:hlinkClick r:id="rId2"/>
              </a:rPr>
              <a:t>univ-relizane.dz</a:t>
            </a:r>
            <a:endParaRPr lang="fr-FR" sz="1600" b="1" dirty="0">
              <a:latin typeface="Times New Roman" pitchFamily="18" charset="0"/>
              <a:cs typeface="Times New Roman" pitchFamily="18" charset="0"/>
            </a:endParaRPr>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6510366" y="549276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500" b="1" i="0" u="none" strike="noStrike" kern="1200" cap="none" spc="0" normalizeH="0" baseline="0" noProof="0" dirty="0">
              <a:ln>
                <a:noFill/>
              </a:ln>
              <a:effectLst/>
              <a:uLnTx/>
              <a:uFillTx/>
              <a:latin typeface="+mn-lt"/>
              <a:ea typeface="+mn-ea"/>
              <a:cs typeface="+mn-cs"/>
            </a:endParaRPr>
          </a:p>
        </p:txBody>
      </p:sp>
      <p:sp>
        <p:nvSpPr>
          <p:cNvPr id="19" name="Espace réservé de la date 3"/>
          <p:cNvSpPr txBox="1">
            <a:spLocks/>
          </p:cNvSpPr>
          <p:nvPr/>
        </p:nvSpPr>
        <p:spPr>
          <a:xfrm>
            <a:off x="5508104" y="551214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إعداد: </a:t>
            </a:r>
            <a:r>
              <a:rPr lang="ar-DZ" sz="2000" b="1" dirty="0" err="1" smtClean="0"/>
              <a:t>د.فؤاد</a:t>
            </a:r>
            <a:r>
              <a:rPr lang="ar-DZ" sz="2000" b="1" dirty="0" smtClean="0"/>
              <a:t> بن </a:t>
            </a:r>
            <a:r>
              <a:rPr lang="ar-DZ" sz="2000" b="1" dirty="0" smtClean="0"/>
              <a:t>حدو</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effectLst/>
                <a:uLnTx/>
                <a:uFillTx/>
                <a:latin typeface="+mn-lt"/>
                <a:ea typeface="+mn-ea"/>
                <a:cs typeface="+mn-cs"/>
              </a:rPr>
              <a:t>أستاذ  محاضر</a:t>
            </a:r>
            <a:r>
              <a:rPr kumimoji="0" lang="ar-DZ" sz="2000" b="1" i="0" u="none" strike="noStrike" kern="1200" cap="none" spc="0" normalizeH="0" noProof="0" dirty="0" smtClean="0">
                <a:ln>
                  <a:noFill/>
                </a:ln>
                <a:effectLst/>
                <a:uLnTx/>
                <a:uFillTx/>
                <a:latin typeface="+mn-lt"/>
                <a:ea typeface="+mn-ea"/>
                <a:cs typeface="+mn-cs"/>
              </a:rPr>
              <a:t> –أ-</a:t>
            </a:r>
            <a:endParaRPr kumimoji="0" lang="fr-FR" sz="2000" b="1" i="0" u="none" strike="noStrike" kern="1200" cap="none" spc="0" normalizeH="0" baseline="0" noProof="0" dirty="0">
              <a:ln>
                <a:noFill/>
              </a:ln>
              <a:effectLst/>
              <a:uLnTx/>
              <a:uFillTx/>
              <a:latin typeface="+mn-lt"/>
              <a:ea typeface="+mn-ea"/>
              <a:cs typeface="+mn-cs"/>
            </a:endParaRPr>
          </a:p>
        </p:txBody>
      </p:sp>
      <p:pic>
        <p:nvPicPr>
          <p:cNvPr id="14" name="Picture 5" descr="H:\Documents and Settings\Administrateur\Mes documents\Downloads\budget1.jpg"/>
          <p:cNvPicPr>
            <a:picLocks noChangeAspect="1" noChangeArrowheads="1"/>
          </p:cNvPicPr>
          <p:nvPr/>
        </p:nvPicPr>
        <p:blipFill>
          <a:blip r:embed="rId3"/>
          <a:srcRect/>
          <a:stretch>
            <a:fillRect/>
          </a:stretch>
        </p:blipFill>
        <p:spPr bwMode="auto">
          <a:xfrm>
            <a:off x="135605" y="2531950"/>
            <a:ext cx="4167202" cy="4429132"/>
          </a:xfrm>
          <a:prstGeom prst="ellipse">
            <a:avLst/>
          </a:prstGeom>
          <a:ln>
            <a:noFill/>
          </a:ln>
          <a:effectLst>
            <a:softEdge rad="112500"/>
          </a:effectLst>
        </p:spPr>
      </p:pic>
      <p:pic>
        <p:nvPicPr>
          <p:cNvPr id="18" name="Picture 8" descr="H:\Documents and Settings\Administrateur\Mes documents\Downloads\budget2.jpg"/>
          <p:cNvPicPr>
            <a:picLocks noChangeAspect="1" noChangeArrowheads="1"/>
          </p:cNvPicPr>
          <p:nvPr/>
        </p:nvPicPr>
        <p:blipFill>
          <a:blip r:embed="rId4"/>
          <a:srcRect/>
          <a:stretch>
            <a:fillRect/>
          </a:stretch>
        </p:blipFill>
        <p:spPr bwMode="auto">
          <a:xfrm>
            <a:off x="0" y="0"/>
            <a:ext cx="3214678" cy="3857628"/>
          </a:xfrm>
          <a:prstGeom prst="ellipse">
            <a:avLst/>
          </a:prstGeom>
          <a:ln>
            <a:noFill/>
          </a:ln>
          <a:effectLst>
            <a:softEdge rad="112500"/>
          </a:effectLst>
        </p:spPr>
      </p:pic>
      <p:pic>
        <p:nvPicPr>
          <p:cNvPr id="20"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6296" y="76184"/>
            <a:ext cx="1907704" cy="3208800"/>
          </a:xfrm>
          <a:prstGeom prst="rect">
            <a:avLst/>
          </a:prstGeom>
          <a:noFill/>
          <a:extLst>
            <a:ext uri="{909E8E84-426E-40DD-AFC4-6F175D3DCCD1}">
              <a14:hiddenFill xmlns:a14="http://schemas.microsoft.com/office/drawing/2010/main">
                <a:solidFill>
                  <a:srgbClr val="FFFFFF"/>
                </a:solidFill>
              </a14:hiddenFill>
            </a:ext>
          </a:extLst>
        </p:spPr>
      </p:pic>
      <p:sp>
        <p:nvSpPr>
          <p:cNvPr id="21" name="Espace réservé de la date 3"/>
          <p:cNvSpPr txBox="1">
            <a:spLocks/>
          </p:cNvSpPr>
          <p:nvPr/>
        </p:nvSpPr>
        <p:spPr>
          <a:xfrm rot="20791065">
            <a:off x="3664028" y="1502180"/>
            <a:ext cx="1320751" cy="674694"/>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0000CC"/>
                </a:solidFill>
                <a:effectLst/>
                <a:uLnTx/>
                <a:uFillTx/>
                <a:latin typeface="+mn-lt"/>
                <a:ea typeface="+mn-ea"/>
                <a:cs typeface="+mn-cs"/>
              </a:rPr>
              <a:t>الجزء</a:t>
            </a:r>
            <a:r>
              <a:rPr lang="ar-DZ" sz="2000" b="1" dirty="0" smtClean="0">
                <a:solidFill>
                  <a:srgbClr val="0000CC"/>
                </a:solidFill>
              </a:rPr>
              <a:t> الثالث</a:t>
            </a:r>
            <a:endParaRPr kumimoji="0" lang="fr-FR" sz="2000" b="1" i="0" u="none" strike="noStrike" kern="1200" cap="none" spc="0" normalizeH="0" baseline="0" noProof="0" dirty="0">
              <a:ln>
                <a:noFill/>
              </a:ln>
              <a:solidFill>
                <a:srgbClr val="0000CC"/>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rtl="1"/>
            <a:r>
              <a:rPr lang="ar-DZ" sz="3600" b="1" dirty="0" smtClean="0">
                <a:solidFill>
                  <a:srgbClr val="FF0000"/>
                </a:solidFill>
              </a:rPr>
              <a:t>التحليل  المالي وفق منظور سيولة  الاستحقاق:</a:t>
            </a:r>
            <a:endParaRPr lang="fr-FR" sz="3600" b="1" dirty="0">
              <a:solidFill>
                <a:srgbClr val="FF0000"/>
              </a:solidFill>
            </a:endParaRPr>
          </a:p>
        </p:txBody>
      </p:sp>
      <p:sp>
        <p:nvSpPr>
          <p:cNvPr id="3" name="Espace réservé du contenu 2"/>
          <p:cNvSpPr>
            <a:spLocks noGrp="1"/>
          </p:cNvSpPr>
          <p:nvPr>
            <p:ph idx="1"/>
          </p:nvPr>
        </p:nvSpPr>
        <p:spPr>
          <a:xfrm>
            <a:off x="500034" y="1571612"/>
            <a:ext cx="8229600" cy="4429156"/>
          </a:xfrm>
        </p:spPr>
        <p:txBody>
          <a:bodyPr>
            <a:noAutofit/>
          </a:bodyPr>
          <a:lstStyle/>
          <a:p>
            <a:pPr marL="0" indent="0" algn="just" rtl="1">
              <a:buNone/>
            </a:pPr>
            <a:r>
              <a:rPr lang="ar-DZ" sz="2400" b="1" dirty="0" smtClean="0"/>
              <a:t>أهمية رأس المال العامل: </a:t>
            </a:r>
            <a:r>
              <a:rPr lang="ar-DZ" sz="2400" dirty="0" smtClean="0"/>
              <a:t>يعتبر رأس المال العامل من أهم مؤشرات التوازن المالي، </a:t>
            </a:r>
            <a:r>
              <a:rPr lang="ar-DZ" sz="2400" dirty="0" err="1" smtClean="0"/>
              <a:t>و</a:t>
            </a:r>
            <a:r>
              <a:rPr lang="ar-DZ" sz="2400" dirty="0" smtClean="0"/>
              <a:t> من  أكثر أدوات المستعلمة في  التشخيص المالي للمؤسسة  والحكم على  مدى  توازنها  خاصة  على  مدى  القصير . و تتمثل هذه  الأهمية في  :</a:t>
            </a:r>
          </a:p>
          <a:p>
            <a:pPr lvl="1" algn="r" rtl="1">
              <a:buFont typeface="Wingdings" pitchFamily="2" charset="2"/>
              <a:buChar char="ü"/>
            </a:pPr>
            <a:r>
              <a:rPr lang="ar-DZ" sz="2400" dirty="0" smtClean="0"/>
              <a:t>يعكس الصورة الواضحة عن السيولة عند المؤسسة؛</a:t>
            </a:r>
          </a:p>
          <a:p>
            <a:pPr lvl="1" algn="r" rtl="1">
              <a:buFont typeface="Wingdings" pitchFamily="2" charset="2"/>
              <a:buChar char="ü"/>
            </a:pPr>
            <a:r>
              <a:rPr lang="ar-DZ" sz="2400" dirty="0" smtClean="0"/>
              <a:t>يوفر الوقت للمؤسسة في عملية البيع </a:t>
            </a:r>
            <a:r>
              <a:rPr lang="ar-DZ" sz="2400" dirty="0" err="1" smtClean="0"/>
              <a:t>و</a:t>
            </a:r>
            <a:r>
              <a:rPr lang="ar-DZ" sz="2400" dirty="0" smtClean="0"/>
              <a:t> التحصيل؛</a:t>
            </a:r>
          </a:p>
          <a:p>
            <a:pPr lvl="1" algn="r" rtl="1">
              <a:buFont typeface="Wingdings" pitchFamily="2" charset="2"/>
              <a:buChar char="ü"/>
            </a:pPr>
            <a:r>
              <a:rPr lang="ar-DZ" sz="2400" dirty="0" smtClean="0"/>
              <a:t>احتياط المؤسسة عند عجزها عن التسديد؛</a:t>
            </a:r>
          </a:p>
          <a:p>
            <a:pPr lvl="1" algn="r" rtl="1">
              <a:buFont typeface="Wingdings" pitchFamily="2" charset="2"/>
              <a:buChar char="ü"/>
            </a:pPr>
            <a:r>
              <a:rPr lang="ar-DZ" sz="2400" dirty="0" smtClean="0"/>
              <a:t>يجنب المؤسسة المخاطر المحيطة </a:t>
            </a:r>
            <a:r>
              <a:rPr lang="ar-DZ" sz="2400" dirty="0" err="1" smtClean="0"/>
              <a:t>بها</a:t>
            </a:r>
            <a:r>
              <a:rPr lang="ar-DZ" sz="2400" dirty="0" smtClean="0"/>
              <a:t>؛ </a:t>
            </a:r>
            <a:endParaRPr lang="ar-DZ" sz="2400" b="1" dirty="0" smtClean="0"/>
          </a:p>
          <a:p>
            <a:pPr marL="0" indent="0" algn="just" rtl="1">
              <a:buNone/>
            </a:pPr>
            <a:r>
              <a:rPr lang="ar-DZ" sz="2400" b="1" dirty="0" smtClean="0"/>
              <a:t>أصناف </a:t>
            </a:r>
            <a:r>
              <a:rPr lang="ar-DZ" sz="2400" b="1" dirty="0" err="1" smtClean="0"/>
              <a:t>و</a:t>
            </a:r>
            <a:r>
              <a:rPr lang="ar-DZ" sz="2400" b="1" dirty="0" smtClean="0"/>
              <a:t> أنواع  الرأس  المال  العامل: </a:t>
            </a:r>
            <a:r>
              <a:rPr lang="ar-DZ" sz="2400" dirty="0" smtClean="0"/>
              <a:t>رأس المال  العامل  الصافي، رأس  المال  العامل الخاص،  رأس  المال  العامل  الإجمالي، رأس المال  العامل الأجنبي. ( للمزيد  من  التفصيل  انظر  الملحق رقم 01).</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rtl="1"/>
            <a:r>
              <a:rPr lang="ar-DZ" sz="3600" b="1" dirty="0" smtClean="0">
                <a:solidFill>
                  <a:srgbClr val="FF0000"/>
                </a:solidFill>
              </a:rPr>
              <a:t>التحليل  المالي وفق منظور السيولة / الاستحقاق:</a:t>
            </a:r>
            <a:endParaRPr lang="fr-FR" sz="3600" b="1" dirty="0">
              <a:solidFill>
                <a:srgbClr val="FF0000"/>
              </a:solidFill>
            </a:endParaRPr>
          </a:p>
        </p:txBody>
      </p:sp>
      <p:sp>
        <p:nvSpPr>
          <p:cNvPr id="3" name="Espace réservé du contenu 2"/>
          <p:cNvSpPr>
            <a:spLocks noGrp="1"/>
          </p:cNvSpPr>
          <p:nvPr>
            <p:ph idx="1"/>
          </p:nvPr>
        </p:nvSpPr>
        <p:spPr>
          <a:xfrm>
            <a:off x="457200" y="1428736"/>
            <a:ext cx="8229600" cy="4929222"/>
          </a:xfrm>
        </p:spPr>
        <p:txBody>
          <a:bodyPr>
            <a:noAutofit/>
          </a:bodyPr>
          <a:lstStyle/>
          <a:p>
            <a:pPr marL="0" indent="0" algn="just" rtl="1">
              <a:buNone/>
            </a:pPr>
            <a:r>
              <a:rPr lang="ar-DZ" sz="2400" b="1" dirty="0" smtClean="0"/>
              <a:t>2. احتياجات  رأس  المال  العامل </a:t>
            </a:r>
            <a:r>
              <a:rPr lang="fr-FR" sz="2400" b="1" dirty="0" smtClean="0"/>
              <a:t>(B.F.R)</a:t>
            </a:r>
            <a:r>
              <a:rPr lang="ar-DZ" sz="2400" b="1" dirty="0" smtClean="0"/>
              <a:t>: </a:t>
            </a:r>
            <a:r>
              <a:rPr lang="ar-DZ" sz="2400" dirty="0" smtClean="0"/>
              <a:t>يمكن تعريف احتياجات رأس المال  العامل على أنها رأس المال العامل الأمثل. أي ذلك الجزء من الأموال الدائمة الممول لجزء من الأصول المتداولة  والذي  يضمن  للمؤسسة توازنها المالي الضروري، </a:t>
            </a:r>
            <a:r>
              <a:rPr lang="ar-DZ" sz="2400" dirty="0" err="1" smtClean="0"/>
              <a:t>و</a:t>
            </a:r>
            <a:r>
              <a:rPr lang="ar-DZ" sz="2400" dirty="0" smtClean="0"/>
              <a:t> تظهر هذه الاحتياجات عند مقارنة الأصول المتداولة مع الموارد المالية القصيرة الأجل. بمعنى احتياجات الدورية المتمثلة في  المخزون  والمدينون وموارد الدورية  المتمثلة في  الديون  القصيرة  الأجل.</a:t>
            </a:r>
          </a:p>
          <a:p>
            <a:pPr marL="0" indent="0" algn="r" rtl="1">
              <a:lnSpc>
                <a:spcPct val="90000"/>
              </a:lnSpc>
              <a:buNone/>
            </a:pPr>
            <a:r>
              <a:rPr lang="fr-FR" sz="2200" b="1" dirty="0" smtClean="0">
                <a:solidFill>
                  <a:srgbClr val="FF0000"/>
                </a:solidFill>
              </a:rPr>
              <a:t>BFR&gt;0</a:t>
            </a:r>
            <a:r>
              <a:rPr lang="ar-DZ" sz="2200" dirty="0" smtClean="0">
                <a:solidFill>
                  <a:srgbClr val="FF0000"/>
                </a:solidFill>
              </a:rPr>
              <a:t> هذا يعني أن الاستخدامات تفوق الموارد أي أن الديون القصيرة لا تغطي احتياجات الدورة </a:t>
            </a:r>
            <a:r>
              <a:rPr lang="ar-DZ" sz="2200" dirty="0" err="1" smtClean="0">
                <a:solidFill>
                  <a:srgbClr val="FF0000"/>
                </a:solidFill>
              </a:rPr>
              <a:t>و</a:t>
            </a:r>
            <a:r>
              <a:rPr lang="ar-DZ" sz="2200" dirty="0" smtClean="0">
                <a:solidFill>
                  <a:srgbClr val="FF0000"/>
                </a:solidFill>
              </a:rPr>
              <a:t> منه المؤسسة بحاجة لأموال إضافية لتغطية الجزء المتبقي.</a:t>
            </a:r>
          </a:p>
          <a:p>
            <a:pPr marL="0" indent="0" algn="r" rtl="1">
              <a:lnSpc>
                <a:spcPct val="90000"/>
              </a:lnSpc>
              <a:buNone/>
            </a:pPr>
            <a:r>
              <a:rPr lang="fr-FR" sz="2200" b="1" dirty="0" smtClean="0">
                <a:solidFill>
                  <a:srgbClr val="FF0000"/>
                </a:solidFill>
              </a:rPr>
              <a:t>BFR=0</a:t>
            </a:r>
            <a:r>
              <a:rPr lang="ar-DZ" sz="2200" dirty="0" smtClean="0">
                <a:solidFill>
                  <a:srgbClr val="FF0000"/>
                </a:solidFill>
              </a:rPr>
              <a:t> هذا يعني أن احتياجات الدورة تساوي الديون قصيرة الأجل</a:t>
            </a:r>
          </a:p>
          <a:p>
            <a:pPr marL="0" indent="0" algn="r" rtl="1">
              <a:lnSpc>
                <a:spcPct val="90000"/>
              </a:lnSpc>
              <a:buNone/>
            </a:pPr>
            <a:r>
              <a:rPr lang="fr-FR" sz="2200" b="1" dirty="0" smtClean="0">
                <a:solidFill>
                  <a:srgbClr val="FF0000"/>
                </a:solidFill>
              </a:rPr>
              <a:t>BFR&lt;0</a:t>
            </a:r>
            <a:r>
              <a:rPr lang="ar-DZ" sz="2200" dirty="0" smtClean="0">
                <a:solidFill>
                  <a:srgbClr val="FF0000"/>
                </a:solidFill>
              </a:rPr>
              <a:t> هذا يعني وجود فائض في الموارد </a:t>
            </a:r>
            <a:r>
              <a:rPr lang="ar-DZ" sz="2200" dirty="0" err="1" smtClean="0">
                <a:solidFill>
                  <a:srgbClr val="FF0000"/>
                </a:solidFill>
              </a:rPr>
              <a:t>و</a:t>
            </a:r>
            <a:r>
              <a:rPr lang="ar-DZ" sz="2200" dirty="0" smtClean="0">
                <a:solidFill>
                  <a:srgbClr val="FF0000"/>
                </a:solidFill>
              </a:rPr>
              <a:t> عليه فإن الديون قصيرة الأجل تغطي كل احتياجات الدورة </a:t>
            </a:r>
            <a:r>
              <a:rPr lang="ar-DZ" sz="2200" dirty="0" err="1" smtClean="0">
                <a:solidFill>
                  <a:srgbClr val="FF0000"/>
                </a:solidFill>
              </a:rPr>
              <a:t>و</a:t>
            </a:r>
            <a:r>
              <a:rPr lang="ar-DZ" sz="2200" dirty="0" smtClean="0">
                <a:solidFill>
                  <a:srgbClr val="FF0000"/>
                </a:solidFill>
              </a:rPr>
              <a:t> يبقى هناك فائض يمول جزء من الأصول الثابتة</a:t>
            </a:r>
            <a:endParaRPr lang="fr-FR" sz="2200" dirty="0" smtClean="0">
              <a:solidFill>
                <a:srgbClr val="FF0000"/>
              </a:solidFill>
            </a:endParaRPr>
          </a:p>
          <a:p>
            <a:pPr marL="0" indent="0" algn="r" rtl="1">
              <a:buNone/>
            </a:pPr>
            <a:r>
              <a:rPr lang="ar-DZ" sz="2400" b="1" dirty="0" smtClean="0"/>
              <a:t>3. الخزينة الصافية </a:t>
            </a:r>
            <a:r>
              <a:rPr lang="fr-FR" sz="2400" b="1" dirty="0" smtClean="0"/>
              <a:t>(T.N)</a:t>
            </a:r>
            <a:r>
              <a:rPr lang="ar-DZ" sz="2400" b="1" dirty="0" smtClean="0"/>
              <a:t>: </a:t>
            </a:r>
            <a:r>
              <a:rPr lang="ar-DZ" sz="2400" dirty="0" smtClean="0"/>
              <a:t>هي  مجموعة  الأموال  الجاهزة التي  توجد  تحت  تصرف  المؤسسة لمدة دورة الاستغلال</a:t>
            </a:r>
            <a:r>
              <a:rPr lang="ar-DZ" sz="2600" dirty="0" smtClean="0"/>
              <a:t>. أي  مجموعة  الأموال  السائلة التي  تستطيع المؤسسة  استخدامها  فوراً.</a:t>
            </a:r>
            <a:r>
              <a:rPr lang="ar-DZ" sz="2800" dirty="0" smtClean="0"/>
              <a:t/>
            </a:r>
            <a:br>
              <a:rPr lang="ar-DZ" sz="2800" dirty="0" smtClean="0"/>
            </a:br>
            <a:r>
              <a:rPr lang="ar-DZ" sz="3600" dirty="0" smtClean="0"/>
              <a:t/>
            </a:r>
            <a:br>
              <a:rPr lang="ar-DZ" sz="3600" dirty="0" smtClean="0"/>
            </a:br>
            <a:endParaRPr lang="fr-FR" sz="35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noAutofit/>
          </a:bodyPr>
          <a:lstStyle/>
          <a:p>
            <a:pPr rtl="1"/>
            <a:r>
              <a:rPr lang="ar-DZ" sz="3600" b="1" dirty="0" smtClean="0">
                <a:solidFill>
                  <a:srgbClr val="FF0000"/>
                </a:solidFill>
              </a:rPr>
              <a:t>التحليل  المالي وفق منظور السيولة / الاستحقاق:</a:t>
            </a:r>
            <a:endParaRPr lang="fr-FR" sz="3600" b="1" dirty="0">
              <a:solidFill>
                <a:srgbClr val="FF0000"/>
              </a:solidFill>
            </a:endParaRPr>
          </a:p>
        </p:txBody>
      </p:sp>
      <p:sp>
        <p:nvSpPr>
          <p:cNvPr id="3" name="Espace réservé du contenu 2"/>
          <p:cNvSpPr>
            <a:spLocks noGrp="1"/>
          </p:cNvSpPr>
          <p:nvPr>
            <p:ph idx="1"/>
          </p:nvPr>
        </p:nvSpPr>
        <p:spPr>
          <a:xfrm>
            <a:off x="457200" y="1428736"/>
            <a:ext cx="8229600" cy="4572032"/>
          </a:xfrm>
        </p:spPr>
        <p:txBody>
          <a:bodyPr>
            <a:noAutofit/>
          </a:bodyPr>
          <a:lstStyle/>
          <a:p>
            <a:pPr marL="0" indent="0" algn="just" rtl="1">
              <a:buNone/>
            </a:pPr>
            <a:r>
              <a:rPr lang="ar-DZ" sz="2400" b="1" dirty="0" smtClean="0"/>
              <a:t>النسب المالية</a:t>
            </a:r>
            <a:r>
              <a:rPr lang="ar-DZ" sz="2400" dirty="0" smtClean="0"/>
              <a:t> (أو </a:t>
            </a:r>
            <a:r>
              <a:rPr lang="ar-DZ" sz="2400" b="1" dirty="0" smtClean="0"/>
              <a:t>المؤشرات المالية</a:t>
            </a:r>
            <a:r>
              <a:rPr lang="ar-DZ" sz="2400" dirty="0" smtClean="0"/>
              <a:t>) (أو </a:t>
            </a:r>
            <a:r>
              <a:rPr lang="ar-DZ" sz="2400" b="1" dirty="0" smtClean="0"/>
              <a:t>المُعدلات المحاسبية</a:t>
            </a:r>
            <a:r>
              <a:rPr lang="ar-DZ" sz="2400" dirty="0" smtClean="0"/>
              <a:t> ): هي علاقة تربط بين بندين أو أكثر من بنود القوائم المالية. و تستخدم لتقيم الوضعية  المالية  للمؤسسة. و تتخذ إما شكل عدد عشري أو </a:t>
            </a:r>
            <a:r>
              <a:rPr lang="ar-DZ" sz="2400" dirty="0" smtClean="0">
                <a:hlinkClick r:id="rId2" tooltip="نسبة مئوية"/>
              </a:rPr>
              <a:t>نسبة مئوية</a:t>
            </a:r>
            <a:r>
              <a:rPr lang="ar-DZ" sz="2400" dirty="0" smtClean="0"/>
              <a:t> .</a:t>
            </a:r>
            <a:endParaRPr lang="ar-DZ" sz="2400" b="1" dirty="0" smtClean="0"/>
          </a:p>
          <a:p>
            <a:pPr marL="0" indent="0" algn="r" rtl="1">
              <a:buNone/>
            </a:pPr>
            <a:r>
              <a:rPr lang="ar-DZ" sz="2400" b="1" dirty="0" smtClean="0"/>
              <a:t>أهمية تحليل  النسب  المالية:  </a:t>
            </a:r>
            <a:r>
              <a:rPr lang="ar-DZ" sz="2400" dirty="0" smtClean="0"/>
              <a:t>تحليل  النسب  المالية هي وسيلة تُستخدم للمقارنة بين مجموعة من الحسابات الماليّة عن طريق استخدام وسائل رياضيّة، </a:t>
            </a:r>
            <a:r>
              <a:rPr lang="ar-DZ" sz="2400" dirty="0" err="1" smtClean="0"/>
              <a:t>و</a:t>
            </a:r>
            <a:r>
              <a:rPr lang="ar-DZ" sz="2400" dirty="0" smtClean="0"/>
              <a:t> تكمن  أهميته في: </a:t>
            </a:r>
          </a:p>
          <a:p>
            <a:pPr marL="400050" lvl="1" indent="0" algn="just" rtl="1">
              <a:buFont typeface="Wingdings" pitchFamily="2" charset="2"/>
              <a:buChar char="ü"/>
            </a:pPr>
            <a:r>
              <a:rPr lang="ar-DZ" sz="2400" dirty="0" smtClean="0"/>
              <a:t>يُساعد على فهم طبيعة أداء الأعمال التجاريّة؛ من خلال توفير معلومات ماليّة لكلٍّ من إدارة الشركة، والدائنين، والمستثمرين، </a:t>
            </a:r>
          </a:p>
          <a:p>
            <a:pPr marL="400050" lvl="1" indent="0" algn="just" rtl="1">
              <a:buFont typeface="Wingdings" pitchFamily="2" charset="2"/>
              <a:buChar char="ü"/>
            </a:pPr>
            <a:r>
              <a:rPr lang="ar-DZ" sz="2400" dirty="0" smtClean="0"/>
              <a:t>يعتبر أداةً إداريّةً تساهم في تطوير العمل؛ عن طريق دراسة النتائج الماليّة المعتمدة على استخدام مؤشرات لقياس، وتحليل الأداء التنظيميّ للمؤسسة. </a:t>
            </a:r>
            <a:r>
              <a:rPr lang="ar-DZ" dirty="0" smtClean="0"/>
              <a:t/>
            </a:r>
            <a:br>
              <a:rPr lang="ar-DZ" dirty="0" smtClean="0"/>
            </a:br>
            <a:endParaRPr lang="ar-DZ"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12</a:t>
            </a:fld>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noAutofit/>
          </a:bodyPr>
          <a:lstStyle/>
          <a:p>
            <a:pPr rtl="1"/>
            <a:r>
              <a:rPr lang="ar-DZ" sz="3600" b="1" dirty="0" smtClean="0">
                <a:solidFill>
                  <a:srgbClr val="FF0000"/>
                </a:solidFill>
              </a:rPr>
              <a:t>التحليل  المالي وفق منظور السيولة / الاستحقاق:</a:t>
            </a:r>
            <a:endParaRPr lang="fr-FR" sz="3600" b="1" dirty="0">
              <a:solidFill>
                <a:srgbClr val="FF0000"/>
              </a:solidFill>
            </a:endParaRPr>
          </a:p>
        </p:txBody>
      </p:sp>
      <p:sp>
        <p:nvSpPr>
          <p:cNvPr id="3" name="Espace réservé du contenu 2"/>
          <p:cNvSpPr>
            <a:spLocks noGrp="1"/>
          </p:cNvSpPr>
          <p:nvPr>
            <p:ph idx="1"/>
          </p:nvPr>
        </p:nvSpPr>
        <p:spPr>
          <a:xfrm>
            <a:off x="457200" y="1428736"/>
            <a:ext cx="8229600" cy="3929090"/>
          </a:xfrm>
        </p:spPr>
        <p:txBody>
          <a:bodyPr>
            <a:noAutofit/>
          </a:bodyPr>
          <a:lstStyle/>
          <a:p>
            <a:pPr algn="r" rtl="1">
              <a:lnSpc>
                <a:spcPct val="150000"/>
              </a:lnSpc>
              <a:buNone/>
            </a:pPr>
            <a:r>
              <a:rPr lang="ar-DZ" sz="2400" b="1" dirty="0" smtClean="0"/>
              <a:t>خصائص النسب  المالية: </a:t>
            </a:r>
            <a:r>
              <a:rPr lang="ar-DZ" sz="2400" dirty="0" smtClean="0"/>
              <a:t>وتتمثل  هذه الخصائص في: </a:t>
            </a:r>
          </a:p>
          <a:p>
            <a:pPr algn="r" rtl="1">
              <a:buFont typeface="Wingdings" pitchFamily="2" charset="2"/>
              <a:buChar char="ü"/>
            </a:pPr>
            <a:r>
              <a:rPr lang="ar-DZ" sz="2400" dirty="0" smtClean="0"/>
              <a:t>سهولة استخراج بنودها؛</a:t>
            </a:r>
          </a:p>
          <a:p>
            <a:pPr algn="r" rtl="1">
              <a:buFont typeface="Wingdings" pitchFamily="2" charset="2"/>
              <a:buChar char="ü"/>
            </a:pPr>
            <a:r>
              <a:rPr lang="ar-DZ" sz="2400" dirty="0" smtClean="0"/>
              <a:t>ذات دلالة واضحة؛</a:t>
            </a:r>
          </a:p>
          <a:p>
            <a:pPr algn="r" rtl="1">
              <a:buFont typeface="Wingdings" pitchFamily="2" charset="2"/>
              <a:buChar char="ü"/>
            </a:pPr>
            <a:r>
              <a:rPr lang="ar-DZ" sz="2400" dirty="0" smtClean="0"/>
              <a:t>يسهل تفسيرها؛</a:t>
            </a:r>
          </a:p>
          <a:p>
            <a:pPr algn="r" rtl="1">
              <a:buFont typeface="Wingdings" pitchFamily="2" charset="2"/>
              <a:buChar char="ü"/>
            </a:pPr>
            <a:r>
              <a:rPr lang="ar-DZ" sz="2400" dirty="0" smtClean="0"/>
              <a:t>تساعد في الحكم على وضعية المشروع أو في اتخاذ القرارات؛</a:t>
            </a:r>
          </a:p>
          <a:p>
            <a:pPr algn="r" rtl="1">
              <a:buFont typeface="Wingdings" pitchFamily="2" charset="2"/>
              <a:buChar char="ü"/>
            </a:pPr>
            <a:r>
              <a:rPr lang="ar-DZ" sz="2400" dirty="0" smtClean="0"/>
              <a:t>الاستفادة من النسبة في وقت الحاجة إليها؛</a:t>
            </a:r>
          </a:p>
          <a:p>
            <a:pPr algn="r" rtl="1">
              <a:buFont typeface="Wingdings" pitchFamily="2" charset="2"/>
              <a:buChar char="ü"/>
            </a:pPr>
            <a:r>
              <a:rPr lang="ar-DZ" sz="2400" dirty="0" smtClean="0"/>
              <a:t>تسهل تفسير التغير في النسبة </a:t>
            </a:r>
            <a:r>
              <a:rPr lang="ar-DZ" sz="2400" dirty="0" err="1" smtClean="0"/>
              <a:t>و</a:t>
            </a:r>
            <a:r>
              <a:rPr lang="ar-DZ" sz="2400" dirty="0" smtClean="0"/>
              <a:t> تحديد أسبابه؛</a:t>
            </a:r>
          </a:p>
          <a:p>
            <a:pPr algn="r" rtl="1">
              <a:buFont typeface="Wingdings" pitchFamily="2" charset="2"/>
              <a:buChar char="ü"/>
            </a:pPr>
            <a:r>
              <a:rPr lang="ar-DZ" sz="2400" dirty="0" smtClean="0"/>
              <a:t>لها علاقة وطيدة مع الغرض الذي احتسبت من أجله.</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13</a:t>
            </a:fld>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noAutofit/>
          </a:bodyPr>
          <a:lstStyle/>
          <a:p>
            <a:pPr rtl="1"/>
            <a:r>
              <a:rPr lang="ar-DZ" sz="3600" b="1" dirty="0" smtClean="0">
                <a:solidFill>
                  <a:srgbClr val="FF0000"/>
                </a:solidFill>
              </a:rPr>
              <a:t>التحليل  المالي وفق منظور السيولة / الاستحقاق:</a:t>
            </a:r>
            <a:endParaRPr lang="fr-FR" sz="3600" b="1" dirty="0">
              <a:solidFill>
                <a:srgbClr val="FF0000"/>
              </a:solidFill>
            </a:endParaRPr>
          </a:p>
        </p:txBody>
      </p:sp>
      <p:sp>
        <p:nvSpPr>
          <p:cNvPr id="3" name="Espace réservé du contenu 2"/>
          <p:cNvSpPr>
            <a:spLocks noGrp="1"/>
          </p:cNvSpPr>
          <p:nvPr>
            <p:ph idx="1"/>
          </p:nvPr>
        </p:nvSpPr>
        <p:spPr>
          <a:xfrm>
            <a:off x="457200" y="1285860"/>
            <a:ext cx="8229600" cy="4786346"/>
          </a:xfrm>
        </p:spPr>
        <p:txBody>
          <a:bodyPr>
            <a:noAutofit/>
          </a:bodyPr>
          <a:lstStyle/>
          <a:p>
            <a:pPr algn="r" rtl="1">
              <a:lnSpc>
                <a:spcPct val="150000"/>
              </a:lnSpc>
              <a:buNone/>
            </a:pPr>
            <a:r>
              <a:rPr lang="ar-DZ" sz="3600" dirty="0" smtClean="0"/>
              <a:t>أنواع  النسب  المالية:</a:t>
            </a:r>
          </a:p>
          <a:p>
            <a:pPr marL="0" indent="0" algn="just" rtl="1">
              <a:buNone/>
            </a:pPr>
            <a:r>
              <a:rPr lang="ar-DZ" sz="2300" b="1" dirty="0" smtClean="0"/>
              <a:t>أولاً: نسب السيولة: </a:t>
            </a:r>
            <a:r>
              <a:rPr lang="ar-DZ" sz="2300" dirty="0" smtClean="0"/>
              <a:t>تستعمل هذه المجموعة من النسب للحكم على مدى قدرة المؤسسة على مواجهة ديونها قصيرة الأجل. وبالتالي  فهي تقيس وضعية المؤسسة من حيث توازنها المالي  القصير الأجل.  وتتمثل هذه النسب في : </a:t>
            </a:r>
            <a:r>
              <a:rPr lang="ar-DZ" sz="2300" b="1" dirty="0" smtClean="0"/>
              <a:t>نسبة  السيولة  العامة ( التداول)، نسبة  السيولة المختصرة، نسبة  السيولة  الفورية.</a:t>
            </a:r>
            <a:r>
              <a:rPr lang="ar-DZ" sz="2300" dirty="0" smtClean="0"/>
              <a:t/>
            </a:r>
            <a:br>
              <a:rPr lang="ar-DZ" sz="2300" dirty="0" smtClean="0"/>
            </a:br>
            <a:r>
              <a:rPr lang="ar-DZ" sz="2300" b="1" dirty="0" smtClean="0"/>
              <a:t>ثانيا: نسب النشاط:  </a:t>
            </a:r>
            <a:r>
              <a:rPr lang="ar-DZ" sz="2300" dirty="0" smtClean="0"/>
              <a:t>تقيس هذه المجموعة من النسب كيفية تسيير المؤسسة لمجموع أصولها ذات درجات السيولة المختلفة مقارنة بدرجات استحقاق عناصر الخصوم، حيث كلما كان دوران عناصر الاستغلال سريعا، كلما كان الوقت الضروري لتحويلها إلى نقدية أقل(مع ثبات العوامل الأخرى) كما تقيس هذه النسب درجة الفعالية في استخدام </a:t>
            </a:r>
            <a:r>
              <a:rPr lang="ar-DZ" sz="2300" dirty="0" err="1" smtClean="0"/>
              <a:t>الموراد</a:t>
            </a:r>
            <a:r>
              <a:rPr lang="ar-DZ" sz="2300" dirty="0" smtClean="0"/>
              <a:t>  المالية  المتاحة للمؤسسة، أي مدى فعالية تسيير عناصر رأس المال الاقتصادي ( الأصول الاقتصادية). وتتمثل هذه النسب في : </a:t>
            </a:r>
            <a:r>
              <a:rPr lang="ar-DZ" sz="2300" b="1" dirty="0" smtClean="0"/>
              <a:t>مهلة  دوران  الزبائن، مهلة  دوران  الموردين، مهلة  دوران  المخزون، معدل دوران  الأصول،  معدل دوران  الأصول غير الجارية.</a:t>
            </a:r>
            <a:endParaRPr lang="fr-FR" sz="23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14</a:t>
            </a:fld>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noAutofit/>
          </a:bodyPr>
          <a:lstStyle/>
          <a:p>
            <a:pPr rtl="1"/>
            <a:r>
              <a:rPr lang="ar-DZ" sz="3600" b="1" dirty="0" smtClean="0">
                <a:solidFill>
                  <a:srgbClr val="FF0000"/>
                </a:solidFill>
              </a:rPr>
              <a:t>التحليل  المالي وفق منظور السيولة / الاستحقاق:</a:t>
            </a:r>
            <a:endParaRPr lang="fr-FR" sz="3600" b="1" dirty="0">
              <a:solidFill>
                <a:srgbClr val="FF0000"/>
              </a:solidFill>
            </a:endParaRPr>
          </a:p>
        </p:txBody>
      </p:sp>
      <p:sp>
        <p:nvSpPr>
          <p:cNvPr id="3" name="Espace réservé du contenu 2"/>
          <p:cNvSpPr>
            <a:spLocks noGrp="1"/>
          </p:cNvSpPr>
          <p:nvPr>
            <p:ph idx="1"/>
          </p:nvPr>
        </p:nvSpPr>
        <p:spPr>
          <a:xfrm>
            <a:off x="457200" y="1571612"/>
            <a:ext cx="8229600" cy="4500594"/>
          </a:xfrm>
        </p:spPr>
        <p:txBody>
          <a:bodyPr>
            <a:noAutofit/>
          </a:bodyPr>
          <a:lstStyle/>
          <a:p>
            <a:pPr marL="0" indent="0" algn="just" rtl="1">
              <a:lnSpc>
                <a:spcPct val="150000"/>
              </a:lnSpc>
              <a:buNone/>
            </a:pPr>
            <a:r>
              <a:rPr lang="ar-DZ" sz="2400" b="1" dirty="0" smtClean="0"/>
              <a:t>ثالثاً: نسب المديونية: </a:t>
            </a:r>
            <a:r>
              <a:rPr lang="ar-DZ" sz="2400" dirty="0" smtClean="0"/>
              <a:t>هي مجموع النسب التي تقيس مدى اعتماد المؤسسة في التمويل على أموالها الخاصة وعلى أموال الغير. بمعنى  </a:t>
            </a:r>
            <a:r>
              <a:rPr lang="ar-DZ" sz="2400" b="1" u="sng" dirty="0" smtClean="0"/>
              <a:t>أنها تقيس درجة الاستقلالية المالية للمؤسسة</a:t>
            </a:r>
            <a:r>
              <a:rPr lang="ar-DZ" sz="2400" dirty="0" smtClean="0"/>
              <a:t>، وهذا على اعتبار أن  الأموال  الخاصة لا تكفي عادة لتمويل الاستثمارات. كما أن الاعتماد على الديون بشكل مبالغ فيه  يمكن  أن  يؤدي بالمؤسسة إلى الإفلاس والخروج من دائرة الأعمال  نتيجة  عدم قدرتها على تسديد مستحقات </a:t>
            </a:r>
            <a:r>
              <a:rPr lang="ar-DZ" sz="2400" dirty="0" err="1" smtClean="0"/>
              <a:t>الدائنيين</a:t>
            </a:r>
            <a:r>
              <a:rPr lang="ar-DZ" sz="2400" dirty="0" smtClean="0"/>
              <a:t>. وتتمثل في النسب التالية: </a:t>
            </a:r>
            <a:r>
              <a:rPr lang="ar-DZ" sz="2400" b="1" dirty="0" smtClean="0"/>
              <a:t>نسبة الاستقلالية المالية في  التمويل  الدائم، نسبة الاستقلالية  في  التمويل  العام، نسبة  السيولة الآجلة، نسبة  القدرة  عل  التسديد، نسبة  تغطية المصاريف  المالية.</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15</a:t>
            </a:fld>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fontScale="90000"/>
          </a:bodyPr>
          <a:lstStyle/>
          <a:p>
            <a:pPr rtl="1"/>
            <a:r>
              <a:rPr lang="ar-DZ" b="1" dirty="0" smtClean="0">
                <a:solidFill>
                  <a:srgbClr val="FF0000"/>
                </a:solidFill>
              </a:rPr>
              <a:t>التحليل  المالي وفق منظور السيولة / الاستحقاق:</a:t>
            </a:r>
            <a:endParaRPr lang="fr-FR" b="1" dirty="0">
              <a:solidFill>
                <a:srgbClr val="FF0000"/>
              </a:solidFill>
            </a:endParaRPr>
          </a:p>
        </p:txBody>
      </p:sp>
      <p:sp>
        <p:nvSpPr>
          <p:cNvPr id="3" name="Espace réservé du contenu 2"/>
          <p:cNvSpPr>
            <a:spLocks noGrp="1"/>
          </p:cNvSpPr>
          <p:nvPr>
            <p:ph idx="1"/>
          </p:nvPr>
        </p:nvSpPr>
        <p:spPr>
          <a:xfrm>
            <a:off x="457200" y="1500174"/>
            <a:ext cx="8229600" cy="4143404"/>
          </a:xfrm>
        </p:spPr>
        <p:txBody>
          <a:bodyPr>
            <a:noAutofit/>
          </a:bodyPr>
          <a:lstStyle/>
          <a:p>
            <a:pPr marL="0" indent="0" algn="just" rtl="1">
              <a:buNone/>
            </a:pPr>
            <a:r>
              <a:rPr lang="ar-DZ" sz="2600" b="1" dirty="0" smtClean="0"/>
              <a:t>رابعاً- نسب التمويل: </a:t>
            </a:r>
            <a:r>
              <a:rPr lang="ar-DZ" sz="2600" dirty="0" smtClean="0"/>
              <a:t>تمكننا هذه النسب من دراسة </a:t>
            </a:r>
            <a:r>
              <a:rPr lang="ar-DZ" sz="2600" dirty="0" err="1" smtClean="0"/>
              <a:t>و</a:t>
            </a:r>
            <a:r>
              <a:rPr lang="ar-DZ" sz="2600" dirty="0" smtClean="0"/>
              <a:t> تحليل  النسب  التمويلية، أي اكتشاف مدى مساهمة كل  مصدر. وتتمثل في النسب التالية: </a:t>
            </a:r>
            <a:r>
              <a:rPr lang="ar-DZ" sz="2600" b="1" dirty="0" smtClean="0"/>
              <a:t>نسبة  التمويل  الخارجي، نسبة التمويل  الدائم ، ونسبة  التمويل  الخاص.</a:t>
            </a:r>
          </a:p>
          <a:p>
            <a:pPr marL="0" indent="0" algn="just" rtl="1">
              <a:buNone/>
            </a:pPr>
            <a:r>
              <a:rPr lang="ar-DZ" sz="2600" b="1" dirty="0" smtClean="0"/>
              <a:t>خامساً- </a:t>
            </a:r>
            <a:r>
              <a:rPr lang="ar-SA" sz="2600" b="1" dirty="0" smtClean="0"/>
              <a:t>نسبة </a:t>
            </a:r>
            <a:r>
              <a:rPr lang="ar-SA" sz="2600" b="1" dirty="0" err="1" smtClean="0"/>
              <a:t>المردودية</a:t>
            </a:r>
            <a:r>
              <a:rPr lang="ar-SA" sz="2600" b="1" dirty="0" smtClean="0"/>
              <a:t>(الربحية)</a:t>
            </a:r>
            <a:r>
              <a:rPr lang="ar-DZ" sz="2600" b="1" dirty="0" smtClean="0"/>
              <a:t>: </a:t>
            </a:r>
            <a:r>
              <a:rPr lang="ar-DZ" sz="2600" dirty="0" smtClean="0"/>
              <a:t>إن حساب </a:t>
            </a:r>
            <a:r>
              <a:rPr lang="ar-DZ" sz="2600" dirty="0" err="1" smtClean="0"/>
              <a:t>المردودية</a:t>
            </a:r>
            <a:r>
              <a:rPr lang="ar-DZ" sz="2600" dirty="0" smtClean="0"/>
              <a:t> يسمح لنا بحساب  الربح على رأس المال ، وكذا مدى فاعلية استخدام الموارد وتتمثل في النسب التالية: </a:t>
            </a:r>
            <a:r>
              <a:rPr lang="ar-DZ" sz="2600" b="1" dirty="0" smtClean="0"/>
              <a:t>نسبة  </a:t>
            </a:r>
            <a:r>
              <a:rPr lang="ar-DZ" sz="2600" b="1" dirty="0" err="1" smtClean="0"/>
              <a:t>مردودية</a:t>
            </a:r>
            <a:r>
              <a:rPr lang="ar-DZ" sz="2600" b="1" dirty="0" smtClean="0"/>
              <a:t> الأموال  الخاصة، نسبة  </a:t>
            </a:r>
            <a:r>
              <a:rPr lang="ar-DZ" sz="2600" b="1" dirty="0" err="1" smtClean="0"/>
              <a:t>مردودية</a:t>
            </a:r>
            <a:r>
              <a:rPr lang="ar-DZ" sz="2600" b="1" dirty="0" smtClean="0"/>
              <a:t>  النشاط.</a:t>
            </a:r>
          </a:p>
          <a:p>
            <a:pPr marL="0" indent="0" algn="just" rtl="1">
              <a:buNone/>
            </a:pPr>
            <a:r>
              <a:rPr lang="ar-DZ" sz="2600" b="1" dirty="0" smtClean="0"/>
              <a:t>سادساً- نسب </a:t>
            </a:r>
            <a:r>
              <a:rPr lang="ar-SA" sz="2600" b="1" dirty="0" err="1" smtClean="0"/>
              <a:t>المردودية</a:t>
            </a:r>
            <a:r>
              <a:rPr lang="ar-SA" sz="2600" b="1" dirty="0" smtClean="0"/>
              <a:t> المالية والاقتصادية</a:t>
            </a:r>
            <a:r>
              <a:rPr lang="ar-DZ" sz="2600" b="1" dirty="0" smtClean="0"/>
              <a:t>: </a:t>
            </a:r>
            <a:r>
              <a:rPr lang="ar-DZ" sz="2600" dirty="0" smtClean="0"/>
              <a:t>وتتمثل في النسب التالية: </a:t>
            </a:r>
            <a:r>
              <a:rPr lang="ar-DZ" sz="2600" b="1" dirty="0" smtClean="0"/>
              <a:t>نسبة  </a:t>
            </a:r>
            <a:r>
              <a:rPr lang="ar-DZ" sz="2600" b="1" dirty="0" err="1" smtClean="0"/>
              <a:t>المردودية</a:t>
            </a:r>
            <a:r>
              <a:rPr lang="ar-DZ" sz="2600" b="1" dirty="0" smtClean="0"/>
              <a:t> المالية، ونسبة  </a:t>
            </a:r>
            <a:r>
              <a:rPr lang="ar-DZ" sz="2600" b="1" dirty="0" err="1" smtClean="0"/>
              <a:t>المردودية</a:t>
            </a:r>
            <a:r>
              <a:rPr lang="ar-DZ" sz="2600" b="1" dirty="0" smtClean="0"/>
              <a:t>  الاقتصادية.</a:t>
            </a:r>
          </a:p>
          <a:p>
            <a:pPr algn="just" rtl="1">
              <a:lnSpc>
                <a:spcPct val="150000"/>
              </a:lnSpc>
              <a:buNone/>
            </a:pPr>
            <a:endParaRPr lang="fr-FR" sz="3500" b="1" dirty="0">
              <a:solidFill>
                <a:srgbClr val="FF0000"/>
              </a:solidFill>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16</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5000" b="1" dirty="0" smtClean="0">
                <a:solidFill>
                  <a:srgbClr val="FF0000"/>
                </a:solidFill>
              </a:rPr>
              <a:t>أدوات </a:t>
            </a:r>
            <a:r>
              <a:rPr lang="ar-DZ" sz="5000" b="1" dirty="0" err="1" smtClean="0">
                <a:solidFill>
                  <a:srgbClr val="FF0000"/>
                </a:solidFill>
              </a:rPr>
              <a:t>و</a:t>
            </a:r>
            <a:r>
              <a:rPr lang="ar-DZ" sz="5000" b="1" dirty="0" smtClean="0">
                <a:solidFill>
                  <a:srgbClr val="FF0000"/>
                </a:solidFill>
              </a:rPr>
              <a:t> أساليب التحليل المالي:</a:t>
            </a:r>
            <a:endParaRPr lang="fr-FR" sz="5000" b="1" dirty="0">
              <a:solidFill>
                <a:srgbClr val="FF0000"/>
              </a:solidFill>
            </a:endParaRPr>
          </a:p>
        </p:txBody>
      </p:sp>
      <p:sp>
        <p:nvSpPr>
          <p:cNvPr id="3" name="Espace réservé du contenu 2"/>
          <p:cNvSpPr>
            <a:spLocks noGrp="1"/>
          </p:cNvSpPr>
          <p:nvPr>
            <p:ph idx="1"/>
          </p:nvPr>
        </p:nvSpPr>
        <p:spPr>
          <a:xfrm>
            <a:off x="457200" y="1714488"/>
            <a:ext cx="8229600" cy="4500594"/>
          </a:xfrm>
        </p:spPr>
        <p:txBody>
          <a:bodyPr>
            <a:normAutofit fontScale="25000" lnSpcReduction="20000"/>
          </a:bodyPr>
          <a:lstStyle/>
          <a:p>
            <a:pPr marL="0" indent="0" algn="r" rtl="1">
              <a:lnSpc>
                <a:spcPct val="170000"/>
              </a:lnSpc>
              <a:buNone/>
            </a:pPr>
            <a:r>
              <a:rPr lang="ar-DZ" sz="10400" b="1" dirty="0" smtClean="0">
                <a:solidFill>
                  <a:srgbClr val="FF0000"/>
                </a:solidFill>
              </a:rPr>
              <a:t>أولاً- التحليل  المالي وفق منظور سيولة </a:t>
            </a:r>
            <a:r>
              <a:rPr lang="fr-FR" sz="10400" b="1" dirty="0" smtClean="0">
                <a:solidFill>
                  <a:srgbClr val="FF0000"/>
                </a:solidFill>
              </a:rPr>
              <a:t>/</a:t>
            </a:r>
            <a:r>
              <a:rPr lang="ar-DZ" sz="10400" b="1" dirty="0" smtClean="0">
                <a:solidFill>
                  <a:srgbClr val="FF0000"/>
                </a:solidFill>
              </a:rPr>
              <a:t>استحقاق: </a:t>
            </a:r>
          </a:p>
          <a:p>
            <a:pPr marL="0" indent="0" algn="just" rtl="1">
              <a:lnSpc>
                <a:spcPct val="170000"/>
              </a:lnSpc>
              <a:buNone/>
            </a:pPr>
            <a:r>
              <a:rPr lang="ar-DZ" sz="10400" dirty="0" smtClean="0"/>
              <a:t>يهتم هذا التحليل بدراسة توازن المالي للمؤسسة من خلال مقارنة طبيعة ومصادر الأموال (الأصول) الموضوعة تحت تصرفها مع الاستخدامات (  الخصوم)، وذلك بمراعاة عنصر وعامل الزمن. والذي المفاد منه مقارنة </a:t>
            </a:r>
            <a:r>
              <a:rPr lang="ar-DZ" sz="10400" u="sng" dirty="0" smtClean="0"/>
              <a:t>درجة استحقاق عناصر الموارد مع درجة سيولة عناصر الاستخدامات. </a:t>
            </a:r>
          </a:p>
          <a:p>
            <a:pPr marL="0" indent="0" algn="just" rtl="1">
              <a:lnSpc>
                <a:spcPct val="170000"/>
              </a:lnSpc>
              <a:buNone/>
            </a:pPr>
            <a:endParaRPr lang="ar-DZ" sz="4800" u="sng" dirty="0" smtClean="0"/>
          </a:p>
          <a:p>
            <a:pPr marL="0" indent="0" algn="just" rtl="1">
              <a:lnSpc>
                <a:spcPct val="170000"/>
              </a:lnSpc>
              <a:buNone/>
            </a:pPr>
            <a:r>
              <a:rPr lang="ar-DZ" sz="8000" b="1" u="sng" dirty="0" smtClean="0"/>
              <a:t>درجة الاستحقاق</a:t>
            </a:r>
            <a:r>
              <a:rPr lang="ar-DZ" sz="8000" b="1" dirty="0" smtClean="0"/>
              <a:t>: </a:t>
            </a:r>
            <a:r>
              <a:rPr lang="ar-DZ" sz="8000" dirty="0" smtClean="0"/>
              <a:t>هي الفترة الزمنية  المطلوبة لاستحقاق كل عنصر من عناصر الموارد.</a:t>
            </a:r>
          </a:p>
          <a:p>
            <a:pPr marL="0" indent="0" algn="just" rtl="1">
              <a:lnSpc>
                <a:spcPct val="120000"/>
              </a:lnSpc>
              <a:buNone/>
            </a:pPr>
            <a:r>
              <a:rPr lang="ar-DZ" sz="8000" b="1" u="sng" dirty="0" smtClean="0"/>
              <a:t>درجة السيولة:</a:t>
            </a:r>
            <a:r>
              <a:rPr lang="ar-DZ" sz="8000" b="1" dirty="0" smtClean="0"/>
              <a:t> </a:t>
            </a:r>
            <a:r>
              <a:rPr lang="ar-DZ" sz="8000" dirty="0" smtClean="0"/>
              <a:t>هي الفترة الزمنية اللازمة لتحويل كل عنصر من عناصر الاستخدامات إلى قيم جاهزة.</a:t>
            </a:r>
          </a:p>
          <a:p>
            <a:pPr marL="0" indent="0" algn="just" rtl="1">
              <a:buNone/>
            </a:pPr>
            <a:endParaRPr lang="fr-FR" sz="112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229600" cy="1143000"/>
          </a:xfrm>
        </p:spPr>
        <p:txBody>
          <a:bodyPr>
            <a:normAutofit/>
          </a:bodyPr>
          <a:lstStyle/>
          <a:p>
            <a:pPr lvl="1" algn="ctr" rtl="0">
              <a:spcBef>
                <a:spcPct val="0"/>
              </a:spcBef>
            </a:pPr>
            <a:r>
              <a:rPr lang="ar-DZ" sz="3300" b="1" dirty="0" smtClean="0">
                <a:solidFill>
                  <a:srgbClr val="FF0000"/>
                </a:solidFill>
              </a:rPr>
              <a:t>التحليل  المالي وفق منظور سيولة  الاستحقاق:  </a:t>
            </a:r>
            <a:r>
              <a:rPr lang="ar-SA" dirty="0" smtClean="0"/>
              <a:t/>
            </a:r>
            <a:br>
              <a:rPr lang="ar-SA" dirty="0" smtClean="0"/>
            </a:br>
            <a:endParaRPr lang="fr-FR" dirty="0"/>
          </a:p>
        </p:txBody>
      </p:sp>
      <p:sp>
        <p:nvSpPr>
          <p:cNvPr id="3" name="Espace réservé du contenu 2"/>
          <p:cNvSpPr>
            <a:spLocks noGrp="1"/>
          </p:cNvSpPr>
          <p:nvPr>
            <p:ph idx="1"/>
          </p:nvPr>
        </p:nvSpPr>
        <p:spPr>
          <a:xfrm>
            <a:off x="285720" y="1500174"/>
            <a:ext cx="8401080" cy="4143404"/>
          </a:xfrm>
        </p:spPr>
        <p:txBody>
          <a:bodyPr>
            <a:noAutofit/>
          </a:bodyPr>
          <a:lstStyle/>
          <a:p>
            <a:pPr marL="0" indent="0" algn="just" rtl="1">
              <a:lnSpc>
                <a:spcPct val="150000"/>
              </a:lnSpc>
              <a:buNone/>
            </a:pPr>
            <a:r>
              <a:rPr lang="ar-DZ" sz="2600" b="1" dirty="0" smtClean="0"/>
              <a:t>ثانياً- قائمة المركز المالي( الميزانية المالية):  </a:t>
            </a:r>
            <a:r>
              <a:rPr lang="ar-DZ" sz="2600" dirty="0" smtClean="0"/>
              <a:t>تعتبر الميزانية  المالية من أهم القوائم المالية للمؤسسة نظراً لأهمية البيانات المالية التي تتضمنها. لذلك، يجب أن يكون إعدادها بصورة صحيحة ودقيقة حتى يكون تعبيرها عن المركز المالي للمؤسسة صادقاً </a:t>
            </a:r>
            <a:r>
              <a:rPr lang="ar-DZ" sz="2600" dirty="0" err="1" smtClean="0"/>
              <a:t>و</a:t>
            </a:r>
            <a:r>
              <a:rPr lang="ar-DZ" sz="2600" dirty="0" smtClean="0"/>
              <a:t> صحيحاً.</a:t>
            </a:r>
          </a:p>
          <a:p>
            <a:pPr marL="0" indent="0" algn="just" rtl="1">
              <a:lnSpc>
                <a:spcPct val="150000"/>
              </a:lnSpc>
              <a:buNone/>
            </a:pPr>
            <a:r>
              <a:rPr lang="ar-DZ" sz="2600" b="1" dirty="0" smtClean="0"/>
              <a:t>ثالثاً- أهمية قائمة المركز المالي: </a:t>
            </a:r>
            <a:r>
              <a:rPr lang="ar-DZ" sz="2600" dirty="0" smtClean="0"/>
              <a:t>تكمن أهمية المركز المالي في توفيره لمعلومات تفيد في قياس كل من سيولة المؤسسة وقدرتها على سداد التزاماتها طويلة الأجل، فضلاً عن تقييم درجة مرونتها  المالية </a:t>
            </a:r>
            <a:r>
              <a:rPr lang="ar-DZ" sz="2600" dirty="0" err="1" smtClean="0"/>
              <a:t>و</a:t>
            </a:r>
            <a:r>
              <a:rPr lang="ar-DZ" sz="2600" dirty="0" smtClean="0"/>
              <a:t> مستوى تطور حجم نشاطها من خلال تطور هيكل أصولها وحجم </a:t>
            </a:r>
            <a:r>
              <a:rPr lang="ar-DZ" sz="2600" dirty="0" err="1" smtClean="0"/>
              <a:t>و</a:t>
            </a:r>
            <a:r>
              <a:rPr lang="ar-DZ" sz="2600" dirty="0" smtClean="0"/>
              <a:t> نوعية مواردها الاقتصادية.</a:t>
            </a:r>
            <a:endParaRPr lang="ar-DZ" sz="26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804" y="-24"/>
            <a:ext cx="8229600" cy="1143000"/>
          </a:xfrm>
        </p:spPr>
        <p:txBody>
          <a:bodyPr>
            <a:normAutofit/>
          </a:bodyPr>
          <a:lstStyle/>
          <a:p>
            <a:pPr lvl="1" algn="r" rtl="1">
              <a:spcBef>
                <a:spcPct val="0"/>
              </a:spcBef>
            </a:pPr>
            <a:r>
              <a:rPr lang="ar-DZ" sz="3000" b="1" dirty="0" smtClean="0">
                <a:solidFill>
                  <a:srgbClr val="FF0000"/>
                </a:solidFill>
              </a:rPr>
              <a:t>التحليل  المالي وفق منظور سيولة  الاستحقاق:</a:t>
            </a:r>
            <a:endParaRPr lang="fr-FR" sz="3000" dirty="0"/>
          </a:p>
        </p:txBody>
      </p:sp>
      <p:sp>
        <p:nvSpPr>
          <p:cNvPr id="3" name="Espace réservé du contenu 2"/>
          <p:cNvSpPr>
            <a:spLocks noGrp="1"/>
          </p:cNvSpPr>
          <p:nvPr>
            <p:ph idx="1"/>
          </p:nvPr>
        </p:nvSpPr>
        <p:spPr>
          <a:xfrm>
            <a:off x="285720" y="1000108"/>
            <a:ext cx="8401080" cy="4857784"/>
          </a:xfrm>
        </p:spPr>
        <p:txBody>
          <a:bodyPr>
            <a:noAutofit/>
          </a:bodyPr>
          <a:lstStyle/>
          <a:p>
            <a:pPr marL="0" indent="0" algn="just" rtl="1">
              <a:lnSpc>
                <a:spcPct val="150000"/>
              </a:lnSpc>
              <a:buNone/>
            </a:pPr>
            <a:r>
              <a:rPr lang="ar-DZ" sz="2400" b="1" dirty="0" smtClean="0">
                <a:cs typeface="+mj-cs"/>
              </a:rPr>
              <a:t>رابعاً- عناصر قائمة المركز المالي: </a:t>
            </a:r>
            <a:r>
              <a:rPr lang="ar-DZ" sz="2400" dirty="0" smtClean="0">
                <a:cs typeface="+mj-cs"/>
              </a:rPr>
              <a:t>تتكون قائمة المركز المالي من الأصول و الخصوم التي تقيد بقيمتها الصافية الحقيقية وتصنف وفق معيار الزمن (درجة  السيولة/الاستحقاق) إلى أصول جارية </a:t>
            </a:r>
            <a:r>
              <a:rPr lang="ar-DZ" sz="2400" dirty="0" err="1" smtClean="0">
                <a:cs typeface="+mj-cs"/>
              </a:rPr>
              <a:t>و</a:t>
            </a:r>
            <a:r>
              <a:rPr lang="ar-DZ" sz="2400" dirty="0" smtClean="0">
                <a:cs typeface="+mj-cs"/>
              </a:rPr>
              <a:t> أصول غير جارية ، خصوم  جارية  </a:t>
            </a:r>
            <a:r>
              <a:rPr lang="ar-DZ" sz="2400" dirty="0" err="1" smtClean="0">
                <a:cs typeface="+mj-cs"/>
              </a:rPr>
              <a:t>و</a:t>
            </a:r>
            <a:r>
              <a:rPr lang="ar-DZ" sz="2400" dirty="0" smtClean="0">
                <a:cs typeface="+mj-cs"/>
              </a:rPr>
              <a:t> خصوم  غير  جارية . وهي  على  النحو  التالي  بالتفصيل:</a:t>
            </a:r>
          </a:p>
          <a:p>
            <a:pPr marL="457200" indent="-457200" algn="just" rtl="1">
              <a:lnSpc>
                <a:spcPct val="150000"/>
              </a:lnSpc>
              <a:buFont typeface="+mj-lt"/>
              <a:buAutoNum type="arabicPeriod"/>
            </a:pPr>
            <a:r>
              <a:rPr lang="ar-DZ" sz="2400" b="1" dirty="0" smtClean="0">
                <a:cs typeface="+mj-cs"/>
              </a:rPr>
              <a:t>الأصول: </a:t>
            </a:r>
            <a:r>
              <a:rPr lang="ar-DZ" sz="2400" dirty="0" smtClean="0"/>
              <a:t>يقصد بالأصول في تعريفها المبسط كل ما تقوم المنشأة بامتلاكه وكل ما يمثل حق للمنشأة لدى الغير.</a:t>
            </a:r>
            <a:r>
              <a:rPr lang="ar-DZ" sz="2400" b="1" dirty="0" smtClean="0"/>
              <a:t> </a:t>
            </a:r>
            <a:r>
              <a:rPr lang="ar-DZ" sz="2400" dirty="0" smtClean="0"/>
              <a:t>و تصنيف عناصر الأصول في الميزانية المالية يتم على أساس مبدأ السيولة المتصاعدة ، أي من أبطأ درجة سيولة ( التثبيتات) إلى أسرع درجة سيولة( خزينة الأصول). </a:t>
            </a:r>
          </a:p>
          <a:p>
            <a:pPr marL="457200" indent="-457200" algn="just" rtl="1">
              <a:lnSpc>
                <a:spcPct val="150000"/>
              </a:lnSpc>
              <a:buFont typeface="+mj-lt"/>
              <a:buAutoNum type="arabicPeriod"/>
            </a:pPr>
            <a:r>
              <a:rPr lang="ar-DZ" sz="2400" b="1" dirty="0" smtClean="0"/>
              <a:t>تصنيف الأصول: </a:t>
            </a:r>
            <a:r>
              <a:rPr lang="ar-DZ" sz="2400" dirty="0" smtClean="0"/>
              <a:t>تصنف الأصول إلى أصول غير جارية( ثابتة)، </a:t>
            </a:r>
            <a:r>
              <a:rPr lang="ar-DZ" sz="2400" dirty="0" err="1" smtClean="0"/>
              <a:t>و</a:t>
            </a:r>
            <a:r>
              <a:rPr lang="ar-DZ" sz="2400" dirty="0" smtClean="0"/>
              <a:t> أصول جارية ( متداولة).</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804" y="214290"/>
            <a:ext cx="8229600" cy="1143000"/>
          </a:xfrm>
        </p:spPr>
        <p:txBody>
          <a:bodyPr>
            <a:normAutofit/>
          </a:bodyPr>
          <a:lstStyle/>
          <a:p>
            <a:pPr lvl="1" algn="ctr" rtl="1">
              <a:spcBef>
                <a:spcPct val="0"/>
              </a:spcBef>
            </a:pPr>
            <a:r>
              <a:rPr lang="ar-DZ" sz="3200" b="1" dirty="0" smtClean="0">
                <a:solidFill>
                  <a:srgbClr val="FF0000"/>
                </a:solidFill>
              </a:rPr>
              <a:t>التحليل  المالي وفق منظور سيولة  الاستحقاق:</a:t>
            </a:r>
            <a:endParaRPr lang="fr-FR" sz="3200" dirty="0"/>
          </a:p>
        </p:txBody>
      </p:sp>
      <p:sp>
        <p:nvSpPr>
          <p:cNvPr id="3" name="Espace réservé du contenu 2"/>
          <p:cNvSpPr>
            <a:spLocks noGrp="1"/>
          </p:cNvSpPr>
          <p:nvPr>
            <p:ph idx="1"/>
          </p:nvPr>
        </p:nvSpPr>
        <p:spPr>
          <a:xfrm>
            <a:off x="285720" y="1428736"/>
            <a:ext cx="8401080" cy="5000660"/>
          </a:xfrm>
        </p:spPr>
        <p:txBody>
          <a:bodyPr>
            <a:noAutofit/>
          </a:bodyPr>
          <a:lstStyle/>
          <a:p>
            <a:pPr marL="0" indent="0" algn="just" rtl="1">
              <a:buNone/>
            </a:pPr>
            <a:r>
              <a:rPr lang="ar-DZ" sz="2200" b="1" dirty="0" smtClean="0">
                <a:cs typeface="+mj-cs"/>
              </a:rPr>
              <a:t>أ</a:t>
            </a:r>
            <a:r>
              <a:rPr lang="ar-DZ" sz="2300" b="1" dirty="0" smtClean="0">
                <a:cs typeface="+mj-cs"/>
              </a:rPr>
              <a:t>. </a:t>
            </a:r>
            <a:r>
              <a:rPr lang="ar-DZ" sz="2300" b="1" u="sng" dirty="0" smtClean="0">
                <a:cs typeface="+mj-cs"/>
              </a:rPr>
              <a:t>الأصول غير الجارية ( الثابتة):</a:t>
            </a:r>
            <a:r>
              <a:rPr lang="ar-DZ" sz="2300" b="1" dirty="0" smtClean="0">
                <a:cs typeface="+mj-cs"/>
              </a:rPr>
              <a:t> </a:t>
            </a:r>
            <a:r>
              <a:rPr lang="ar-DZ" sz="2300" dirty="0" smtClean="0">
                <a:cs typeface="+mj-cs"/>
              </a:rPr>
              <a:t>هي الأصول المادية </a:t>
            </a:r>
            <a:r>
              <a:rPr lang="ar-DZ" sz="2300" dirty="0" err="1" smtClean="0">
                <a:cs typeface="+mj-cs"/>
              </a:rPr>
              <a:t>و</a:t>
            </a:r>
            <a:r>
              <a:rPr lang="ar-DZ" sz="2300" dirty="0" smtClean="0">
                <a:cs typeface="+mj-cs"/>
              </a:rPr>
              <a:t> المالية والمعنوية  التي  تكون  مدة بقائها في  المؤسسة  أكثر  من  سنة  ودرجة سيولتها جد منخفضة  وتشمل:</a:t>
            </a:r>
          </a:p>
          <a:p>
            <a:pPr marL="400050" lvl="1" indent="0" algn="just" rtl="1">
              <a:buFont typeface="Wingdings" pitchFamily="2" charset="2"/>
              <a:buChar char="ü"/>
            </a:pPr>
            <a:r>
              <a:rPr lang="ar-DZ" sz="2300" b="1" dirty="0" smtClean="0">
                <a:cs typeface="+mj-cs"/>
              </a:rPr>
              <a:t>التثبيتات المعنوية: </a:t>
            </a:r>
            <a:r>
              <a:rPr lang="ar-DZ" sz="2300" dirty="0" smtClean="0">
                <a:cs typeface="+mj-cs"/>
              </a:rPr>
              <a:t>هي أصول غير مادية كشهرة المحل وبراءة الاختراع والعلامات  التجارية وكل ما  يدخل تحت حـ/20 ما عدا حـ/207 ( فارق الاقتناء)</a:t>
            </a:r>
          </a:p>
          <a:p>
            <a:pPr marL="400050" lvl="1" indent="0" algn="just" rtl="1">
              <a:buFont typeface="Wingdings" pitchFamily="2" charset="2"/>
              <a:buChar char="ü"/>
            </a:pPr>
            <a:r>
              <a:rPr lang="ar-DZ" sz="2300" b="1" dirty="0" smtClean="0">
                <a:cs typeface="+mj-cs"/>
              </a:rPr>
              <a:t>التثبيتات العينية: </a:t>
            </a:r>
            <a:r>
              <a:rPr lang="ar-DZ" sz="2300" dirty="0" smtClean="0">
                <a:cs typeface="+mj-cs"/>
              </a:rPr>
              <a:t>هي الأصول  المادية  التي  تحوزها  المؤسسة لغرض استخدامها  في الإنتاج أو توريد السلع  والخدمات أو  تأجيرها  للغير أو لإغراض  إدارية  وتشمل حـ/21، حـ/22 ماعدا حـ/229 (حقوق مانح الامتياز)، حـ/23.  </a:t>
            </a:r>
          </a:p>
          <a:p>
            <a:pPr marL="400050" lvl="1" indent="0" algn="just" rtl="1">
              <a:buFont typeface="Wingdings" pitchFamily="2" charset="2"/>
              <a:buChar char="ü"/>
            </a:pPr>
            <a:r>
              <a:rPr lang="ar-DZ" sz="2300" b="1" dirty="0" smtClean="0">
                <a:cs typeface="+mj-cs"/>
              </a:rPr>
              <a:t>التثبيتات المالية: </a:t>
            </a:r>
            <a:r>
              <a:rPr lang="ar-DZ" sz="2300" dirty="0" smtClean="0">
                <a:cs typeface="+mj-cs"/>
              </a:rPr>
              <a:t>هي الأوراق المالية المتعلقة بالديون وحقوق الملكية من أسهم  وسندات  وتشمل  </a:t>
            </a:r>
            <a:r>
              <a:rPr lang="ar-DZ" sz="2300" dirty="0" err="1" smtClean="0">
                <a:cs typeface="+mj-cs"/>
              </a:rPr>
              <a:t>حـ</a:t>
            </a:r>
            <a:r>
              <a:rPr lang="ar-DZ" sz="2300" dirty="0" smtClean="0">
                <a:cs typeface="+mj-cs"/>
              </a:rPr>
              <a:t>/ 26، </a:t>
            </a:r>
            <a:r>
              <a:rPr lang="ar-DZ" sz="2300" dirty="0" err="1" smtClean="0">
                <a:cs typeface="+mj-cs"/>
              </a:rPr>
              <a:t>و</a:t>
            </a:r>
            <a:r>
              <a:rPr lang="ar-DZ" sz="2300" dirty="0" smtClean="0">
                <a:cs typeface="+mj-cs"/>
              </a:rPr>
              <a:t> </a:t>
            </a:r>
            <a:r>
              <a:rPr lang="ar-DZ" sz="2300" dirty="0" err="1" smtClean="0">
                <a:cs typeface="+mj-cs"/>
              </a:rPr>
              <a:t>حـ</a:t>
            </a:r>
            <a:r>
              <a:rPr lang="ar-DZ" sz="2300" dirty="0" smtClean="0">
                <a:cs typeface="+mj-cs"/>
              </a:rPr>
              <a:t>/27 خارج </a:t>
            </a:r>
            <a:r>
              <a:rPr lang="ar-DZ" sz="2300" dirty="0" err="1" smtClean="0">
                <a:cs typeface="+mj-cs"/>
              </a:rPr>
              <a:t>حـ</a:t>
            </a:r>
            <a:r>
              <a:rPr lang="ar-DZ" sz="2300" dirty="0" smtClean="0">
                <a:cs typeface="+mj-cs"/>
              </a:rPr>
              <a:t>/269 </a:t>
            </a:r>
            <a:r>
              <a:rPr lang="ar-DZ" sz="2300" dirty="0" err="1" smtClean="0">
                <a:cs typeface="+mj-cs"/>
              </a:rPr>
              <a:t>و</a:t>
            </a:r>
            <a:r>
              <a:rPr lang="ar-DZ" sz="2300" dirty="0" smtClean="0">
                <a:cs typeface="+mj-cs"/>
              </a:rPr>
              <a:t> </a:t>
            </a:r>
            <a:r>
              <a:rPr lang="ar-DZ" sz="2300" dirty="0" err="1" smtClean="0">
                <a:cs typeface="+mj-cs"/>
              </a:rPr>
              <a:t>حـ</a:t>
            </a:r>
            <a:r>
              <a:rPr lang="ar-DZ" sz="2300" dirty="0" smtClean="0">
                <a:cs typeface="+mj-cs"/>
              </a:rPr>
              <a:t>/279.</a:t>
            </a:r>
          </a:p>
          <a:p>
            <a:pPr marL="400050" lvl="1" indent="0" algn="just" rtl="1">
              <a:buFont typeface="Wingdings" pitchFamily="2" charset="2"/>
              <a:buChar char="ü"/>
            </a:pPr>
            <a:r>
              <a:rPr lang="ar-DZ" sz="2300" b="1" dirty="0" smtClean="0">
                <a:cs typeface="+mj-cs"/>
              </a:rPr>
              <a:t>أصول ثابتة أخرى: </a:t>
            </a:r>
            <a:r>
              <a:rPr lang="ar-DZ" sz="2300" dirty="0" smtClean="0">
                <a:cs typeface="+mj-cs"/>
              </a:rPr>
              <a:t>مثل الضرائب المؤجلة  على الأصول، تكلفة  إصدار  السندات  المؤجلة،  النفقات الطويلة  الأجل  المدفوعة مقدماً، الحسابات  المدينة  غير  المتداولة  والنقد المقيد ( المحجوز).</a:t>
            </a:r>
          </a:p>
          <a:p>
            <a:pPr algn="just" rtl="1">
              <a:buNone/>
            </a:pPr>
            <a:endParaRPr lang="ar-DZ" sz="2400" b="1" dirty="0" smtClean="0"/>
          </a:p>
          <a:p>
            <a:pPr algn="r" rtl="1">
              <a:lnSpc>
                <a:spcPct val="150000"/>
              </a:lnSpc>
              <a:buNone/>
            </a:pPr>
            <a:endParaRPr lang="ar-DZ" sz="24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5804" y="142852"/>
            <a:ext cx="8229600" cy="1143000"/>
          </a:xfrm>
        </p:spPr>
        <p:txBody>
          <a:bodyPr>
            <a:normAutofit/>
          </a:bodyPr>
          <a:lstStyle/>
          <a:p>
            <a:pPr lvl="1" algn="ctr" rtl="1">
              <a:spcBef>
                <a:spcPct val="0"/>
              </a:spcBef>
            </a:pPr>
            <a:r>
              <a:rPr lang="ar-DZ" sz="3200" b="1" dirty="0" smtClean="0">
                <a:solidFill>
                  <a:srgbClr val="FF0000"/>
                </a:solidFill>
              </a:rPr>
              <a:t>التحليل  المالي وفق منظور سيولة  الاستحقاق:</a:t>
            </a:r>
            <a:endParaRPr lang="fr-FR" sz="3200" dirty="0"/>
          </a:p>
        </p:txBody>
      </p:sp>
      <p:sp>
        <p:nvSpPr>
          <p:cNvPr id="3" name="Espace réservé du contenu 2"/>
          <p:cNvSpPr>
            <a:spLocks noGrp="1"/>
          </p:cNvSpPr>
          <p:nvPr>
            <p:ph idx="1"/>
          </p:nvPr>
        </p:nvSpPr>
        <p:spPr>
          <a:xfrm>
            <a:off x="285720" y="1142984"/>
            <a:ext cx="8401080" cy="5214974"/>
          </a:xfrm>
        </p:spPr>
        <p:txBody>
          <a:bodyPr>
            <a:noAutofit/>
          </a:bodyPr>
          <a:lstStyle/>
          <a:p>
            <a:pPr marL="0" indent="0" algn="just" rtl="1">
              <a:buNone/>
            </a:pPr>
            <a:r>
              <a:rPr lang="ar-DZ" sz="2100" b="1" u="sng" dirty="0" smtClean="0">
                <a:cs typeface="+mj-cs"/>
              </a:rPr>
              <a:t>ب.الأصول  الجارية (  المتداولة ): </a:t>
            </a:r>
            <a:r>
              <a:rPr lang="ar-DZ" sz="2100" dirty="0" smtClean="0">
                <a:cs typeface="+mj-cs"/>
              </a:rPr>
              <a:t>وتشكل مجموعة  من العناصر المتجددة وفي حالة  تغيير مستمر  ودرجة سيولتها  جد  مرتفعة، وتشمل البنود  التالية:</a:t>
            </a:r>
          </a:p>
          <a:p>
            <a:pPr marL="400050" lvl="1" indent="0" algn="just" rtl="1">
              <a:buFont typeface="Wingdings" pitchFamily="2" charset="2"/>
              <a:buChar char="ü"/>
            </a:pPr>
            <a:r>
              <a:rPr lang="ar-DZ" sz="2100" b="1" dirty="0" smtClean="0">
                <a:cs typeface="+mj-cs"/>
              </a:rPr>
              <a:t>المخزون: </a:t>
            </a:r>
            <a:r>
              <a:rPr lang="ar-DZ" sz="2100" dirty="0" smtClean="0">
                <a:cs typeface="+mj-cs"/>
              </a:rPr>
              <a:t>هو عبارة  عن أصول  محتفظ  </a:t>
            </a:r>
            <a:r>
              <a:rPr lang="ar-DZ" sz="2100" dirty="0" err="1" smtClean="0">
                <a:cs typeface="+mj-cs"/>
              </a:rPr>
              <a:t>بها</a:t>
            </a:r>
            <a:r>
              <a:rPr lang="ar-DZ" sz="2100" dirty="0" smtClean="0">
                <a:cs typeface="+mj-cs"/>
              </a:rPr>
              <a:t> إما لأغراض البيع أو في صورة مواد أو إمدادات يراد استهلاكها في العملية  الإنتاجية أو  في  تقديم خدمات وتشمل  حـ/30 إلى  حـ/38</a:t>
            </a:r>
          </a:p>
          <a:p>
            <a:pPr marL="400050" lvl="1" indent="0" algn="just" rtl="1">
              <a:buFont typeface="Wingdings" pitchFamily="2" charset="2"/>
              <a:buChar char="ü"/>
            </a:pPr>
            <a:r>
              <a:rPr lang="ar-DZ" sz="2100" b="1" dirty="0" smtClean="0">
                <a:cs typeface="+mj-cs"/>
              </a:rPr>
              <a:t>الحسابات المدينة: </a:t>
            </a:r>
            <a:r>
              <a:rPr lang="ar-DZ" sz="2100" dirty="0" smtClean="0">
                <a:cs typeface="+mj-cs"/>
              </a:rPr>
              <a:t>هي المبالغ المستحقة  على  الزبائن </a:t>
            </a:r>
            <a:r>
              <a:rPr lang="ar-DZ" sz="2100" dirty="0" err="1" smtClean="0">
                <a:cs typeface="+mj-cs"/>
              </a:rPr>
              <a:t>و</a:t>
            </a:r>
            <a:r>
              <a:rPr lang="ar-DZ" sz="2100" dirty="0" smtClean="0">
                <a:cs typeface="+mj-cs"/>
              </a:rPr>
              <a:t> </a:t>
            </a:r>
            <a:r>
              <a:rPr lang="ar-DZ" sz="2100" dirty="0" err="1" smtClean="0">
                <a:cs typeface="+mj-cs"/>
              </a:rPr>
              <a:t>النائشة</a:t>
            </a:r>
            <a:r>
              <a:rPr lang="ar-DZ" sz="2100" dirty="0" smtClean="0">
                <a:cs typeface="+mj-cs"/>
              </a:rPr>
              <a:t>  عن  معاملات  خلال السنة وتشمل : حـ/409(الموردون المدينون)، حـ/41 ما عدا حـ/ 419(</a:t>
            </a:r>
            <a:r>
              <a:rPr lang="ar-DZ" sz="2100" dirty="0" err="1" smtClean="0">
                <a:cs typeface="+mj-cs"/>
              </a:rPr>
              <a:t>الزئابن</a:t>
            </a:r>
            <a:r>
              <a:rPr lang="ar-DZ" sz="2100" dirty="0" smtClean="0">
                <a:cs typeface="+mj-cs"/>
              </a:rPr>
              <a:t> الدائنون)، من  حـ/42 إلى  48 </a:t>
            </a:r>
            <a:r>
              <a:rPr lang="ar-DZ" sz="2100" dirty="0" err="1" smtClean="0">
                <a:cs typeface="+mj-cs"/>
              </a:rPr>
              <a:t>و</a:t>
            </a:r>
            <a:r>
              <a:rPr lang="ar-DZ" sz="2100" dirty="0" smtClean="0">
                <a:cs typeface="+mj-cs"/>
              </a:rPr>
              <a:t> حـ/509.</a:t>
            </a:r>
          </a:p>
          <a:p>
            <a:pPr marL="400050" lvl="1" indent="0" algn="just" rtl="1">
              <a:buFont typeface="Wingdings" pitchFamily="2" charset="2"/>
              <a:buChar char="ü"/>
            </a:pPr>
            <a:r>
              <a:rPr lang="ar-DZ" sz="2100" b="1" dirty="0" smtClean="0">
                <a:cs typeface="+mj-cs"/>
              </a:rPr>
              <a:t>الاستثمارات  القصيرة الأجل: </a:t>
            </a:r>
            <a:r>
              <a:rPr lang="ar-DZ" sz="2100" dirty="0" smtClean="0">
                <a:cs typeface="+mj-cs"/>
              </a:rPr>
              <a:t>هي الأوراق  المالية لشركات أخرى التي يمكن التعامل </a:t>
            </a:r>
            <a:r>
              <a:rPr lang="ar-DZ" sz="2100" dirty="0" err="1" smtClean="0">
                <a:cs typeface="+mj-cs"/>
              </a:rPr>
              <a:t>بها</a:t>
            </a:r>
            <a:r>
              <a:rPr lang="ar-DZ" sz="2100" dirty="0" smtClean="0">
                <a:cs typeface="+mj-cs"/>
              </a:rPr>
              <a:t>  في السوق بسهولة ولفترة  قصيرة وتتمثل في حـ/50 ماعدا حـ/509.</a:t>
            </a:r>
          </a:p>
          <a:p>
            <a:pPr marL="400050" lvl="1" indent="0" algn="just" rtl="1">
              <a:buFont typeface="Wingdings" pitchFamily="2" charset="2"/>
              <a:buChar char="ü"/>
            </a:pPr>
            <a:r>
              <a:rPr lang="ar-DZ" sz="2100" b="1" dirty="0" smtClean="0">
                <a:cs typeface="+mj-cs"/>
              </a:rPr>
              <a:t>المصروفات المدفوعة مقدماً ( أعباء المقيدة سلفاً): </a:t>
            </a:r>
            <a:r>
              <a:rPr lang="ar-DZ" sz="2100" dirty="0" smtClean="0">
                <a:cs typeface="+mj-cs"/>
              </a:rPr>
              <a:t>وهي الأصول التي  تنشأ لدى المؤسسة عن طريق دفع نقدية مقدمة  لفاء خدمات  حصلت عليها أو  نتيجة تحملها  التزام ما </a:t>
            </a:r>
            <a:r>
              <a:rPr lang="ar-DZ" sz="2100" dirty="0" err="1" smtClean="0">
                <a:cs typeface="+mj-cs"/>
              </a:rPr>
              <a:t>و</a:t>
            </a:r>
            <a:r>
              <a:rPr lang="ar-DZ" sz="2100" dirty="0" smtClean="0">
                <a:cs typeface="+mj-cs"/>
              </a:rPr>
              <a:t> تتمثل في  حـ/486</a:t>
            </a:r>
          </a:p>
          <a:p>
            <a:pPr marL="400050" lvl="1" indent="0" algn="just" rtl="1">
              <a:buFont typeface="Wingdings" pitchFamily="2" charset="2"/>
              <a:buChar char="ü"/>
            </a:pPr>
            <a:r>
              <a:rPr lang="ar-DZ" sz="2100" b="1" dirty="0" smtClean="0">
                <a:cs typeface="+mj-cs"/>
              </a:rPr>
              <a:t>خزينة الأصول: </a:t>
            </a:r>
            <a:r>
              <a:rPr lang="ar-DZ" sz="2100" dirty="0" smtClean="0">
                <a:cs typeface="+mj-cs"/>
              </a:rPr>
              <a:t>وتشمل النقدية  الجاهزة في  الصندوق </a:t>
            </a:r>
            <a:r>
              <a:rPr lang="ar-DZ" sz="2100" dirty="0" err="1" smtClean="0">
                <a:cs typeface="+mj-cs"/>
              </a:rPr>
              <a:t>و</a:t>
            </a:r>
            <a:r>
              <a:rPr lang="ar-DZ" sz="2100" dirty="0" smtClean="0">
                <a:cs typeface="+mj-cs"/>
              </a:rPr>
              <a:t> البنك </a:t>
            </a:r>
            <a:r>
              <a:rPr lang="ar-DZ" sz="2100" dirty="0" err="1" smtClean="0">
                <a:cs typeface="+mj-cs"/>
              </a:rPr>
              <a:t>و</a:t>
            </a:r>
            <a:r>
              <a:rPr lang="ar-DZ" sz="2100" dirty="0" smtClean="0">
                <a:cs typeface="+mj-cs"/>
              </a:rPr>
              <a:t> الحساب البريدي  الجاري، وكذلك الاستثمارات قصيرة الأجل عالية  السيولة والتي  اقترب تاريخ استحقاقها  كأذون  الخزينة  والأوراق  التجارية  وتتضمن  حـ/51،حـ/52، حـ/53، حـ/54 ،و حـ/58.</a:t>
            </a:r>
          </a:p>
          <a:p>
            <a:pPr algn="just" rtl="1">
              <a:buNone/>
            </a:pPr>
            <a:endParaRPr lang="ar-DZ" sz="2400" b="1" dirty="0" smtClean="0"/>
          </a:p>
          <a:p>
            <a:pPr algn="r" rtl="1">
              <a:lnSpc>
                <a:spcPct val="150000"/>
              </a:lnSpc>
              <a:buNone/>
            </a:pPr>
            <a:endParaRPr lang="ar-DZ" sz="24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357166"/>
            <a:ext cx="7286676" cy="928694"/>
          </a:xfrm>
        </p:spPr>
        <p:txBody>
          <a:bodyPr>
            <a:normAutofit/>
          </a:bodyPr>
          <a:lstStyle/>
          <a:p>
            <a:pPr lvl="1" algn="ctr" rtl="1">
              <a:spcBef>
                <a:spcPct val="0"/>
              </a:spcBef>
            </a:pPr>
            <a:r>
              <a:rPr lang="ar-DZ" sz="3600" b="1" dirty="0" smtClean="0">
                <a:solidFill>
                  <a:srgbClr val="FF0000"/>
                </a:solidFill>
              </a:rPr>
              <a:t>التحليل  المالي وفق منظور سيولة  الاستحقاق:</a:t>
            </a:r>
            <a:r>
              <a:rPr lang="ar-SA" dirty="0" smtClean="0"/>
              <a:t/>
            </a:r>
            <a:br>
              <a:rPr lang="ar-SA" dirty="0" smtClean="0"/>
            </a:br>
            <a:endParaRPr lang="fr-FR" dirty="0"/>
          </a:p>
        </p:txBody>
      </p:sp>
      <p:sp>
        <p:nvSpPr>
          <p:cNvPr id="3" name="Espace réservé du contenu 2"/>
          <p:cNvSpPr>
            <a:spLocks noGrp="1"/>
          </p:cNvSpPr>
          <p:nvPr>
            <p:ph idx="1"/>
          </p:nvPr>
        </p:nvSpPr>
        <p:spPr>
          <a:xfrm>
            <a:off x="285720" y="1285860"/>
            <a:ext cx="8401080" cy="5000660"/>
          </a:xfrm>
        </p:spPr>
        <p:txBody>
          <a:bodyPr>
            <a:noAutofit/>
          </a:bodyPr>
          <a:lstStyle/>
          <a:p>
            <a:pPr marL="0" indent="0" algn="just" rtl="1">
              <a:buNone/>
            </a:pPr>
            <a:r>
              <a:rPr lang="ar-DZ" sz="2400" b="1" dirty="0" smtClean="0">
                <a:cs typeface="+mj-cs"/>
              </a:rPr>
              <a:t>الخصوم: </a:t>
            </a:r>
            <a:r>
              <a:rPr lang="ar-DZ" sz="2400" dirty="0" smtClean="0">
                <a:cs typeface="+mj-cs"/>
              </a:rPr>
              <a:t>يقصد بالخصوم (الالتزامات) كل حق </a:t>
            </a:r>
            <a:r>
              <a:rPr lang="ar-DZ" sz="2400" dirty="0" err="1" smtClean="0">
                <a:cs typeface="+mj-cs"/>
              </a:rPr>
              <a:t>مالى</a:t>
            </a:r>
            <a:r>
              <a:rPr lang="ar-DZ" sz="2400" dirty="0" smtClean="0">
                <a:cs typeface="+mj-cs"/>
              </a:rPr>
              <a:t> على المنشأة للغير، فإذا كان هذا الحق للشركاء أو المساهمين سمى حقوق الملكية ، أما إذا تعلق هذا الحق بالغير فإنه يسمى التزام. و تصنيف عناصر الخصوم في الميزانية المالية يتم على أساس مبدأ الاستحقاق المتصاعد، أي من أبطأ درجة  استحقاق (حقوق ملكية) إلى أسرع درجة استحقاق (خزينة  الخصوم).</a:t>
            </a:r>
            <a:endParaRPr lang="ar-DZ" sz="2400" b="1" dirty="0" smtClean="0">
              <a:cs typeface="+mj-cs"/>
            </a:endParaRPr>
          </a:p>
          <a:p>
            <a:pPr algn="just" rtl="1">
              <a:buNone/>
            </a:pPr>
            <a:r>
              <a:rPr lang="ar-DZ" sz="2400" b="1" dirty="0" smtClean="0">
                <a:cs typeface="+mj-cs"/>
              </a:rPr>
              <a:t>تصنيف الخصوم: </a:t>
            </a:r>
            <a:r>
              <a:rPr lang="ar-DZ" sz="2400" dirty="0" smtClean="0">
                <a:cs typeface="+mj-cs"/>
              </a:rPr>
              <a:t>تصنف الخصوم إلى موارد دائمة ، </a:t>
            </a:r>
            <a:r>
              <a:rPr lang="ar-DZ" sz="2400" dirty="0" err="1" smtClean="0">
                <a:cs typeface="+mj-cs"/>
              </a:rPr>
              <a:t>و</a:t>
            </a:r>
            <a:r>
              <a:rPr lang="ar-DZ" sz="2400" dirty="0" smtClean="0">
                <a:cs typeface="+mj-cs"/>
              </a:rPr>
              <a:t> خصوم جارية :</a:t>
            </a:r>
          </a:p>
          <a:p>
            <a:pPr marL="457200" indent="-457200" algn="just" rtl="1">
              <a:buFont typeface="+mj-lt"/>
              <a:buAutoNum type="arabicPeriod"/>
            </a:pPr>
            <a:r>
              <a:rPr lang="ar-DZ" sz="2400" b="1" dirty="0" smtClean="0">
                <a:cs typeface="+mj-cs"/>
              </a:rPr>
              <a:t>موارد دائمة: </a:t>
            </a:r>
            <a:r>
              <a:rPr lang="ar-DZ" sz="2400" dirty="0" smtClean="0">
                <a:cs typeface="+mj-cs"/>
              </a:rPr>
              <a:t>تنقسم بدورها  إلى حقوق الملكية  وخصوم  غير  الجارية.</a:t>
            </a:r>
          </a:p>
          <a:p>
            <a:pPr marL="665163" lvl="1" indent="-265113" algn="just" rtl="1">
              <a:buFont typeface="Wingdings" pitchFamily="2" charset="2"/>
              <a:buChar char="ü"/>
            </a:pPr>
            <a:r>
              <a:rPr lang="ar-DZ" sz="2400" b="1" dirty="0" smtClean="0">
                <a:cs typeface="+mj-cs"/>
              </a:rPr>
              <a:t>حقوق الملكية:  </a:t>
            </a:r>
            <a:r>
              <a:rPr lang="ar-DZ" sz="2400" dirty="0" smtClean="0">
                <a:cs typeface="+mj-cs"/>
              </a:rPr>
              <a:t>وتتمثل  في  حصة المساهمين في  أصول  المؤسسة، وتشمل: </a:t>
            </a:r>
            <a:r>
              <a:rPr lang="ar-DZ" sz="2400" dirty="0" err="1" smtClean="0">
                <a:cs typeface="+mj-cs"/>
              </a:rPr>
              <a:t>حـ</a:t>
            </a:r>
            <a:r>
              <a:rPr lang="ar-DZ" sz="2400" dirty="0" smtClean="0">
                <a:cs typeface="+mj-cs"/>
              </a:rPr>
              <a:t>/ 10، </a:t>
            </a:r>
            <a:r>
              <a:rPr lang="ar-DZ" sz="2400" dirty="0" err="1" smtClean="0">
                <a:cs typeface="+mj-cs"/>
              </a:rPr>
              <a:t>حـ</a:t>
            </a:r>
            <a:r>
              <a:rPr lang="ar-DZ" sz="2400" dirty="0" smtClean="0">
                <a:cs typeface="+mj-cs"/>
              </a:rPr>
              <a:t>/11، </a:t>
            </a:r>
            <a:r>
              <a:rPr lang="ar-DZ" sz="2400" dirty="0" err="1" smtClean="0">
                <a:cs typeface="+mj-cs"/>
              </a:rPr>
              <a:t>حـ</a:t>
            </a:r>
            <a:r>
              <a:rPr lang="ar-DZ" sz="2400" dirty="0" smtClean="0">
                <a:cs typeface="+mj-cs"/>
              </a:rPr>
              <a:t>/12.</a:t>
            </a:r>
          </a:p>
          <a:p>
            <a:pPr marL="576263" lvl="1" indent="-176213" algn="just" rtl="1">
              <a:buFont typeface="Wingdings" pitchFamily="2" charset="2"/>
              <a:buChar char="ü"/>
            </a:pPr>
            <a:r>
              <a:rPr lang="ar-DZ" sz="2400" b="1" dirty="0" smtClean="0">
                <a:cs typeface="+mj-cs"/>
              </a:rPr>
              <a:t>خصوم غير جارية: </a:t>
            </a:r>
            <a:r>
              <a:rPr lang="ar-DZ" sz="2400" dirty="0" smtClean="0">
                <a:cs typeface="+mj-cs"/>
              </a:rPr>
              <a:t>وهي الالتزامات التي لا يتوقع  تسديدها أو تصفيتها خلال الدورة </a:t>
            </a:r>
            <a:r>
              <a:rPr lang="ar-DZ" sz="2400" dirty="0" err="1" smtClean="0">
                <a:cs typeface="+mj-cs"/>
              </a:rPr>
              <a:t>التشيغلية</a:t>
            </a:r>
            <a:r>
              <a:rPr lang="ar-DZ" sz="2400" dirty="0" smtClean="0">
                <a:cs typeface="+mj-cs"/>
              </a:rPr>
              <a:t> الجارية، وتشمل : </a:t>
            </a:r>
            <a:r>
              <a:rPr lang="ar-DZ" sz="2400" dirty="0" err="1" smtClean="0">
                <a:cs typeface="+mj-cs"/>
              </a:rPr>
              <a:t>حـ</a:t>
            </a:r>
            <a:r>
              <a:rPr lang="ar-DZ" sz="2400" dirty="0" smtClean="0">
                <a:cs typeface="+mj-cs"/>
              </a:rPr>
              <a:t>/131، </a:t>
            </a:r>
            <a:r>
              <a:rPr lang="ar-DZ" sz="2400" dirty="0" err="1" smtClean="0">
                <a:cs typeface="+mj-cs"/>
              </a:rPr>
              <a:t>حـ</a:t>
            </a:r>
            <a:r>
              <a:rPr lang="ar-DZ" sz="2400" dirty="0" smtClean="0">
                <a:cs typeface="+mj-cs"/>
              </a:rPr>
              <a:t>/132حـ/134</a:t>
            </a:r>
            <a:r>
              <a:rPr lang="ar-DZ" sz="2400" b="1" dirty="0" smtClean="0">
                <a:cs typeface="+mj-cs"/>
              </a:rPr>
              <a:t>، </a:t>
            </a:r>
            <a:r>
              <a:rPr lang="ar-DZ" sz="2400" dirty="0" err="1" smtClean="0">
                <a:cs typeface="+mj-cs"/>
              </a:rPr>
              <a:t>حـ</a:t>
            </a:r>
            <a:r>
              <a:rPr lang="ar-DZ" sz="2400" dirty="0" smtClean="0">
                <a:cs typeface="+mj-cs"/>
              </a:rPr>
              <a:t>/15، </a:t>
            </a:r>
            <a:r>
              <a:rPr lang="ar-DZ" sz="2400" dirty="0" err="1" smtClean="0">
                <a:cs typeface="+mj-cs"/>
              </a:rPr>
              <a:t>حـ</a:t>
            </a:r>
            <a:r>
              <a:rPr lang="ar-DZ" sz="2400" dirty="0" smtClean="0">
                <a:cs typeface="+mj-cs"/>
              </a:rPr>
              <a:t>/16</a:t>
            </a:r>
            <a:r>
              <a:rPr lang="fr-FR" sz="2400" dirty="0" smtClean="0">
                <a:cs typeface="+mj-cs"/>
              </a:rPr>
              <a:t> </a:t>
            </a:r>
            <a:r>
              <a:rPr lang="ar-DZ" sz="2400" dirty="0" smtClean="0">
                <a:cs typeface="+mj-cs"/>
              </a:rPr>
              <a:t>، حـ/17 </a:t>
            </a:r>
            <a:r>
              <a:rPr lang="ar-DZ" sz="2400" dirty="0" err="1" smtClean="0">
                <a:cs typeface="+mj-cs"/>
              </a:rPr>
              <a:t>و</a:t>
            </a:r>
            <a:r>
              <a:rPr lang="ar-DZ" sz="2400" dirty="0" smtClean="0">
                <a:cs typeface="+mj-cs"/>
              </a:rPr>
              <a:t> حـ/229(حقوق مانح الامتياز)</a:t>
            </a:r>
          </a:p>
          <a:p>
            <a:pPr algn="just" rtl="1">
              <a:buNone/>
            </a:pP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lstStyle/>
          <a:p>
            <a:pPr lvl="1" algn="ctr" rtl="0">
              <a:spcBef>
                <a:spcPct val="0"/>
              </a:spcBef>
            </a:pPr>
            <a:r>
              <a:rPr lang="ar-DZ" sz="4000" b="1" dirty="0" smtClean="0">
                <a:solidFill>
                  <a:srgbClr val="FF0000"/>
                </a:solidFill>
              </a:rPr>
              <a:t>التحليل  المالي وفق منظور سيولة  الاستحقاق:</a:t>
            </a:r>
            <a:r>
              <a:rPr lang="ar-DZ" b="1" dirty="0" smtClean="0">
                <a:solidFill>
                  <a:srgbClr val="FF0000"/>
                </a:solidFill>
              </a:rPr>
              <a:t> </a:t>
            </a:r>
            <a:r>
              <a:rPr lang="ar-SA" dirty="0" smtClean="0"/>
              <a:t/>
            </a:r>
            <a:br>
              <a:rPr lang="ar-SA" dirty="0" smtClean="0"/>
            </a:br>
            <a:endParaRPr lang="fr-FR" dirty="0"/>
          </a:p>
        </p:txBody>
      </p:sp>
      <p:sp>
        <p:nvSpPr>
          <p:cNvPr id="3" name="Espace réservé du contenu 2"/>
          <p:cNvSpPr>
            <a:spLocks noGrp="1"/>
          </p:cNvSpPr>
          <p:nvPr>
            <p:ph idx="1"/>
          </p:nvPr>
        </p:nvSpPr>
        <p:spPr>
          <a:xfrm>
            <a:off x="285720" y="1714488"/>
            <a:ext cx="8401080" cy="4214842"/>
          </a:xfrm>
        </p:spPr>
        <p:txBody>
          <a:bodyPr>
            <a:noAutofit/>
          </a:bodyPr>
          <a:lstStyle/>
          <a:p>
            <a:pPr marL="0" indent="0" algn="just" rtl="1">
              <a:buNone/>
            </a:pPr>
            <a:r>
              <a:rPr lang="ar-DZ" sz="2400" b="1" dirty="0" smtClean="0">
                <a:cs typeface="+mj-cs"/>
              </a:rPr>
              <a:t>2. خصوم جارية: </a:t>
            </a:r>
            <a:r>
              <a:rPr lang="ar-DZ" sz="2400" dirty="0" smtClean="0">
                <a:cs typeface="+mj-cs"/>
              </a:rPr>
              <a:t>هي عبارة عن التزامات يتم تسويتها خلال الدورة  التشغيلية الجارية  للمؤسسة. وتشمل الخصوم الجارية  العناصر  التالية: </a:t>
            </a:r>
          </a:p>
          <a:p>
            <a:pPr marL="0" indent="0" algn="just" rtl="1">
              <a:buNone/>
            </a:pPr>
            <a:r>
              <a:rPr lang="ar-DZ" sz="2400" dirty="0" smtClean="0">
                <a:cs typeface="+mj-cs"/>
              </a:rPr>
              <a:t>حـ/40 ماعدا حـ/409، حـ/419 ، حـ /42،حـ/43،حـ/44 ماعدا حـ/444 إلى حـ 447، حـ/45، حـ/46،حـ/48.</a:t>
            </a:r>
          </a:p>
          <a:p>
            <a:pPr marL="0" indent="0" algn="just" rtl="1">
              <a:buNone/>
            </a:pPr>
            <a:r>
              <a:rPr lang="ar-DZ" sz="2400" b="1" dirty="0" smtClean="0">
                <a:cs typeface="+mj-cs"/>
              </a:rPr>
              <a:t>خزينة  الخصوم: </a:t>
            </a:r>
            <a:r>
              <a:rPr lang="fr-FR" sz="2400" b="1" dirty="0" smtClean="0">
                <a:cs typeface="+mj-cs"/>
              </a:rPr>
              <a:t> </a:t>
            </a:r>
            <a:r>
              <a:rPr lang="ar-DZ" sz="2400" dirty="0" smtClean="0">
                <a:cs typeface="+mj-cs"/>
              </a:rPr>
              <a:t>وتتمثل في </a:t>
            </a:r>
            <a:r>
              <a:rPr lang="ar-DZ" sz="2400" dirty="0" err="1" smtClean="0">
                <a:cs typeface="+mj-cs"/>
              </a:rPr>
              <a:t>حـ</a:t>
            </a:r>
            <a:r>
              <a:rPr lang="ar-DZ" sz="2400" dirty="0" smtClean="0">
                <a:cs typeface="+mj-cs"/>
              </a:rPr>
              <a:t>/519 وغيرها  من  الديون </a:t>
            </a:r>
            <a:r>
              <a:rPr lang="ar-DZ" sz="2400" dirty="0" err="1" smtClean="0">
                <a:cs typeface="+mj-cs"/>
              </a:rPr>
              <a:t>حـ</a:t>
            </a:r>
            <a:r>
              <a:rPr lang="ar-DZ" sz="2400" dirty="0" smtClean="0">
                <a:cs typeface="+mj-cs"/>
              </a:rPr>
              <a:t>/51 </a:t>
            </a:r>
            <a:r>
              <a:rPr lang="ar-DZ" sz="2400" dirty="0" err="1" smtClean="0">
                <a:cs typeface="+mj-cs"/>
              </a:rPr>
              <a:t>وحـ</a:t>
            </a:r>
            <a:r>
              <a:rPr lang="ar-DZ" sz="2400" dirty="0" smtClean="0">
                <a:cs typeface="+mj-cs"/>
              </a:rPr>
              <a:t>/52.</a:t>
            </a:r>
          </a:p>
          <a:p>
            <a:pPr marL="0" indent="0" algn="just" rtl="1">
              <a:buNone/>
            </a:pPr>
            <a:endParaRPr lang="ar-DZ" sz="2400" dirty="0" smtClean="0">
              <a:cs typeface="+mj-cs"/>
            </a:endParaRPr>
          </a:p>
          <a:p>
            <a:pPr marL="0" indent="0" algn="ctr" rtl="1">
              <a:buNone/>
            </a:pPr>
            <a:r>
              <a:rPr lang="ar-DZ" sz="2400" dirty="0" smtClean="0">
                <a:cs typeface="+mj-cs"/>
              </a:rPr>
              <a:t> شكل  الميزانية  المالية  المختصرة (01)</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normAutofit/>
          </a:bodyPr>
          <a:lstStyle/>
          <a:p>
            <a:pPr rtl="1"/>
            <a:r>
              <a:rPr lang="ar-DZ" sz="3600" b="1" dirty="0" smtClean="0">
                <a:solidFill>
                  <a:srgbClr val="FF0000"/>
                </a:solidFill>
              </a:rPr>
              <a:t>التحليل  المالي وفق منظور سيولة  الاستحقاق:</a:t>
            </a:r>
            <a:endParaRPr lang="fr-FR" sz="3600" b="1" dirty="0">
              <a:solidFill>
                <a:srgbClr val="FF0000"/>
              </a:solidFill>
            </a:endParaRPr>
          </a:p>
        </p:txBody>
      </p:sp>
      <p:sp>
        <p:nvSpPr>
          <p:cNvPr id="3" name="Espace réservé du contenu 2"/>
          <p:cNvSpPr>
            <a:spLocks noGrp="1"/>
          </p:cNvSpPr>
          <p:nvPr>
            <p:ph idx="1"/>
          </p:nvPr>
        </p:nvSpPr>
        <p:spPr>
          <a:xfrm>
            <a:off x="457200" y="1357298"/>
            <a:ext cx="8229600" cy="4357718"/>
          </a:xfrm>
        </p:spPr>
        <p:txBody>
          <a:bodyPr>
            <a:noAutofit/>
          </a:bodyPr>
          <a:lstStyle/>
          <a:p>
            <a:pPr marL="0" indent="0" algn="just" rtl="1">
              <a:lnSpc>
                <a:spcPct val="150000"/>
              </a:lnSpc>
              <a:buNone/>
            </a:pPr>
            <a:r>
              <a:rPr lang="ar-DZ" sz="2400" b="1" dirty="0" smtClean="0"/>
              <a:t>خامساً- مؤشرات </a:t>
            </a:r>
            <a:r>
              <a:rPr lang="ar-DZ" sz="2400" b="1" dirty="0" err="1" smtClean="0"/>
              <a:t>التوزان</a:t>
            </a:r>
            <a:r>
              <a:rPr lang="ar-DZ" sz="2400" b="1" dirty="0" smtClean="0"/>
              <a:t>  المالي: </a:t>
            </a:r>
            <a:r>
              <a:rPr lang="ar-DZ" sz="2400" dirty="0" err="1" smtClean="0"/>
              <a:t>تنص</a:t>
            </a:r>
            <a:r>
              <a:rPr lang="ar-DZ" sz="2400" dirty="0" smtClean="0"/>
              <a:t> قاعدة  التوازن  المالي على  أن  التوازن  المالي للمؤسسة  يتحقق إذا  كانت  أصولها  الثابتة  تمول بالموارد المالية  الدائمة ، وأصولها  الجارية  تمول بالخصوم الجارية . بعبارة  أخرى يجب أن يتساوى  حجم الأصول  الثابتة  مع  الأموال  الدائمة  وحجم  الأصول  الجارية  مع  الديون  قصيرة  الأجل.</a:t>
            </a:r>
            <a:r>
              <a:rPr lang="fr-FR" sz="2400" dirty="0" smtClean="0"/>
              <a:t>  </a:t>
            </a:r>
            <a:r>
              <a:rPr lang="ar-DZ" sz="2400" dirty="0" smtClean="0"/>
              <a:t>ولدراسة التوازن  المالي يجب  الاعتماد  على  المؤشرات  الثلاث التالية:</a:t>
            </a:r>
          </a:p>
          <a:p>
            <a:pPr marL="0" indent="0" algn="r" rtl="1">
              <a:lnSpc>
                <a:spcPct val="150000"/>
              </a:lnSpc>
              <a:buNone/>
            </a:pPr>
            <a:r>
              <a:rPr lang="ar-DZ" sz="2400" b="1" dirty="0" smtClean="0"/>
              <a:t>1. رأس المال  العامل </a:t>
            </a:r>
            <a:r>
              <a:rPr lang="fr-FR" sz="2400" b="1" dirty="0" smtClean="0"/>
              <a:t>(FR)</a:t>
            </a:r>
            <a:r>
              <a:rPr lang="ar-DZ" sz="2400" b="1" dirty="0" smtClean="0"/>
              <a:t>: </a:t>
            </a:r>
            <a:r>
              <a:rPr lang="ar-DZ" sz="2400" dirty="0" smtClean="0"/>
              <a:t>يعرف الرأس  المال العامل على  أنه ذلك  الجزء  من  الأموال  الدائمة المستخدمة في  تمويل جزء  من  الأصول  الجارية بعد تمويل  كل  الأصول  الثابتة،  أو  ذلك  الجزء  من  الأصول  الجارية غير  الممول بالخصوم  الجارية.</a:t>
            </a:r>
            <a:r>
              <a:rPr lang="ar-DZ" sz="3600" dirty="0" smtClean="0"/>
              <a:t/>
            </a:r>
            <a:br>
              <a:rPr lang="ar-DZ" sz="3600" dirty="0" smtClean="0"/>
            </a:br>
            <a:endParaRPr lang="fr-FR" sz="35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a:xfrm>
            <a:off x="6715140" y="6072206"/>
            <a:ext cx="2133600" cy="365125"/>
          </a:xfrm>
        </p:spPr>
        <p:txBody>
          <a:bodyPr/>
          <a:lstStyle/>
          <a:p>
            <a:fld id="{A3CF43BE-ED31-4913-AFE2-309D996F00D5}" type="slidenum">
              <a:rPr lang="fr-FR" smtClean="0"/>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17000633</TotalTime>
  <Words>1671</Words>
  <Application>Microsoft Office PowerPoint</Application>
  <PresentationFormat>Affichage à l'écran (4:3)</PresentationFormat>
  <Paragraphs>119</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وزارة التعليم والبحث  العلمي جامعة أحمد زبانة-غليزان- كلية  العلوم الاقتصادية  والتجارية وعلوم  التسيير قسم علوم  التسيير تخصص إدارة  مالية</vt:lpstr>
      <vt:lpstr>أدوات و أساليب التحليل المالي:</vt:lpstr>
      <vt:lpstr>التحليل  المالي وفق منظور سيولة  الاستحقاق:   </vt:lpstr>
      <vt:lpstr>التحليل  المالي وفق منظور سيولة  الاستحقاق:</vt:lpstr>
      <vt:lpstr>التحليل  المالي وفق منظور سيولة  الاستحقاق:</vt:lpstr>
      <vt:lpstr>التحليل  المالي وفق منظور سيولة  الاستحقاق:</vt:lpstr>
      <vt:lpstr>التحليل  المالي وفق منظور سيولة  الاستحقاق: </vt:lpstr>
      <vt:lpstr>التحليل  المالي وفق منظور سيولة  الاستحقاق:  </vt:lpstr>
      <vt:lpstr>التحليل  المالي وفق منظور سيولة  الاستحقاق:</vt:lpstr>
      <vt:lpstr>التحليل  المالي وفق منظور سيولة  الاستحقاق:</vt:lpstr>
      <vt:lpstr>التحليل  المالي وفق منظور السيولة / الاستحقاق:</vt:lpstr>
      <vt:lpstr>التحليل  المالي وفق منظور السيولة / الاستحقاق:</vt:lpstr>
      <vt:lpstr>التحليل  المالي وفق منظور السيولة / الاستحقاق:</vt:lpstr>
      <vt:lpstr>التحليل  المالي وفق منظور السيولة / الاستحقاق:</vt:lpstr>
      <vt:lpstr>التحليل  المالي وفق منظور السيولة / الاستحقاق:</vt:lpstr>
      <vt:lpstr>التحليل  المالي وفق منظور السيولة / الاستحقاق:</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1026</cp:revision>
  <dcterms:created xsi:type="dcterms:W3CDTF">2018-02-08T20:58:44Z</dcterms:created>
  <dcterms:modified xsi:type="dcterms:W3CDTF">2021-12-05T19:09:46Z</dcterms:modified>
</cp:coreProperties>
</file>