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2"/>
  </p:notesMasterIdLst>
  <p:sldIdLst>
    <p:sldId id="256" r:id="rId2"/>
    <p:sldId id="280" r:id="rId3"/>
    <p:sldId id="283" r:id="rId4"/>
    <p:sldId id="318" r:id="rId5"/>
    <p:sldId id="317" r:id="rId6"/>
    <p:sldId id="319" r:id="rId7"/>
    <p:sldId id="321" r:id="rId8"/>
    <p:sldId id="294" r:id="rId9"/>
    <p:sldId id="322" r:id="rId10"/>
    <p:sldId id="293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0000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5" autoAdjust="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66765-AE86-48E1-B4B4-6BA662D72B8F}" type="datetimeFigureOut">
              <a:rPr lang="fr-FR" smtClean="0"/>
              <a:pPr/>
              <a:t>05/12/2021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06C9D-F76C-4887-A870-ABF3496D121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7957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A215-B90C-4004-8597-E4A31C482F6C}" type="datetime1">
              <a:rPr lang="fr-FR" smtClean="0"/>
              <a:pPr/>
              <a:t>05/12/2021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A8E1F-A382-4F2B-9852-C4CC078600CB}" type="datetime1">
              <a:rPr lang="fr-FR" smtClean="0"/>
              <a:pPr/>
              <a:t>05/12/2021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25C1-6496-4486-AEDB-3BCBB778DCDB}" type="datetime1">
              <a:rPr lang="fr-FR" smtClean="0"/>
              <a:pPr/>
              <a:t>05/12/2021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05/12/2021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3BB24-4A3F-4974-B76C-9677AA043040}" type="datetime1">
              <a:rPr lang="fr-FR" smtClean="0"/>
              <a:pPr/>
              <a:t>05/12/2021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E706-5B12-40C8-A781-54C39768BFAF}" type="datetime1">
              <a:rPr lang="fr-FR" smtClean="0"/>
              <a:pPr/>
              <a:t>05/12/2021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66576-ACCC-4848-A997-BBE472591681}" type="datetime1">
              <a:rPr lang="fr-FR" smtClean="0"/>
              <a:pPr/>
              <a:t>05/12/2021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5EF0C-07A0-4EC6-BC37-A2A6DF85AB99}" type="datetime1">
              <a:rPr lang="fr-FR" smtClean="0"/>
              <a:pPr/>
              <a:t>05/12/2021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EC61C-697A-40E2-B079-F0916E1F17F4}" type="datetime1">
              <a:rPr lang="fr-FR" smtClean="0"/>
              <a:pPr/>
              <a:t>05/12/2021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4F82E-F082-418B-A4E9-34F65F47B95B}" type="datetime1">
              <a:rPr lang="fr-FR" smtClean="0"/>
              <a:pPr/>
              <a:t>05/12/2021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A731-8A61-493A-815F-F4C24D7A6196}" type="datetime1">
              <a:rPr lang="fr-FR" smtClean="0"/>
              <a:pPr/>
              <a:t>05/12/2021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F91FF-C442-4CC8-87B4-DD8E75E9C0DA}" type="datetime1">
              <a:rPr lang="fr-FR" smtClean="0"/>
              <a:pPr/>
              <a:t>05/12/2021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cu-relizane.dz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915816" y="307117"/>
            <a:ext cx="4299390" cy="1537707"/>
          </a:xfrm>
        </p:spPr>
        <p:txBody>
          <a:bodyPr>
            <a:noAutofit/>
          </a:bodyPr>
          <a:lstStyle/>
          <a:p>
            <a:pPr algn="r" rtl="1"/>
            <a:r>
              <a:rPr lang="ar-DZ" sz="2000" b="1" dirty="0"/>
              <a:t>وزارة التعليم </a:t>
            </a:r>
            <a:r>
              <a:rPr lang="ar-DZ" sz="2000" b="1" dirty="0" smtClean="0"/>
              <a:t> العالي والبحث  </a:t>
            </a:r>
            <a:r>
              <a:rPr lang="ar-DZ" sz="2000" b="1" dirty="0"/>
              <a:t>العلمي</a:t>
            </a:r>
            <a:r>
              <a:rPr lang="fr-FR" sz="2000" b="1" dirty="0"/>
              <a:t/>
            </a:r>
            <a:br>
              <a:rPr lang="fr-FR" sz="2000" b="1" dirty="0"/>
            </a:br>
            <a:r>
              <a:rPr lang="ar-DZ" sz="2000" b="1" dirty="0"/>
              <a:t>جامعة أحمد زبانة-غليزان-</a:t>
            </a:r>
            <a:br>
              <a:rPr lang="ar-DZ" sz="2000" b="1" dirty="0"/>
            </a:br>
            <a:r>
              <a:rPr lang="ar-DZ" sz="2000" b="1" dirty="0"/>
              <a:t>كلية  العلوم الاقتصادية  والتجارية وعلوم  التسيير</a:t>
            </a:r>
            <a:br>
              <a:rPr lang="ar-DZ" sz="2000" b="1" dirty="0"/>
            </a:br>
            <a:r>
              <a:rPr lang="ar-DZ" sz="2000" b="1" dirty="0"/>
              <a:t>قسم علوم  التسيير</a:t>
            </a:r>
            <a:br>
              <a:rPr lang="ar-DZ" sz="2000" b="1" dirty="0"/>
            </a:br>
            <a:r>
              <a:rPr lang="ar-DZ" sz="2000" b="1" dirty="0"/>
              <a:t>تخصص إدارة  مالية</a:t>
            </a:r>
            <a:endParaRPr lang="fr-FR" sz="2000" b="1" spc="-150" dirty="0"/>
          </a:p>
        </p:txBody>
      </p:sp>
      <p:sp>
        <p:nvSpPr>
          <p:cNvPr id="16" name="Sous-titre 15"/>
          <p:cNvSpPr>
            <a:spLocks noGrp="1"/>
          </p:cNvSpPr>
          <p:nvPr>
            <p:ph type="subTitle" idx="1"/>
          </p:nvPr>
        </p:nvSpPr>
        <p:spPr>
          <a:xfrm>
            <a:off x="4500562" y="4077072"/>
            <a:ext cx="4643470" cy="1428760"/>
          </a:xfrm>
        </p:spPr>
        <p:txBody>
          <a:bodyPr>
            <a:noAutofit/>
          </a:bodyPr>
          <a:lstStyle/>
          <a:p>
            <a:pPr rtl="1">
              <a:spcBef>
                <a:spcPts val="0"/>
              </a:spcBef>
            </a:pPr>
            <a:r>
              <a:rPr lang="ar-DZ" sz="4000" b="1" dirty="0" smtClean="0">
                <a:solidFill>
                  <a:srgbClr val="FF0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التحليل  المالي </a:t>
            </a:r>
          </a:p>
          <a:p>
            <a:pPr rtl="1">
              <a:spcBef>
                <a:spcPts val="0"/>
              </a:spcBef>
            </a:pPr>
            <a:r>
              <a:rPr lang="ar-DZ" sz="4000" b="1" smtClean="0">
                <a:solidFill>
                  <a:srgbClr val="FF0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وفق </a:t>
            </a:r>
            <a:r>
              <a:rPr lang="ar-DZ" sz="4000" b="1" smtClean="0">
                <a:solidFill>
                  <a:srgbClr val="FF0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منظور وظيفي</a:t>
            </a:r>
            <a:endParaRPr lang="ar-DZ" sz="4000" b="1" dirty="0" smtClean="0">
              <a:solidFill>
                <a:srgbClr val="FF0000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pPr rtl="1">
              <a:spcBef>
                <a:spcPts val="0"/>
              </a:spcBef>
            </a:pPr>
            <a:r>
              <a:rPr lang="ar-DZ" sz="8000" b="1" spc="-300" dirty="0" smtClean="0">
                <a:solidFill>
                  <a:srgbClr val="FF0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80CA-2223-41FA-9FF7-4CBD7E3DEEAA}" type="datetime1">
              <a:rPr lang="fr-FR" smtClean="0">
                <a:solidFill>
                  <a:schemeClr val="tx1"/>
                </a:solidFill>
              </a:rPr>
              <a:pPr/>
              <a:t>05/12/2021</a:t>
            </a:fld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b="1" smtClean="0">
                <a:solidFill>
                  <a:schemeClr val="tx1"/>
                </a:solidFill>
              </a:rPr>
              <a:pPr/>
              <a:t>1</a:t>
            </a:fld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5602" name="AutoShape 2" descr="Résultat de recherche d'images pour &quot;‫الموازنة التقديرية‬‎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eardrop 16"/>
          <p:cNvSpPr/>
          <p:nvPr/>
        </p:nvSpPr>
        <p:spPr>
          <a:xfrm>
            <a:off x="4521652" y="2574048"/>
            <a:ext cx="2714644" cy="1142984"/>
          </a:xfrm>
          <a:prstGeom prst="teardrop">
            <a:avLst/>
          </a:prstGeom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 contourW="44450">
            <a:bevelT w="152400" h="50800" prst="softRound"/>
            <a:bevelB prst="angle"/>
            <a:contourClr>
              <a:srgbClr val="FFFF00"/>
            </a:contourClr>
          </a:sp3d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DZ" b="1" dirty="0" smtClean="0">
                <a:solidFill>
                  <a:srgbClr val="FF0000"/>
                </a:solidFill>
              </a:rPr>
              <a:t>مقياس :</a:t>
            </a:r>
          </a:p>
          <a:p>
            <a:pPr algn="ctr" rtl="1"/>
            <a:r>
              <a:rPr lang="ar-DZ" b="1" dirty="0" smtClean="0">
                <a:solidFill>
                  <a:srgbClr val="FF0000"/>
                </a:solidFill>
              </a:rPr>
              <a:t>     تحليل مالي</a:t>
            </a:r>
          </a:p>
          <a:p>
            <a:pPr algn="ctr" rtl="1"/>
            <a:r>
              <a:rPr lang="ar-DZ" b="1" dirty="0" smtClean="0">
                <a:solidFill>
                  <a:srgbClr val="FF0000"/>
                </a:solidFill>
              </a:rPr>
              <a:t> </a:t>
            </a:r>
            <a:r>
              <a:rPr lang="fr-FR" dirty="0" smtClean="0">
                <a:solidFill>
                  <a:srgbClr val="FF0000"/>
                </a:solidFill>
              </a:rPr>
              <a:t>Financial </a:t>
            </a:r>
            <a:r>
              <a:rPr lang="fr-FR" dirty="0" err="1" smtClean="0">
                <a:solidFill>
                  <a:srgbClr val="FF0000"/>
                </a:solidFill>
              </a:rPr>
              <a:t>Analysis</a:t>
            </a:r>
            <a:endParaRPr lang="fr-FR" b="1" dirty="0" smtClean="0">
              <a:solidFill>
                <a:srgbClr val="FF0000"/>
              </a:solidFill>
            </a:endParaRPr>
          </a:p>
          <a:p>
            <a:pPr rtl="1"/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13" name="Espace réservé de la date 3"/>
          <p:cNvSpPr txBox="1">
            <a:spLocks/>
          </p:cNvSpPr>
          <p:nvPr/>
        </p:nvSpPr>
        <p:spPr>
          <a:xfrm>
            <a:off x="4000495" y="6350023"/>
            <a:ext cx="37552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lvl="0" algn="ctr">
              <a:defRPr/>
            </a:pP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fouad.benhaddou@</a:t>
            </a:r>
            <a:r>
              <a:rPr lang="fr-FR" sz="1600" b="1" u="sng" dirty="0">
                <a:latin typeface="Times New Roman" pitchFamily="18" charset="0"/>
                <a:cs typeface="Times New Roman" pitchFamily="18" charset="0"/>
                <a:hlinkClick r:id="rId2"/>
              </a:rPr>
              <a:t>univ-relizane.dz</a:t>
            </a:r>
            <a:endParaRPr lang="fr-F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1214414" y="1142984"/>
            <a:ext cx="5000660" cy="13572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Espace réservé de la date 3"/>
          <p:cNvSpPr txBox="1">
            <a:spLocks/>
          </p:cNvSpPr>
          <p:nvPr/>
        </p:nvSpPr>
        <p:spPr>
          <a:xfrm>
            <a:off x="6510366" y="5492767"/>
            <a:ext cx="24907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5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Espace réservé de la date 3"/>
          <p:cNvSpPr txBox="1">
            <a:spLocks/>
          </p:cNvSpPr>
          <p:nvPr/>
        </p:nvSpPr>
        <p:spPr>
          <a:xfrm>
            <a:off x="5245891" y="5633817"/>
            <a:ext cx="2680995" cy="60349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000" b="1" dirty="0" smtClean="0"/>
              <a:t>إعداد: </a:t>
            </a:r>
            <a:r>
              <a:rPr lang="ar-DZ" sz="2000" b="1" dirty="0" err="1" smtClean="0"/>
              <a:t>د.فؤاد</a:t>
            </a:r>
            <a:r>
              <a:rPr lang="ar-DZ" sz="2000" b="1" dirty="0" smtClean="0"/>
              <a:t> بن حدو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أستاذ  محاضر –أ-</a:t>
            </a:r>
            <a:endParaRPr kumimoji="0" lang="fr-FR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4" name="Picture 5" descr="H:\Documents and Settings\Administrateur\Mes documents\Downloads\budget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536" y="2286016"/>
            <a:ext cx="4167202" cy="44291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Picture 8" descr="H:\Documents and Settings\Administrateur\Mes documents\Downloads\budget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3214678" cy="38576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" name="Picture 2" descr="C:\Users\pc\Desktop\téléchargement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76184"/>
            <a:ext cx="1907704" cy="320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rot="20786447">
            <a:off x="3901807" y="1821632"/>
            <a:ext cx="11063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ar-DZ" b="1" dirty="0">
                <a:solidFill>
                  <a:srgbClr val="0000CC"/>
                </a:solidFill>
              </a:rPr>
              <a:t>الجزء </a:t>
            </a:r>
            <a:r>
              <a:rPr lang="ar-DZ" b="1" dirty="0" smtClean="0">
                <a:solidFill>
                  <a:srgbClr val="0000CC"/>
                </a:solidFill>
              </a:rPr>
              <a:t>الرابع</a:t>
            </a:r>
            <a:endParaRPr lang="fr-FR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ar-DZ" sz="4000" b="1" dirty="0" smtClean="0">
                <a:solidFill>
                  <a:srgbClr val="FF0000"/>
                </a:solidFill>
              </a:rPr>
              <a:t>مؤشرات  التوازن  المالي  الوظيفي:</a:t>
            </a:r>
            <a:r>
              <a:rPr lang="ar-SA" dirty="0" smtClean="0"/>
              <a:t/>
            </a:r>
            <a:br>
              <a:rPr lang="ar-SA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928670"/>
            <a:ext cx="8715436" cy="5286412"/>
          </a:xfrm>
        </p:spPr>
        <p:txBody>
          <a:bodyPr>
            <a:noAutofit/>
          </a:bodyPr>
          <a:lstStyle/>
          <a:p>
            <a:pPr marL="458788" lvl="1" indent="-457200" algn="r" rtl="1">
              <a:buFont typeface="+mj-lt"/>
              <a:buAutoNum type="arabicPeriod"/>
            </a:pPr>
            <a:r>
              <a:rPr lang="ar-DZ" sz="2200" b="1" dirty="0" smtClean="0">
                <a:cs typeface="+mj-cs"/>
              </a:rPr>
              <a:t>رأس المال العامل الوظيفي  </a:t>
            </a:r>
            <a:r>
              <a:rPr lang="fr-FR" sz="2200" b="1" dirty="0" smtClean="0">
                <a:cs typeface="+mj-cs"/>
              </a:rPr>
              <a:t>FRNG</a:t>
            </a:r>
            <a:r>
              <a:rPr lang="ar-DZ" sz="2200" b="1" dirty="0" smtClean="0">
                <a:cs typeface="+mj-cs"/>
              </a:rPr>
              <a:t> </a:t>
            </a:r>
            <a:r>
              <a:rPr lang="ar-DZ" sz="2200" dirty="0" smtClean="0">
                <a:cs typeface="+mj-cs"/>
              </a:rPr>
              <a:t>:  بالرجوع  إلى  هيكل  الميزانية  الوظيفية  نجد أن رأس المال العامل  الوظيفي عبارة  عن رأس المال العامل  الصافي الإجمالي  ( </a:t>
            </a:r>
            <a:r>
              <a:rPr lang="ar-DZ" sz="2200" dirty="0" err="1" smtClean="0">
                <a:cs typeface="+mj-cs"/>
              </a:rPr>
              <a:t>ر</a:t>
            </a:r>
            <a:r>
              <a:rPr lang="ar-DZ" sz="2200" dirty="0" smtClean="0">
                <a:cs typeface="+mj-cs"/>
              </a:rPr>
              <a:t>.م.ع.ص.إ)  </a:t>
            </a:r>
            <a:r>
              <a:rPr lang="ar-DZ" sz="2200" dirty="0" err="1" smtClean="0">
                <a:cs typeface="+mj-cs"/>
              </a:rPr>
              <a:t>و</a:t>
            </a:r>
            <a:r>
              <a:rPr lang="ar-DZ" sz="2200" dirty="0" smtClean="0">
                <a:cs typeface="+mj-cs"/>
              </a:rPr>
              <a:t> هو يمثل  الجزء المتبقي من الموارد الدائمة بعد تمويل الاستخدامات الدائمة  ويستعمل الجزء المتبقي في تمويل الأصول الجارية ( المتداولة).</a:t>
            </a:r>
          </a:p>
          <a:p>
            <a:pPr marL="458788" lvl="1" indent="-457200" algn="r" rtl="1">
              <a:buFont typeface="+mj-lt"/>
              <a:buAutoNum type="arabicPeriod"/>
            </a:pPr>
            <a:r>
              <a:rPr lang="ar-DZ" sz="2200" b="1" dirty="0" smtClean="0">
                <a:cs typeface="+mj-cs"/>
              </a:rPr>
              <a:t>احتياجات رأس المال العامل  </a:t>
            </a:r>
            <a:r>
              <a:rPr lang="fr-FR" sz="2200" b="1" dirty="0" smtClean="0"/>
              <a:t>BFR</a:t>
            </a:r>
            <a:r>
              <a:rPr lang="ar-DZ" sz="2200" b="1" dirty="0" smtClean="0">
                <a:cs typeface="+mj-cs"/>
              </a:rPr>
              <a:t> :  </a:t>
            </a:r>
            <a:r>
              <a:rPr lang="ar-DZ" sz="2200" dirty="0" smtClean="0">
                <a:cs typeface="+mj-cs"/>
              </a:rPr>
              <a:t>هي احتياجات التمويل الناشئة بفعل  دورة  الاستغلال  وخارج الاستغلال ، </a:t>
            </a:r>
            <a:r>
              <a:rPr lang="ar-DZ" sz="2200" dirty="0" err="1" smtClean="0">
                <a:cs typeface="+mj-cs"/>
              </a:rPr>
              <a:t>و</a:t>
            </a:r>
            <a:r>
              <a:rPr lang="ar-DZ" sz="2200" dirty="0" smtClean="0">
                <a:cs typeface="+mj-cs"/>
              </a:rPr>
              <a:t> يرجع  ذلك </a:t>
            </a:r>
            <a:r>
              <a:rPr lang="ar-DZ" sz="2200" dirty="0" err="1" smtClean="0">
                <a:cs typeface="+mj-cs"/>
              </a:rPr>
              <a:t>الى</a:t>
            </a:r>
            <a:r>
              <a:rPr lang="ar-DZ" sz="2200" dirty="0" smtClean="0">
                <a:cs typeface="+mj-cs"/>
              </a:rPr>
              <a:t> الاختلاف  الزمني  بين التدفقات  الحقيقية  والتدفقات  التمويلية  الموافقة لها. وهي  تنقسم إلى  قسمين:</a:t>
            </a:r>
          </a:p>
          <a:p>
            <a:pPr marL="858838" lvl="2" indent="-457200" algn="r" rtl="1">
              <a:buFont typeface="Wingdings" pitchFamily="2" charset="2"/>
              <a:buChar char="ü"/>
            </a:pPr>
            <a:r>
              <a:rPr lang="ar-DZ" sz="2200" b="1" dirty="0" smtClean="0">
                <a:cs typeface="+mj-cs"/>
              </a:rPr>
              <a:t>احتياجات رأس المال المتداول للاستغلال </a:t>
            </a:r>
            <a:r>
              <a:rPr lang="ar-DZ" sz="2200" b="1" dirty="0" smtClean="0"/>
              <a:t>"</a:t>
            </a:r>
            <a:r>
              <a:rPr lang="fr-FR" sz="2200" b="1" dirty="0" smtClean="0"/>
              <a:t> B.F.R.E</a:t>
            </a:r>
            <a:r>
              <a:rPr lang="ar-DZ" sz="2200" b="1" dirty="0" smtClean="0"/>
              <a:t>" </a:t>
            </a:r>
            <a:r>
              <a:rPr lang="ar-DZ" sz="2200" b="1" dirty="0" smtClean="0">
                <a:cs typeface="+mj-cs"/>
              </a:rPr>
              <a:t>:  </a:t>
            </a:r>
            <a:r>
              <a:rPr lang="ar-DZ" sz="2200" dirty="0" smtClean="0">
                <a:cs typeface="+mj-cs"/>
              </a:rPr>
              <a:t>هي احتياجات التمويل الناشئة  عن  دورة  الاستغلال بفعل عدم  التوازن بين </a:t>
            </a:r>
            <a:r>
              <a:rPr lang="ar-DZ" sz="2200" u="sng" dirty="0" smtClean="0">
                <a:cs typeface="+mj-cs"/>
              </a:rPr>
              <a:t>احتياجات الاستغلال </a:t>
            </a:r>
            <a:r>
              <a:rPr lang="ar-DZ" sz="2200" u="sng" dirty="0" err="1" smtClean="0">
                <a:cs typeface="+mj-cs"/>
              </a:rPr>
              <a:t>و</a:t>
            </a:r>
            <a:r>
              <a:rPr lang="ar-DZ" sz="2200" u="sng" dirty="0" smtClean="0">
                <a:cs typeface="+mj-cs"/>
              </a:rPr>
              <a:t>  موارد الاستغلال.</a:t>
            </a:r>
          </a:p>
          <a:p>
            <a:pPr marL="858838" lvl="2" indent="-457200" algn="r" rtl="1">
              <a:buFont typeface="Wingdings" pitchFamily="2" charset="2"/>
              <a:buChar char="ü"/>
            </a:pPr>
            <a:r>
              <a:rPr lang="ar-DZ" sz="2200" b="1" dirty="0" smtClean="0">
                <a:cs typeface="+mj-cs"/>
              </a:rPr>
              <a:t>احتياجات رأس المال المتداول خارج الاستغلال </a:t>
            </a:r>
            <a:r>
              <a:rPr lang="ar-DZ" sz="2200" b="1" dirty="0" smtClean="0"/>
              <a:t>"</a:t>
            </a:r>
            <a:r>
              <a:rPr lang="fr-FR" sz="2200" b="1" dirty="0" smtClean="0"/>
              <a:t> B.F.R.H.E</a:t>
            </a:r>
            <a:r>
              <a:rPr lang="ar-DZ" sz="2200" b="1" dirty="0" smtClean="0"/>
              <a:t>"</a:t>
            </a:r>
            <a:r>
              <a:rPr lang="ar-DZ" sz="2200" b="1" dirty="0" smtClean="0">
                <a:cs typeface="+mj-cs"/>
              </a:rPr>
              <a:t> : </a:t>
            </a:r>
            <a:r>
              <a:rPr lang="ar-DZ" sz="2200" dirty="0" smtClean="0"/>
              <a:t>هي احتياجات التمويل  الناشئة عن دورة  خارج الاستغلال بفعل عدم  التوازن  بين  </a:t>
            </a:r>
            <a:r>
              <a:rPr lang="ar-DZ" sz="2200" u="sng" dirty="0" smtClean="0"/>
              <a:t>احتياجات خارج  الاستغلال </a:t>
            </a:r>
            <a:r>
              <a:rPr lang="ar-DZ" sz="2200" u="sng" dirty="0" err="1" smtClean="0"/>
              <a:t>و</a:t>
            </a:r>
            <a:r>
              <a:rPr lang="ar-DZ" sz="2200" u="sng" dirty="0" smtClean="0"/>
              <a:t>  موارد خارج الاستغلال.</a:t>
            </a:r>
          </a:p>
          <a:p>
            <a:pPr marL="354013" lvl="2" indent="-354013" algn="just" rtl="1">
              <a:buNone/>
            </a:pPr>
            <a:r>
              <a:rPr lang="ar-DZ" sz="2200" b="1" dirty="0" smtClean="0">
                <a:cs typeface="+mj-cs"/>
              </a:rPr>
              <a:t>3.  الخزينة  الصافية </a:t>
            </a:r>
            <a:r>
              <a:rPr lang="fr-FR" sz="2200" b="1" dirty="0" smtClean="0">
                <a:cs typeface="+mj-cs"/>
              </a:rPr>
              <a:t> TN</a:t>
            </a:r>
            <a:r>
              <a:rPr lang="ar-DZ" sz="2200" b="1" dirty="0" smtClean="0">
                <a:cs typeface="+mj-cs"/>
              </a:rPr>
              <a:t>: </a:t>
            </a:r>
            <a:r>
              <a:rPr lang="ar-DZ" sz="2200" dirty="0" smtClean="0"/>
              <a:t>تتشكل الخزينة الصافية عندما يستخدم رأس المال العامل الصافي الإجمالي في تمويل العجز في تمويل احتياجات دورة الاستغلال </a:t>
            </a:r>
            <a:r>
              <a:rPr lang="ar-DZ" sz="2200" dirty="0" err="1" smtClean="0"/>
              <a:t>و</a:t>
            </a:r>
            <a:r>
              <a:rPr lang="ar-DZ" sz="2200" dirty="0" smtClean="0"/>
              <a:t> عليه فإذا تمكنت المؤسسة من تغطية هذا الاحتياج تكون الخزينة موجبة </a:t>
            </a:r>
            <a:r>
              <a:rPr lang="ar-DZ" sz="2200" dirty="0" err="1" smtClean="0"/>
              <a:t>و</a:t>
            </a:r>
            <a:r>
              <a:rPr lang="ar-DZ" sz="2200" dirty="0" smtClean="0"/>
              <a:t> هي حالة الفائض في التمويل </a:t>
            </a:r>
            <a:r>
              <a:rPr lang="ar-DZ" sz="2200" dirty="0" err="1" smtClean="0"/>
              <a:t>و</a:t>
            </a:r>
            <a:r>
              <a:rPr lang="ar-DZ" sz="2200" dirty="0" smtClean="0"/>
              <a:t> في الحالة المعاكسة تكون الخزينة السالبة </a:t>
            </a:r>
            <a:r>
              <a:rPr lang="ar-DZ" sz="2200" dirty="0" err="1" smtClean="0"/>
              <a:t>و</a:t>
            </a:r>
            <a:r>
              <a:rPr lang="ar-DZ" sz="2200" dirty="0" smtClean="0"/>
              <a:t> هي حالة العجز في التمويل. </a:t>
            </a:r>
            <a:r>
              <a:rPr lang="ar-DZ" sz="1800" dirty="0" smtClean="0">
                <a:cs typeface="+mj-cs"/>
              </a:rPr>
              <a:t/>
            </a:r>
            <a:br>
              <a:rPr lang="ar-DZ" sz="1800" dirty="0" smtClean="0">
                <a:cs typeface="+mj-cs"/>
              </a:rPr>
            </a:br>
            <a:r>
              <a:rPr lang="ar-DZ" sz="1800" dirty="0" smtClean="0">
                <a:cs typeface="+mj-cs"/>
              </a:rPr>
              <a:t/>
            </a:r>
            <a:br>
              <a:rPr lang="ar-DZ" sz="1800" dirty="0" smtClean="0">
                <a:cs typeface="+mj-cs"/>
              </a:rPr>
            </a:br>
            <a:endParaRPr lang="ar-DZ" sz="1600" dirty="0" smtClean="0">
              <a:cs typeface="+mj-cs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05/12/2021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DZ" sz="5000" b="1" dirty="0" smtClean="0">
                <a:solidFill>
                  <a:srgbClr val="FF0000"/>
                </a:solidFill>
              </a:rPr>
              <a:t>التحليل الوظيفي:</a:t>
            </a:r>
            <a:endParaRPr lang="fr-FR" sz="50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 fontScale="92500"/>
          </a:bodyPr>
          <a:lstStyle/>
          <a:p>
            <a:pPr marL="0" indent="0" algn="just" rtl="1">
              <a:buNone/>
            </a:pPr>
            <a:r>
              <a:rPr lang="fr-FR" sz="2800" dirty="0" smtClean="0"/>
              <a:t>  </a:t>
            </a:r>
            <a:r>
              <a:rPr lang="ar-DZ" sz="2800" dirty="0" smtClean="0"/>
              <a:t>يقوم  التحليل  الوظيفي على  أساس تصنيف العمليات  التي تقوم </a:t>
            </a:r>
            <a:r>
              <a:rPr lang="ar-DZ" sz="2800" dirty="0" err="1" smtClean="0"/>
              <a:t>بها</a:t>
            </a:r>
            <a:r>
              <a:rPr lang="ar-DZ" sz="2800" dirty="0" smtClean="0"/>
              <a:t> المؤسسة باعتبارها وحدة اقتصادية على ثلاثة وظائف: </a:t>
            </a:r>
            <a:r>
              <a:rPr lang="ar-DZ" sz="2800" b="1" u="sng" dirty="0" smtClean="0"/>
              <a:t>وظيفة الاستثمار، وظيفة استغلال، ووظيفة التمويل.</a:t>
            </a:r>
            <a:r>
              <a:rPr lang="fr-FR" sz="2800" dirty="0" smtClean="0"/>
              <a:t> </a:t>
            </a:r>
            <a:endParaRPr lang="ar-DZ" sz="2800" b="1" u="sng" dirty="0" smtClean="0"/>
          </a:p>
          <a:p>
            <a:pPr marL="0" indent="0" algn="just" rtl="1">
              <a:buNone/>
            </a:pPr>
            <a:r>
              <a:rPr lang="ar-DZ" sz="2800" dirty="0" smtClean="0"/>
              <a:t>وبالتالي فهو أسلوب آخر للتحليل المالي يحاول فيه تجاوز قصور </a:t>
            </a:r>
            <a:r>
              <a:rPr lang="ar-DZ" sz="2800" dirty="0" err="1" smtClean="0"/>
              <a:t>و</a:t>
            </a:r>
            <a:r>
              <a:rPr lang="ar-DZ" sz="2800" dirty="0" smtClean="0"/>
              <a:t> ثغرات  تحليل ( السيولة / الاستحقاق) </a:t>
            </a:r>
            <a:r>
              <a:rPr lang="ar-DZ" sz="2800" dirty="0" err="1" smtClean="0"/>
              <a:t>و</a:t>
            </a:r>
            <a:r>
              <a:rPr lang="ar-DZ" sz="2800" dirty="0" smtClean="0"/>
              <a:t> ذلك بتقديم معيار آخر لترتيب عناصر الموارد </a:t>
            </a:r>
            <a:r>
              <a:rPr lang="ar-DZ" sz="2800" dirty="0" err="1" smtClean="0"/>
              <a:t>و</a:t>
            </a:r>
            <a:r>
              <a:rPr lang="ar-DZ" sz="2800" dirty="0" smtClean="0"/>
              <a:t> الاستخدامات يتناسب مع المفهوم الجديد للمؤسسة .</a:t>
            </a:r>
          </a:p>
          <a:p>
            <a:pPr marL="0" indent="0" algn="just" rtl="1">
              <a:buNone/>
            </a:pPr>
            <a:r>
              <a:rPr lang="ar-DZ" sz="2800" dirty="0" smtClean="0"/>
              <a:t>حيث بالإضافة إلى هدف </a:t>
            </a:r>
            <a:r>
              <a:rPr lang="ar-DZ" sz="2800" b="1" dirty="0" smtClean="0"/>
              <a:t>التوازن المالي في تحليل ( السيولة/ الاستحقاق) </a:t>
            </a:r>
            <a:r>
              <a:rPr lang="ar-DZ" sz="2800" dirty="0" smtClean="0"/>
              <a:t>فهو يهتم بهدف</a:t>
            </a:r>
            <a:r>
              <a:rPr lang="ar-DZ" sz="2800" b="1" dirty="0" smtClean="0"/>
              <a:t> </a:t>
            </a:r>
            <a:r>
              <a:rPr lang="ar-DZ" sz="2800" b="1" dirty="0" err="1" smtClean="0"/>
              <a:t>المردودية</a:t>
            </a:r>
            <a:r>
              <a:rPr lang="ar-DZ" sz="2800" b="1" dirty="0" smtClean="0"/>
              <a:t> . </a:t>
            </a:r>
            <a:r>
              <a:rPr lang="ar-DZ" sz="2800" dirty="0" smtClean="0"/>
              <a:t>والذي يعتبر عنصراً مهما ومكملا لهدف التوازن المالي. ويعيد تصنيف عناصر الميزانية  المالية  على أساس  الوظيفة.</a:t>
            </a:r>
          </a:p>
          <a:p>
            <a:pPr marL="0" indent="0" algn="just" rtl="1">
              <a:buNone/>
            </a:pPr>
            <a:r>
              <a:rPr lang="ar-DZ" sz="2800" dirty="0" smtClean="0"/>
              <a:t>فالمنظور الوظيفي يركز على دراسة نشاط المؤسسة من خلال الموارد المالية ( دورة التمويل ) </a:t>
            </a:r>
            <a:r>
              <a:rPr lang="ar-DZ" sz="2800" dirty="0" err="1" smtClean="0"/>
              <a:t>و</a:t>
            </a:r>
            <a:r>
              <a:rPr lang="ar-DZ" sz="2800" dirty="0" smtClean="0"/>
              <a:t> كيفية استعمالها لتمويل الاستخدامات ( دورة الاستثمار </a:t>
            </a:r>
            <a:r>
              <a:rPr lang="ar-DZ" sz="2800" dirty="0" err="1" smtClean="0"/>
              <a:t>و</a:t>
            </a:r>
            <a:r>
              <a:rPr lang="ar-DZ" sz="2800" dirty="0" smtClean="0"/>
              <a:t> دورة الاستغلال)</a:t>
            </a:r>
            <a:endParaRPr lang="fr-FR" sz="28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05/12/2021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11430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ar-DZ" sz="4400" b="1" dirty="0" smtClean="0">
                <a:solidFill>
                  <a:srgbClr val="FF0000"/>
                </a:solidFill>
              </a:rPr>
              <a:t>التحليل المالي وفق المنظور الوظيفي:  </a:t>
            </a:r>
            <a:r>
              <a:rPr lang="ar-SA" dirty="0" smtClean="0"/>
              <a:t/>
            </a:r>
            <a:br>
              <a:rPr lang="ar-SA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500174"/>
            <a:ext cx="8401080" cy="4000528"/>
          </a:xfrm>
        </p:spPr>
        <p:txBody>
          <a:bodyPr>
            <a:noAutofit/>
          </a:bodyPr>
          <a:lstStyle/>
          <a:p>
            <a:pPr marL="514350" indent="-514350" algn="just" rtl="1">
              <a:buFont typeface="+mj-lt"/>
              <a:buAutoNum type="arabicPeriod"/>
            </a:pPr>
            <a:r>
              <a:rPr lang="ar-DZ" sz="2800" b="1" dirty="0" smtClean="0"/>
              <a:t>تعريف الميزانية الوظيفية: </a:t>
            </a:r>
            <a:r>
              <a:rPr lang="ar-DZ" sz="2800" dirty="0" smtClean="0"/>
              <a:t>هي الميزانية التي يتم فيها تصنيف عناصر الميزانية المالية من أصول </a:t>
            </a:r>
            <a:r>
              <a:rPr lang="ar-DZ" sz="2800" dirty="0" err="1" smtClean="0"/>
              <a:t>و</a:t>
            </a:r>
            <a:r>
              <a:rPr lang="ar-DZ" sz="2800" dirty="0" smtClean="0"/>
              <a:t> خصوم على أسس وظيفية بمعنى  </a:t>
            </a:r>
            <a:r>
              <a:rPr lang="ar-DZ" sz="2800" b="1" u="sng" dirty="0" smtClean="0"/>
              <a:t>تصنيف  اقتصادي.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ar-DZ" sz="2800" b="1" dirty="0" smtClean="0"/>
              <a:t>أهمية الميزانية الوظيفية: </a:t>
            </a:r>
            <a:r>
              <a:rPr lang="ar-DZ" sz="2800" dirty="0" smtClean="0"/>
              <a:t>تكمن أهمية الميزانية الوظيفية في إبراز الكيفية التي يتم </a:t>
            </a:r>
            <a:r>
              <a:rPr lang="ar-DZ" sz="2800" dirty="0" err="1" smtClean="0"/>
              <a:t>بها</a:t>
            </a:r>
            <a:r>
              <a:rPr lang="ar-DZ" sz="2800" dirty="0" smtClean="0"/>
              <a:t> تمويل الاستخدامات الدائمة واستخدامات  الاستغلال.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ar-DZ" sz="2800" b="1" dirty="0" smtClean="0"/>
              <a:t>أهداف الميزانية الوظيفية: </a:t>
            </a:r>
            <a:r>
              <a:rPr lang="ar-DZ" sz="2800" dirty="0" smtClean="0"/>
              <a:t>تهدف الميزانية الوظيفية إلى إظهار تدفقات  الموارد واستخداماتها المتراكمة منذ نشأة  المؤسسة، حيث أن عناصر الاستخدامات والموارد تقيم على أساس القيمة الأصلية  للتدفقات ( إيراد أو  مصروف)</a:t>
            </a:r>
            <a:r>
              <a:rPr lang="fr-FR" sz="2800" dirty="0" smtClean="0"/>
              <a:t>.</a:t>
            </a:r>
            <a:endParaRPr lang="ar-DZ" sz="2800" dirty="0" smtClean="0"/>
          </a:p>
          <a:p>
            <a:pPr marL="0" indent="0" algn="just" rtl="1">
              <a:lnSpc>
                <a:spcPct val="150000"/>
              </a:lnSpc>
              <a:buNone/>
            </a:pPr>
            <a:endParaRPr lang="ar-DZ" sz="2600" b="1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05/12/2021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b="1" dirty="0" smtClean="0">
                <a:solidFill>
                  <a:srgbClr val="FF0000"/>
                </a:solidFill>
              </a:rPr>
              <a:t>المفهوم  الوظيفي  للمؤسسة: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 algn="just" rtl="1">
              <a:buFont typeface="+mj-lt"/>
              <a:buAutoNum type="arabicPeriod"/>
            </a:pPr>
            <a:r>
              <a:rPr lang="ar-DZ" b="1" dirty="0" smtClean="0"/>
              <a:t>وظيفة الاستغلال</a:t>
            </a:r>
            <a:r>
              <a:rPr lang="ar-DZ" dirty="0" smtClean="0"/>
              <a:t>: يعتبر مفهوم وظيفة الاستغلال ركيزة أساسية في هذا التحليل </a:t>
            </a:r>
            <a:r>
              <a:rPr lang="ar-DZ" dirty="0" err="1" smtClean="0"/>
              <a:t>و</a:t>
            </a:r>
            <a:r>
              <a:rPr lang="ar-DZ" dirty="0" smtClean="0"/>
              <a:t> تكتسي أهمية بالغة في تحليل الوضعية المالية للمؤسسة، حيث تعبر عن النشاط الرئيسي </a:t>
            </a:r>
            <a:r>
              <a:rPr lang="ar-DZ" dirty="0" err="1" smtClean="0"/>
              <a:t>و</a:t>
            </a:r>
            <a:r>
              <a:rPr lang="ar-DZ" dirty="0" smtClean="0"/>
              <a:t> تحدد طبيعة المؤسسة إن كانت صناعية أم تجارية أم خدمية أم مختلطة </a:t>
            </a:r>
            <a:r>
              <a:rPr lang="ar-DZ" dirty="0" err="1" smtClean="0"/>
              <a:t>إلخ</a:t>
            </a:r>
            <a:r>
              <a:rPr lang="ar-DZ" dirty="0" smtClean="0"/>
              <a:t>.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ar-DZ" b="1" dirty="0" smtClean="0"/>
              <a:t>وظيفة</a:t>
            </a:r>
            <a:r>
              <a:rPr lang="ar-DZ" dirty="0" smtClean="0"/>
              <a:t> </a:t>
            </a:r>
            <a:r>
              <a:rPr lang="ar-DZ" b="1" dirty="0" smtClean="0"/>
              <a:t>الاستثمار</a:t>
            </a:r>
            <a:r>
              <a:rPr lang="ar-DZ" dirty="0" smtClean="0"/>
              <a:t>: يتمثل دور وظيفة الاستثمار في تزويد المؤسسة بمختلف تجهيزات الإنتاج </a:t>
            </a:r>
            <a:r>
              <a:rPr lang="ar-DZ" dirty="0" err="1" smtClean="0"/>
              <a:t>و</a:t>
            </a:r>
            <a:r>
              <a:rPr lang="ar-DZ" dirty="0" smtClean="0"/>
              <a:t> الاستثمارات الضرورية لممارسة مختلف الأنشطة الاستثمارية، </a:t>
            </a:r>
            <a:r>
              <a:rPr lang="ar-DZ" dirty="0" err="1" smtClean="0"/>
              <a:t>و</a:t>
            </a:r>
            <a:r>
              <a:rPr lang="ar-DZ" dirty="0" smtClean="0"/>
              <a:t> ذلك بعد دراسة جدوى كل استثمار </a:t>
            </a:r>
            <a:r>
              <a:rPr lang="ar-DZ" dirty="0" err="1" smtClean="0"/>
              <a:t>و</a:t>
            </a:r>
            <a:r>
              <a:rPr lang="ar-DZ" dirty="0" smtClean="0"/>
              <a:t> المفاضلة بين مجموعة من البدائل </a:t>
            </a:r>
            <a:r>
              <a:rPr lang="ar-DZ" dirty="0" err="1" smtClean="0"/>
              <a:t>و</a:t>
            </a:r>
            <a:r>
              <a:rPr lang="ar-DZ" dirty="0" smtClean="0"/>
              <a:t> اختيار البديل الأمثل الذي يحقق </a:t>
            </a:r>
            <a:r>
              <a:rPr lang="ar-DZ" dirty="0" err="1" smtClean="0"/>
              <a:t>المردودية</a:t>
            </a:r>
            <a:r>
              <a:rPr lang="ar-DZ" dirty="0" smtClean="0"/>
              <a:t> و الفعالية الاقتصادية.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ar-DZ" b="1" dirty="0" smtClean="0"/>
              <a:t>وظيفة التمويل</a:t>
            </a:r>
            <a:r>
              <a:rPr lang="ar-DZ" dirty="0" smtClean="0"/>
              <a:t>: يتمثل دور وظيفة التمويل في تغطية الاحتياجات المالية للنشاط سواء كانت متعلقة بالاستثمار أو الاستغلال أو بالوظيفة المالية نفسها أو بالخزينة الإجمالية للمؤسسة.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05/12/2021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11430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ar-DZ" sz="3300" b="1" dirty="0" smtClean="0">
                <a:solidFill>
                  <a:srgbClr val="FF0000"/>
                </a:solidFill>
              </a:rPr>
              <a:t>عناصر  الميزانية  الوظيفية:  </a:t>
            </a:r>
            <a:r>
              <a:rPr lang="ar-SA" dirty="0" smtClean="0"/>
              <a:t/>
            </a:r>
            <a:br>
              <a:rPr lang="ar-SA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500174"/>
            <a:ext cx="8401080" cy="3143272"/>
          </a:xfrm>
        </p:spPr>
        <p:txBody>
          <a:bodyPr>
            <a:noAutofit/>
          </a:bodyPr>
          <a:lstStyle/>
          <a:p>
            <a:pPr marL="0" indent="0" algn="just" rtl="1">
              <a:buNone/>
            </a:pPr>
            <a:r>
              <a:rPr lang="ar-DZ" sz="2800" dirty="0" smtClean="0"/>
              <a:t>يتم تصنيف الميزانية على أساس تصنيف  اقتصادي، وذلك بعد تعديل ومعالجة  بعض بنود  الميزانية  المالية وهي على  النحو  التالي:</a:t>
            </a:r>
          </a:p>
          <a:p>
            <a:pPr marL="400050" lvl="1" indent="0" algn="just" rtl="1">
              <a:buFont typeface="Wingdings" pitchFamily="2" charset="2"/>
              <a:buChar char="ü"/>
            </a:pPr>
            <a:r>
              <a:rPr lang="ar-DZ" dirty="0" smtClean="0"/>
              <a:t> الاستخدامات الثابتة التي  تكون  </a:t>
            </a:r>
            <a:r>
              <a:rPr lang="ar-DZ" b="1" dirty="0" smtClean="0"/>
              <a:t>دورة الاستثمار</a:t>
            </a:r>
            <a:r>
              <a:rPr lang="ar-DZ" dirty="0" smtClean="0"/>
              <a:t>؛</a:t>
            </a:r>
          </a:p>
          <a:p>
            <a:pPr marL="400050" lvl="1" indent="0" algn="just" rtl="1">
              <a:buFont typeface="Wingdings" pitchFamily="2" charset="2"/>
              <a:buChar char="ü"/>
            </a:pPr>
            <a:r>
              <a:rPr lang="ar-DZ" dirty="0" smtClean="0"/>
              <a:t> الأصول والخصوم المتداولة(الجارية)التي تكون  </a:t>
            </a:r>
            <a:r>
              <a:rPr lang="ar-DZ" b="1" dirty="0" smtClean="0"/>
              <a:t>دورة  الاستغلال</a:t>
            </a:r>
            <a:r>
              <a:rPr lang="ar-DZ" dirty="0" smtClean="0"/>
              <a:t>؛</a:t>
            </a:r>
          </a:p>
          <a:p>
            <a:pPr marL="400050" lvl="1" indent="0" algn="just" rtl="1">
              <a:buFont typeface="Wingdings" pitchFamily="2" charset="2"/>
              <a:buChar char="ü"/>
            </a:pPr>
            <a:r>
              <a:rPr lang="ar-DZ" dirty="0" smtClean="0"/>
              <a:t>الموارد الدائمة  التي  تكون  </a:t>
            </a:r>
            <a:r>
              <a:rPr lang="ar-DZ" b="1" dirty="0" smtClean="0"/>
              <a:t>دورة  التمويل</a:t>
            </a:r>
            <a:r>
              <a:rPr lang="ar-DZ" dirty="0" smtClean="0"/>
              <a:t>.</a:t>
            </a:r>
          </a:p>
          <a:p>
            <a:pPr marL="0" lvl="1" indent="0" algn="just" rtl="1">
              <a:buNone/>
            </a:pPr>
            <a:r>
              <a:rPr lang="ar-DZ" dirty="0" smtClean="0"/>
              <a:t>  </a:t>
            </a:r>
          </a:p>
          <a:p>
            <a:pPr marL="400050" lvl="1" indent="0" algn="just" rtl="1">
              <a:buNone/>
            </a:pPr>
            <a:endParaRPr lang="ar-DZ" dirty="0" smtClean="0"/>
          </a:p>
          <a:p>
            <a:pPr marL="0" indent="0" algn="just" rtl="1">
              <a:lnSpc>
                <a:spcPct val="150000"/>
              </a:lnSpc>
              <a:buNone/>
            </a:pPr>
            <a:endParaRPr lang="ar-DZ" sz="2600" b="1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05/12/2021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5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11430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ar-DZ" sz="3300" b="1" dirty="0" smtClean="0">
                <a:solidFill>
                  <a:srgbClr val="FF0000"/>
                </a:solidFill>
              </a:rPr>
              <a:t>التحليل  المالي وفق المنظور الوظيفي:  </a:t>
            </a:r>
            <a:r>
              <a:rPr lang="ar-SA" dirty="0" smtClean="0"/>
              <a:t/>
            </a:r>
            <a:br>
              <a:rPr lang="ar-SA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500174"/>
            <a:ext cx="8401080" cy="4214842"/>
          </a:xfrm>
        </p:spPr>
        <p:txBody>
          <a:bodyPr>
            <a:noAutofit/>
          </a:bodyPr>
          <a:lstStyle/>
          <a:p>
            <a:pPr marL="1588" lvl="1" indent="0" algn="just" rtl="1">
              <a:buNone/>
            </a:pPr>
            <a:r>
              <a:rPr lang="ar-DZ" b="1" dirty="0" smtClean="0"/>
              <a:t>خصائص  الميزانية  الوظيفية:  </a:t>
            </a:r>
            <a:r>
              <a:rPr lang="ar-DZ" dirty="0" err="1" smtClean="0"/>
              <a:t>و</a:t>
            </a:r>
            <a:r>
              <a:rPr lang="ar-DZ" dirty="0" smtClean="0"/>
              <a:t> نقتصر على  ذكر أهمها: </a:t>
            </a:r>
          </a:p>
          <a:p>
            <a:pPr marL="514350" lvl="0" indent="-514350" algn="r" rtl="1" fontAlgn="base">
              <a:spcAft>
                <a:spcPct val="0"/>
              </a:spcAft>
              <a:buFont typeface="+mj-lt"/>
              <a:buAutoNum type="arabicPeriod"/>
              <a:defRPr/>
            </a:pPr>
            <a:r>
              <a:rPr lang="ar-DZ" kern="0" dirty="0" smtClean="0">
                <a:cs typeface="Arabic Transparent" pitchFamily="2" charset="-78"/>
              </a:rPr>
              <a:t>تستبعد الميزانية الوظيفية تماما القيمة السوقية </a:t>
            </a:r>
            <a:r>
              <a:rPr lang="ar-DZ" kern="0" dirty="0" err="1" smtClean="0">
                <a:cs typeface="Arabic Transparent" pitchFamily="2" charset="-78"/>
              </a:rPr>
              <a:t>و</a:t>
            </a:r>
            <a:r>
              <a:rPr lang="ar-DZ" kern="0" dirty="0" smtClean="0">
                <a:cs typeface="Arabic Transparent" pitchFamily="2" charset="-78"/>
              </a:rPr>
              <a:t> لا تأخذ إلا بقيمة الحصول على الأصل سواء كانت استثمارات أصول استغلال.</a:t>
            </a:r>
          </a:p>
          <a:p>
            <a:pPr marL="514350" lvl="0" indent="-514350" algn="r" rtl="1" fontAlgn="base">
              <a:spcAft>
                <a:spcPct val="0"/>
              </a:spcAft>
              <a:buFont typeface="+mj-lt"/>
              <a:buAutoNum type="arabicPeriod"/>
              <a:defRPr/>
            </a:pPr>
            <a:r>
              <a:rPr lang="ar-DZ" kern="0" dirty="0" smtClean="0">
                <a:cs typeface="Arabic Transparent" pitchFamily="2" charset="-78"/>
              </a:rPr>
              <a:t>تستبعد كذلك التصنيف حسب معيار </a:t>
            </a:r>
            <a:r>
              <a:rPr lang="ar-DZ" b="1" kern="0" dirty="0" smtClean="0">
                <a:cs typeface="Arabic Transparent" pitchFamily="2" charset="-78"/>
              </a:rPr>
              <a:t>السيولة </a:t>
            </a:r>
            <a:r>
              <a:rPr lang="ar-DZ" b="1" kern="0" dirty="0" err="1" smtClean="0">
                <a:cs typeface="Arabic Transparent" pitchFamily="2" charset="-78"/>
              </a:rPr>
              <a:t>و</a:t>
            </a:r>
            <a:r>
              <a:rPr lang="ar-DZ" b="1" kern="0" dirty="0" smtClean="0">
                <a:cs typeface="Arabic Transparent" pitchFamily="2" charset="-78"/>
              </a:rPr>
              <a:t> الاستحقاق</a:t>
            </a:r>
            <a:r>
              <a:rPr lang="ar-DZ" kern="0" dirty="0" smtClean="0">
                <a:cs typeface="Arabic Transparent" pitchFamily="2" charset="-78"/>
              </a:rPr>
              <a:t>، معتمدة في تصنيف عناصر الميزانية على مدى ارتباطها بدورة معينة استثمار، استغلال أو تمويل، أي على أساس تصنيف اقتصادي دون مراعاة أجل التحصيل أو التسديد.</a:t>
            </a:r>
          </a:p>
          <a:p>
            <a:pPr marL="1588" lvl="1" indent="0" algn="just" rtl="1">
              <a:buNone/>
            </a:pPr>
            <a:endParaRPr lang="ar-DZ" b="1" dirty="0" smtClean="0"/>
          </a:p>
          <a:p>
            <a:pPr marL="0" indent="0" algn="just" rtl="1">
              <a:lnSpc>
                <a:spcPct val="150000"/>
              </a:lnSpc>
              <a:buNone/>
            </a:pPr>
            <a:endParaRPr lang="ar-DZ" sz="2600" b="1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05/12/2021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6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b="1" dirty="0" smtClean="0">
                <a:solidFill>
                  <a:srgbClr val="FF0000"/>
                </a:solidFill>
              </a:rPr>
              <a:t>طريقة  تشكيل  ميزانية  وظيفية: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428736"/>
            <a:ext cx="8443914" cy="4857784"/>
          </a:xfrm>
        </p:spPr>
        <p:txBody>
          <a:bodyPr>
            <a:normAutofit fontScale="92500" lnSpcReduction="10000"/>
          </a:bodyPr>
          <a:lstStyle/>
          <a:p>
            <a:pPr marL="0" indent="0" algn="just" rtl="1">
              <a:lnSpc>
                <a:spcPct val="90000"/>
              </a:lnSpc>
              <a:buNone/>
            </a:pPr>
            <a:r>
              <a:rPr lang="ar-DZ" sz="2400" b="1" dirty="0" smtClean="0"/>
              <a:t>تصنيف  جانب  الأصول: </a:t>
            </a:r>
          </a:p>
          <a:p>
            <a:pPr marL="0" indent="0" algn="just" rtl="1">
              <a:lnSpc>
                <a:spcPct val="90000"/>
              </a:lnSpc>
              <a:buNone/>
            </a:pPr>
            <a:r>
              <a:rPr lang="ar-DZ" sz="2400" b="1" dirty="0" smtClean="0"/>
              <a:t>الاستخدامات الثابتة </a:t>
            </a:r>
            <a:r>
              <a:rPr lang="fr-FR" sz="2400" b="1" dirty="0" smtClean="0"/>
              <a:t>EMPLOIS STABLES</a:t>
            </a:r>
            <a:r>
              <a:rPr lang="ar-DZ" sz="2400" b="1" dirty="0" smtClean="0"/>
              <a:t> : </a:t>
            </a:r>
            <a:r>
              <a:rPr lang="ar-DZ" sz="2400" dirty="0" err="1" smtClean="0"/>
              <a:t>و</a:t>
            </a:r>
            <a:r>
              <a:rPr lang="ar-DZ" sz="2400" dirty="0" smtClean="0"/>
              <a:t> تشمل كل الاستثمارات بمختلف أنواعها المالية  </a:t>
            </a:r>
            <a:r>
              <a:rPr lang="ar-DZ" sz="2400" dirty="0" err="1" smtClean="0"/>
              <a:t>و</a:t>
            </a:r>
            <a:r>
              <a:rPr lang="ar-DZ" sz="2400" dirty="0" smtClean="0"/>
              <a:t>  المادية </a:t>
            </a:r>
            <a:r>
              <a:rPr lang="ar-DZ" sz="2400" dirty="0" err="1" smtClean="0"/>
              <a:t>و</a:t>
            </a:r>
            <a:r>
              <a:rPr lang="ar-DZ" sz="2400" dirty="0" smtClean="0"/>
              <a:t>  المعنوية </a:t>
            </a:r>
            <a:r>
              <a:rPr lang="fr-FR" sz="2400" dirty="0" smtClean="0"/>
              <a:t> </a:t>
            </a:r>
            <a:r>
              <a:rPr lang="ar-DZ" sz="2400" dirty="0" smtClean="0"/>
              <a:t>منها وهي  بذلك تعتبر  استخدامات ثابتة  للاستغلال ما</a:t>
            </a:r>
            <a:r>
              <a:rPr lang="fr-FR" sz="2400" dirty="0" smtClean="0"/>
              <a:t> </a:t>
            </a:r>
            <a:r>
              <a:rPr lang="ar-DZ" sz="2400" dirty="0" smtClean="0"/>
              <a:t>عدى ذلك من العناصر الأخرى فتصنف ضمن الاستخدامات  الثابتة  خارج  الاستغلال كسندات المساهمة مثلاً.</a:t>
            </a:r>
          </a:p>
          <a:p>
            <a:pPr marL="0" indent="0" algn="just" rtl="1">
              <a:buNone/>
            </a:pPr>
            <a:r>
              <a:rPr lang="ar-DZ" sz="2400" b="1" dirty="0" smtClean="0"/>
              <a:t>الأصول الجارية ( المتداولة ): </a:t>
            </a:r>
            <a:r>
              <a:rPr lang="ar-DZ" sz="2400" dirty="0" smtClean="0"/>
              <a:t>وتخص العناصر </a:t>
            </a:r>
            <a:r>
              <a:rPr lang="ar-DZ" sz="2400" dirty="0" err="1" smtClean="0"/>
              <a:t>والموجوات</a:t>
            </a:r>
            <a:r>
              <a:rPr lang="ar-DZ" sz="2400" dirty="0" smtClean="0"/>
              <a:t> المرتبطة بنشاط المؤسسة </a:t>
            </a:r>
            <a:r>
              <a:rPr lang="ar-DZ" sz="2400" b="1" dirty="0" smtClean="0"/>
              <a:t>، </a:t>
            </a:r>
            <a:r>
              <a:rPr lang="ar-DZ" sz="2400" dirty="0" smtClean="0"/>
              <a:t>وتنقسم بدورها إلى أصول جارية  للاستغلال </a:t>
            </a:r>
            <a:r>
              <a:rPr lang="ar-DZ" sz="2400" dirty="0" err="1" smtClean="0"/>
              <a:t>و</a:t>
            </a:r>
            <a:r>
              <a:rPr lang="ar-DZ" sz="2400" dirty="0" smtClean="0"/>
              <a:t> أصول جارية خارج الاستغلال:</a:t>
            </a:r>
          </a:p>
          <a:p>
            <a:pPr marL="400050" lvl="1" indent="0" algn="just" rtl="1">
              <a:buFont typeface="Wingdings" pitchFamily="2" charset="2"/>
              <a:buChar char="ü"/>
            </a:pPr>
            <a:r>
              <a:rPr lang="ar-DZ" sz="2400" b="1" dirty="0" smtClean="0"/>
              <a:t>أصول جارية للاستغلال:</a:t>
            </a:r>
            <a:r>
              <a:rPr lang="ar-DZ" sz="2400" dirty="0" smtClean="0"/>
              <a:t> وهي كل ما يتعلق مباشرة بالنشاط الذي وجدت من اجله المؤسسة وتشمل </a:t>
            </a:r>
            <a:r>
              <a:rPr lang="ar-DZ" sz="2400" dirty="0" err="1" smtClean="0"/>
              <a:t>مخزونات</a:t>
            </a:r>
            <a:r>
              <a:rPr lang="ar-DZ" sz="2400" dirty="0" smtClean="0"/>
              <a:t>، الزبائن والحسابات المدينة المماثلة، حقوق أخرى  للاستغلال( </a:t>
            </a:r>
            <a:r>
              <a:rPr lang="ar-DZ" sz="2400" dirty="0" err="1" smtClean="0"/>
              <a:t>ر</a:t>
            </a:r>
            <a:r>
              <a:rPr lang="ar-DZ" sz="2400" dirty="0" smtClean="0"/>
              <a:t>.ق.م المتعلقة  بالسلع  والخدمات )، أعباء مقيدة  سلفاُ للاستغلال.</a:t>
            </a:r>
          </a:p>
          <a:p>
            <a:pPr marL="400050" lvl="1" indent="0" algn="just" rtl="1">
              <a:buFont typeface="Wingdings" pitchFamily="2" charset="2"/>
              <a:buChar char="ü"/>
            </a:pPr>
            <a:r>
              <a:rPr lang="ar-DZ" sz="2400" b="1" dirty="0" smtClean="0"/>
              <a:t>أصول جارية خارج الاستغلال</a:t>
            </a:r>
            <a:r>
              <a:rPr lang="ar-DZ" sz="2400" dirty="0" smtClean="0"/>
              <a:t>: وتمثل العناصر التي لا علاقة لها بنشاط الرئيسي للمؤسسة وبالتالي فهي  تعتبر </a:t>
            </a:r>
            <a:r>
              <a:rPr lang="ar-DZ" sz="2400" dirty="0" err="1" smtClean="0"/>
              <a:t>استثائية</a:t>
            </a:r>
            <a:r>
              <a:rPr lang="ar-DZ" sz="2400" dirty="0" smtClean="0"/>
              <a:t> و غير مؤهلة للتكرار </a:t>
            </a:r>
            <a:r>
              <a:rPr lang="ar-DZ" sz="2400" dirty="0" err="1" smtClean="0"/>
              <a:t>و</a:t>
            </a:r>
            <a:r>
              <a:rPr lang="ar-DZ" sz="2400" dirty="0" smtClean="0"/>
              <a:t> تشمل:  القيم المنقولة  للتوظيف، ( </a:t>
            </a:r>
            <a:r>
              <a:rPr lang="ar-DZ" sz="2400" dirty="0" err="1" smtClean="0"/>
              <a:t>ر</a:t>
            </a:r>
            <a:r>
              <a:rPr lang="ar-DZ" sz="2400" dirty="0" smtClean="0"/>
              <a:t>.ق.م المتعلقة الاستثمارات )، أعباء مقيدة  سلفاُ خارج الاستغلال، حقوق  متنوعة (نواتج التنازل عن  القيم  المنقولة للتوظيف، نواتج التنازل عن الاستثمارات)</a:t>
            </a:r>
          </a:p>
          <a:p>
            <a:pPr marL="400050" lvl="1" indent="0" algn="just" rtl="1">
              <a:buFont typeface="Wingdings" pitchFamily="2" charset="2"/>
              <a:buChar char="ü"/>
            </a:pPr>
            <a:r>
              <a:rPr lang="ar-DZ" sz="2400" b="1" dirty="0" smtClean="0"/>
              <a:t>خزينة الأصول: </a:t>
            </a:r>
            <a:r>
              <a:rPr lang="ar-DZ" sz="2400" dirty="0" err="1" smtClean="0"/>
              <a:t>و</a:t>
            </a:r>
            <a:r>
              <a:rPr lang="ar-SA" sz="2400" dirty="0" smtClean="0"/>
              <a:t>تتعلق بالبنك، </a:t>
            </a:r>
            <a:r>
              <a:rPr lang="ar-SA" sz="2400" dirty="0" err="1" smtClean="0"/>
              <a:t>ح</a:t>
            </a:r>
            <a:r>
              <a:rPr lang="ar-SA" sz="2400" dirty="0" smtClean="0"/>
              <a:t> ج البريدي، الصندوق</a:t>
            </a:r>
            <a:endParaRPr lang="ar-DZ" sz="2400" dirty="0" smtClean="0"/>
          </a:p>
          <a:p>
            <a:pPr marL="0" indent="0" algn="just" rtl="1">
              <a:lnSpc>
                <a:spcPct val="90000"/>
              </a:lnSpc>
              <a:buNone/>
            </a:pPr>
            <a:endParaRPr lang="ar-DZ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05/12/2021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286676" cy="928694"/>
          </a:xfrm>
        </p:spPr>
        <p:txBody>
          <a:bodyPr>
            <a:normAutofit fontScale="90000"/>
          </a:bodyPr>
          <a:lstStyle/>
          <a:p>
            <a:pPr lvl="1" algn="ctr" rtl="1">
              <a:spcBef>
                <a:spcPct val="0"/>
              </a:spcBef>
            </a:pPr>
            <a:r>
              <a:rPr lang="ar-DZ" sz="4400" b="1" dirty="0" smtClean="0">
                <a:solidFill>
                  <a:srgbClr val="FF0000"/>
                </a:solidFill>
              </a:rPr>
              <a:t>التحليل  المالي وفق المنظور الوظيفي: </a:t>
            </a:r>
            <a:r>
              <a:rPr lang="ar-SA" dirty="0" smtClean="0"/>
              <a:t/>
            </a:r>
            <a:br>
              <a:rPr lang="ar-SA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285860"/>
            <a:ext cx="8401080" cy="5000660"/>
          </a:xfrm>
        </p:spPr>
        <p:txBody>
          <a:bodyPr>
            <a:noAutofit/>
          </a:bodyPr>
          <a:lstStyle/>
          <a:p>
            <a:pPr marL="0" indent="0" algn="just" rtl="1">
              <a:buNone/>
            </a:pPr>
            <a:r>
              <a:rPr lang="ar-DZ" sz="2400" b="1" dirty="0" smtClean="0"/>
              <a:t>الموارد  الدائمة</a:t>
            </a:r>
            <a:r>
              <a:rPr lang="fr-FR" sz="2400" b="1" dirty="0" smtClean="0"/>
              <a:t>Ressources permanente </a:t>
            </a:r>
            <a:r>
              <a:rPr lang="ar-DZ" sz="2400" b="1" dirty="0" smtClean="0"/>
              <a:t>: </a:t>
            </a:r>
            <a:r>
              <a:rPr lang="ar-DZ" sz="2400" dirty="0" smtClean="0"/>
              <a:t>تتشكل الموارد من مصادر التمويل متوسطة </a:t>
            </a:r>
            <a:r>
              <a:rPr lang="ar-DZ" sz="2400" dirty="0" err="1" smtClean="0"/>
              <a:t>و</a:t>
            </a:r>
            <a:r>
              <a:rPr lang="ar-DZ" sz="2400" dirty="0" smtClean="0"/>
              <a:t> طويلة الأجل مثل : الأموال الخاصة </a:t>
            </a:r>
            <a:r>
              <a:rPr lang="ar-DZ" sz="2400" dirty="0" err="1" smtClean="0"/>
              <a:t>و</a:t>
            </a:r>
            <a:r>
              <a:rPr lang="ar-DZ" sz="2400" dirty="0" smtClean="0"/>
              <a:t> الديون المالية متوسطة و طويلة الأجل </a:t>
            </a:r>
            <a:r>
              <a:rPr lang="ar-DZ" sz="2400" dirty="0" err="1" smtClean="0"/>
              <a:t>و</a:t>
            </a:r>
            <a:r>
              <a:rPr lang="ar-DZ" sz="2400" dirty="0" smtClean="0"/>
              <a:t> </a:t>
            </a:r>
            <a:r>
              <a:rPr lang="ar-DZ" sz="2400" dirty="0" err="1" smtClean="0"/>
              <a:t>الإهتلاكات</a:t>
            </a:r>
            <a:r>
              <a:rPr lang="ar-DZ" sz="2400" dirty="0" smtClean="0"/>
              <a:t> و </a:t>
            </a:r>
            <a:r>
              <a:rPr lang="ar-DZ" sz="2400" dirty="0" err="1" smtClean="0"/>
              <a:t>المؤونات</a:t>
            </a:r>
            <a:r>
              <a:rPr lang="ar-DZ" sz="2400" dirty="0" smtClean="0"/>
              <a:t> ، مخصصات الخسائر  والتكاليف و النتائج المتراكمة </a:t>
            </a:r>
            <a:r>
              <a:rPr lang="ar-DZ" sz="2400" dirty="0" err="1" smtClean="0"/>
              <a:t>و</a:t>
            </a:r>
            <a:r>
              <a:rPr lang="ar-DZ" sz="2400" dirty="0" smtClean="0"/>
              <a:t> الاحتياطات. أما  نتيجة  الدورة فتظهر غير موزعة باعتبار أن إعداد  الميزانية  الوظيفية يكون  قبل  توزيع النتيجة.</a:t>
            </a:r>
            <a:endParaRPr lang="ar-DZ" sz="2400" b="1" dirty="0" smtClean="0"/>
          </a:p>
          <a:p>
            <a:pPr algn="just" rtl="1">
              <a:buNone/>
            </a:pPr>
            <a:r>
              <a:rPr lang="ar-DZ" sz="2400" b="1" dirty="0" smtClean="0">
                <a:cs typeface="+mj-cs"/>
              </a:rPr>
              <a:t>الخصوم  الجارية</a:t>
            </a:r>
            <a:r>
              <a:rPr lang="ar-DZ" sz="2400" dirty="0" smtClean="0">
                <a:cs typeface="+mj-cs"/>
              </a:rPr>
              <a:t>: تنقسم  بدورها  إلى  ديون  الاستغلال  وخارج الاستغلال:</a:t>
            </a:r>
          </a:p>
          <a:p>
            <a:pPr marL="400050" lvl="1" indent="0" algn="just" rtl="1">
              <a:buFont typeface="Wingdings" pitchFamily="2" charset="2"/>
              <a:buChar char="ü"/>
            </a:pPr>
            <a:r>
              <a:rPr lang="ar-DZ" sz="2200" b="1" dirty="0" smtClean="0">
                <a:cs typeface="+mj-cs"/>
              </a:rPr>
              <a:t>ديون  الاستغلال : </a:t>
            </a:r>
            <a:r>
              <a:rPr lang="ar-DZ" sz="2200" dirty="0" err="1" smtClean="0">
                <a:cs typeface="+mj-cs"/>
              </a:rPr>
              <a:t>التسبيقات</a:t>
            </a:r>
            <a:r>
              <a:rPr lang="ar-DZ" sz="2200" dirty="0" smtClean="0">
                <a:cs typeface="+mj-cs"/>
              </a:rPr>
              <a:t>  التجارية  المحصلة  من  الزبائن، الموردون  والحسابات  المماثلة، الديون </a:t>
            </a:r>
            <a:r>
              <a:rPr lang="ar-DZ" sz="2200" dirty="0" err="1" smtClean="0">
                <a:cs typeface="+mj-cs"/>
              </a:rPr>
              <a:t>الجبائية</a:t>
            </a:r>
            <a:r>
              <a:rPr lang="ar-DZ" sz="2200" dirty="0" smtClean="0">
                <a:cs typeface="+mj-cs"/>
              </a:rPr>
              <a:t> و الاجتماعية، ديون أخرى للاستغلال، نواتج مقيدة سلفا  للاستغلال.</a:t>
            </a:r>
          </a:p>
          <a:p>
            <a:pPr marL="400050" lvl="1" indent="0" algn="just" rtl="1">
              <a:buFont typeface="Wingdings" pitchFamily="2" charset="2"/>
              <a:buChar char="ü"/>
            </a:pPr>
            <a:r>
              <a:rPr lang="ar-DZ" sz="2200" b="1" dirty="0" smtClean="0">
                <a:cs typeface="+mj-cs"/>
              </a:rPr>
              <a:t>ديون  خارج الاستغلال</a:t>
            </a:r>
            <a:r>
              <a:rPr lang="ar-DZ" sz="2200" dirty="0" smtClean="0">
                <a:cs typeface="+mj-cs"/>
              </a:rPr>
              <a:t>:  ديون على الاستثمارات، ضرائب على أرباح الشركات، ديون  متنوعة ( الأرباح الموزعة  على  الشركاء،  الفوائد على  الأصول  المالية  التي  لم  يحن تاريخ استحقاقها)، نواتج مقيد سلفاً  خارج  الاستغلال.</a:t>
            </a:r>
          </a:p>
          <a:p>
            <a:pPr marL="400050" lvl="1" indent="0" algn="just" rtl="1">
              <a:buFont typeface="Wingdings" pitchFamily="2" charset="2"/>
              <a:buChar char="ü"/>
            </a:pPr>
            <a:r>
              <a:rPr lang="ar-DZ" sz="2200" b="1" dirty="0" smtClean="0">
                <a:cs typeface="+mj-cs"/>
              </a:rPr>
              <a:t>خزينة  الخصوم:  </a:t>
            </a:r>
            <a:r>
              <a:rPr lang="ar-DZ" sz="2200" dirty="0" smtClean="0">
                <a:cs typeface="+mj-cs"/>
              </a:rPr>
              <a:t>وتتمثل في </a:t>
            </a:r>
            <a:r>
              <a:rPr lang="ar-DZ" sz="2200" dirty="0" err="1" smtClean="0">
                <a:cs typeface="+mj-cs"/>
              </a:rPr>
              <a:t>التسبيقات</a:t>
            </a:r>
            <a:r>
              <a:rPr lang="ar-DZ" sz="2200" dirty="0" smtClean="0">
                <a:cs typeface="+mj-cs"/>
              </a:rPr>
              <a:t> البنكية نتيجة  السحب  على  المكشوف.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05/12/2021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286676" cy="928694"/>
          </a:xfrm>
        </p:spPr>
        <p:txBody>
          <a:bodyPr>
            <a:normAutofit fontScale="90000"/>
          </a:bodyPr>
          <a:lstStyle/>
          <a:p>
            <a:pPr lvl="1" algn="ctr" rtl="1">
              <a:spcBef>
                <a:spcPct val="0"/>
              </a:spcBef>
            </a:pPr>
            <a:r>
              <a:rPr lang="ar-DZ" sz="4400" b="1" dirty="0" smtClean="0">
                <a:solidFill>
                  <a:srgbClr val="FF0000"/>
                </a:solidFill>
              </a:rPr>
              <a:t>التحليل  المالي وفق المنظور الوظيفي: </a:t>
            </a:r>
            <a:r>
              <a:rPr lang="ar-SA" dirty="0" smtClean="0"/>
              <a:t/>
            </a:r>
            <a:br>
              <a:rPr lang="ar-SA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285860"/>
            <a:ext cx="8401080" cy="5000660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DZ" sz="2200" dirty="0" smtClean="0">
                <a:cs typeface="+mj-cs"/>
              </a:rPr>
              <a:t> الشكل المختصر لميزانية  وظيفية</a:t>
            </a:r>
          </a:p>
          <a:p>
            <a:pPr marL="0" indent="0" algn="ctr" rtl="1">
              <a:buNone/>
            </a:pPr>
            <a:endParaRPr lang="ar-DZ" sz="2200" dirty="0" smtClean="0">
              <a:cs typeface="+mj-cs"/>
            </a:endParaRPr>
          </a:p>
          <a:p>
            <a:pPr marL="0" indent="0" algn="ctr" rtl="1">
              <a:buNone/>
            </a:pPr>
            <a:endParaRPr lang="ar-DZ" sz="2200" dirty="0" smtClean="0">
              <a:cs typeface="+mj-cs"/>
            </a:endParaRPr>
          </a:p>
          <a:p>
            <a:pPr marL="0" indent="0" algn="ctr" rtl="1">
              <a:buNone/>
            </a:pPr>
            <a:endParaRPr lang="ar-DZ" sz="2200" dirty="0" smtClean="0">
              <a:cs typeface="+mj-cs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05/12/2021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9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4500562" y="2714620"/>
          <a:ext cx="3357586" cy="25003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57586"/>
              </a:tblGrid>
              <a:tr h="1250165"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استخدامات</a:t>
                      </a:r>
                      <a:r>
                        <a:rPr lang="ar-DZ" b="1" baseline="0" dirty="0" smtClean="0"/>
                        <a:t>  دائمة ( استخدامات  ثابتة ): </a:t>
                      </a:r>
                    </a:p>
                    <a:p>
                      <a:pPr algn="r" rtl="1"/>
                      <a:r>
                        <a:rPr lang="ar-DZ" baseline="0" dirty="0" err="1" smtClean="0"/>
                        <a:t>استخدمات</a:t>
                      </a:r>
                      <a:r>
                        <a:rPr lang="ar-DZ" baseline="0" dirty="0" smtClean="0"/>
                        <a:t>  ثابتة للاستغلال</a:t>
                      </a:r>
                    </a:p>
                    <a:p>
                      <a:pPr algn="r" rtl="1"/>
                      <a:r>
                        <a:rPr lang="ar-DZ" baseline="0" dirty="0" smtClean="0"/>
                        <a:t>استخدامات ثابتة  خارج الاستغلال</a:t>
                      </a:r>
                      <a:endParaRPr lang="fr-FR" dirty="0"/>
                    </a:p>
                  </a:txBody>
                  <a:tcPr/>
                </a:tc>
              </a:tr>
              <a:tr h="1250165">
                <a:tc>
                  <a:txBody>
                    <a:bodyPr/>
                    <a:lstStyle/>
                    <a:p>
                      <a:pPr algn="r"/>
                      <a:r>
                        <a:rPr lang="ar-DZ" b="1" dirty="0" smtClean="0"/>
                        <a:t>أصول</a:t>
                      </a:r>
                      <a:r>
                        <a:rPr lang="ar-DZ" b="1" baseline="0" dirty="0" smtClean="0"/>
                        <a:t> جارية ( متداولة) :</a:t>
                      </a:r>
                    </a:p>
                    <a:p>
                      <a:pPr algn="r"/>
                      <a:r>
                        <a:rPr lang="ar-DZ" baseline="0" dirty="0" smtClean="0"/>
                        <a:t>أصول جارية للاستغلال</a:t>
                      </a:r>
                    </a:p>
                    <a:p>
                      <a:pPr algn="r"/>
                      <a:r>
                        <a:rPr lang="ar-DZ" baseline="0" dirty="0" smtClean="0"/>
                        <a:t>أصول جارية خارج الاستغلال</a:t>
                      </a:r>
                    </a:p>
                    <a:p>
                      <a:pPr algn="r"/>
                      <a:r>
                        <a:rPr lang="ar-DZ" baseline="0" dirty="0" smtClean="0"/>
                        <a:t>خزينة  الأصول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357290" y="2713702"/>
          <a:ext cx="2571768" cy="25012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71768"/>
              </a:tblGrid>
              <a:tr h="1226106">
                <a:tc>
                  <a:txBody>
                    <a:bodyPr/>
                    <a:lstStyle/>
                    <a:p>
                      <a:pPr algn="r"/>
                      <a:r>
                        <a:rPr lang="ar-DZ" b="1" dirty="0" smtClean="0"/>
                        <a:t> موارد دائمة:</a:t>
                      </a:r>
                      <a:r>
                        <a:rPr lang="ar-DZ" baseline="0" dirty="0" smtClean="0"/>
                        <a:t> </a:t>
                      </a:r>
                    </a:p>
                    <a:p>
                      <a:pPr algn="r" rtl="1"/>
                      <a:r>
                        <a:rPr lang="ar-DZ" baseline="0" dirty="0" smtClean="0"/>
                        <a:t>أموال خاصة</a:t>
                      </a:r>
                    </a:p>
                    <a:p>
                      <a:pPr algn="r" rtl="1"/>
                      <a:r>
                        <a:rPr lang="ar-DZ" baseline="0" dirty="0" smtClean="0"/>
                        <a:t> ديون  مالية</a:t>
                      </a:r>
                      <a:endParaRPr lang="fr-FR" dirty="0"/>
                    </a:p>
                  </a:txBody>
                  <a:tcPr/>
                </a:tc>
              </a:tr>
              <a:tr h="1275141"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خصوم  </a:t>
                      </a:r>
                      <a:r>
                        <a:rPr lang="ar-DZ" b="1" baseline="0" dirty="0" smtClean="0"/>
                        <a:t> جارية </a:t>
                      </a:r>
                      <a:r>
                        <a:rPr lang="ar-DZ" b="1" baseline="0" smtClean="0"/>
                        <a:t>( متداولة</a:t>
                      </a:r>
                      <a:r>
                        <a:rPr lang="ar-DZ" b="1" baseline="0" dirty="0" smtClean="0"/>
                        <a:t>): </a:t>
                      </a:r>
                    </a:p>
                    <a:p>
                      <a:pPr algn="r" rtl="1"/>
                      <a:r>
                        <a:rPr lang="ar-DZ" baseline="0" dirty="0" smtClean="0"/>
                        <a:t>ديون  الاستغلال </a:t>
                      </a:r>
                    </a:p>
                    <a:p>
                      <a:pPr algn="r" rtl="1"/>
                      <a:r>
                        <a:rPr lang="ar-DZ" baseline="0" dirty="0" smtClean="0"/>
                        <a:t> ديون  خارج الاستغلال</a:t>
                      </a:r>
                    </a:p>
                    <a:p>
                      <a:pPr algn="r" rtl="1"/>
                      <a:r>
                        <a:rPr lang="ar-DZ" baseline="0" dirty="0" smtClean="0"/>
                        <a:t> خزينة  الخصوم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17002003</TotalTime>
  <Words>1090</Words>
  <Application>Microsoft Office PowerPoint</Application>
  <PresentationFormat>Affichage à l'écran (4:3)</PresentationFormat>
  <Paragraphs>90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وزارة التعليم  العالي والبحث  العلمي جامعة أحمد زبانة-غليزان- كلية  العلوم الاقتصادية  والتجارية وعلوم  التسيير قسم علوم  التسيير تخصص إدارة  مالية</vt:lpstr>
      <vt:lpstr>التحليل الوظيفي:</vt:lpstr>
      <vt:lpstr>التحليل المالي وفق المنظور الوظيفي:   </vt:lpstr>
      <vt:lpstr>المفهوم  الوظيفي  للمؤسسة:</vt:lpstr>
      <vt:lpstr>عناصر  الميزانية  الوظيفية:   </vt:lpstr>
      <vt:lpstr>التحليل  المالي وفق المنظور الوظيفي:   </vt:lpstr>
      <vt:lpstr>طريقة  تشكيل  ميزانية  وظيفية:</vt:lpstr>
      <vt:lpstr>التحليل  المالي وفق المنظور الوظيفي:  </vt:lpstr>
      <vt:lpstr>التحليل  المالي وفق المنظور الوظيفي:  </vt:lpstr>
      <vt:lpstr>مؤشرات  التوازن  المالي  الوظيفي: </vt:lpstr>
    </vt:vector>
  </TitlesOfParts>
  <Company>LabsOnly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الحصة  الأولى  14 فبراير2018م</dc:title>
  <dc:creator>Dr Fouad</dc:creator>
  <cp:lastModifiedBy>pc</cp:lastModifiedBy>
  <cp:revision>1164</cp:revision>
  <dcterms:created xsi:type="dcterms:W3CDTF">2018-02-08T20:58:44Z</dcterms:created>
  <dcterms:modified xsi:type="dcterms:W3CDTF">2021-12-05T19:16:58Z</dcterms:modified>
</cp:coreProperties>
</file>