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notesMasterIdLst>
    <p:notesMasterId r:id="rId10"/>
  </p:notesMasterIdLst>
  <p:sldIdLst>
    <p:sldId id="256" r:id="rId2"/>
    <p:sldId id="280" r:id="rId3"/>
    <p:sldId id="320" r:id="rId4"/>
    <p:sldId id="283" r:id="rId5"/>
    <p:sldId id="318" r:id="rId6"/>
    <p:sldId id="321" r:id="rId7"/>
    <p:sldId id="319" r:id="rId8"/>
    <p:sldId id="322" r:id="rId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FF00"/>
    <a:srgbClr val="0000CC"/>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Style à thème 1 - Accentuation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15" autoAdjust="0"/>
    <p:restoredTop sz="94660"/>
  </p:normalViewPr>
  <p:slideViewPr>
    <p:cSldViewPr>
      <p:cViewPr varScale="1">
        <p:scale>
          <a:sx n="65" d="100"/>
          <a:sy n="65" d="100"/>
        </p:scale>
        <p:origin x="-1440"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766765-AE86-48E1-B4B4-6BA662D72B8F}" type="datetimeFigureOut">
              <a:rPr lang="fr-FR" smtClean="0"/>
              <a:pPr/>
              <a:t>05/12/2021</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AB06C9D-F76C-4887-A870-ABF3496D121E}" type="slidenum">
              <a:rPr lang="fr-FR" smtClean="0"/>
              <a:pPr/>
              <a:t>‹N°›</a:t>
            </a:fld>
            <a:endParaRPr lang="fr-FR"/>
          </a:p>
        </p:txBody>
      </p:sp>
    </p:spTree>
    <p:extLst>
      <p:ext uri="{BB962C8B-B14F-4D97-AF65-F5344CB8AC3E}">
        <p14:creationId xmlns:p14="http://schemas.microsoft.com/office/powerpoint/2010/main" val="29170348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F2C1A215-B90C-4004-8597-E4A31C482F6C}" type="datetime1">
              <a:rPr lang="fr-FR" smtClean="0"/>
              <a:pPr/>
              <a:t>05/12/2021</a:t>
            </a:fld>
            <a:endParaRPr lang="fr-FR"/>
          </a:p>
        </p:txBody>
      </p:sp>
      <p:sp>
        <p:nvSpPr>
          <p:cNvPr id="5" name="Espace réservé du pied de page 4"/>
          <p:cNvSpPr>
            <a:spLocks noGrp="1"/>
          </p:cNvSpPr>
          <p:nvPr>
            <p:ph type="ftr" sz="quarter" idx="11"/>
          </p:nvPr>
        </p:nvSpPr>
        <p:spPr/>
        <p:txBody>
          <a:bodyPr/>
          <a:lstStyle/>
          <a:p>
            <a:r>
              <a:rPr lang="fr-FR" smtClean="0"/>
              <a:t>1</a:t>
            </a:r>
            <a:endParaRPr lang="fr-FR"/>
          </a:p>
        </p:txBody>
      </p:sp>
      <p:sp>
        <p:nvSpPr>
          <p:cNvPr id="6" name="Espace réservé du numéro de diapositive 5"/>
          <p:cNvSpPr>
            <a:spLocks noGrp="1"/>
          </p:cNvSpPr>
          <p:nvPr>
            <p:ph type="sldNum" sz="quarter" idx="12"/>
          </p:nvPr>
        </p:nvSpPr>
        <p:spPr/>
        <p:txBody>
          <a:bodyPr/>
          <a:lstStyle/>
          <a:p>
            <a:fld id="{A3CF43BE-ED31-4913-AFE2-309D996F00D5}"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4CA8E1F-A382-4F2B-9852-C4CC078600CB}" type="datetime1">
              <a:rPr lang="fr-FR" smtClean="0"/>
              <a:pPr/>
              <a:t>05/12/2021</a:t>
            </a:fld>
            <a:endParaRPr lang="fr-FR"/>
          </a:p>
        </p:txBody>
      </p:sp>
      <p:sp>
        <p:nvSpPr>
          <p:cNvPr id="5" name="Espace réservé du pied de page 4"/>
          <p:cNvSpPr>
            <a:spLocks noGrp="1"/>
          </p:cNvSpPr>
          <p:nvPr>
            <p:ph type="ftr" sz="quarter" idx="11"/>
          </p:nvPr>
        </p:nvSpPr>
        <p:spPr/>
        <p:txBody>
          <a:bodyPr/>
          <a:lstStyle/>
          <a:p>
            <a:r>
              <a:rPr lang="fr-FR" smtClean="0"/>
              <a:t>1</a:t>
            </a:r>
            <a:endParaRPr lang="fr-FR"/>
          </a:p>
        </p:txBody>
      </p:sp>
      <p:sp>
        <p:nvSpPr>
          <p:cNvPr id="6" name="Espace réservé du numéro de diapositive 5"/>
          <p:cNvSpPr>
            <a:spLocks noGrp="1"/>
          </p:cNvSpPr>
          <p:nvPr>
            <p:ph type="sldNum" sz="quarter" idx="12"/>
          </p:nvPr>
        </p:nvSpPr>
        <p:spPr/>
        <p:txBody>
          <a:bodyPr/>
          <a:lstStyle/>
          <a:p>
            <a:fld id="{A3CF43BE-ED31-4913-AFE2-309D996F00D5}"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0CA25C1-6496-4486-AEDB-3BCBB778DCDB}" type="datetime1">
              <a:rPr lang="fr-FR" smtClean="0"/>
              <a:pPr/>
              <a:t>05/12/2021</a:t>
            </a:fld>
            <a:endParaRPr lang="fr-FR"/>
          </a:p>
        </p:txBody>
      </p:sp>
      <p:sp>
        <p:nvSpPr>
          <p:cNvPr id="5" name="Espace réservé du pied de page 4"/>
          <p:cNvSpPr>
            <a:spLocks noGrp="1"/>
          </p:cNvSpPr>
          <p:nvPr>
            <p:ph type="ftr" sz="quarter" idx="11"/>
          </p:nvPr>
        </p:nvSpPr>
        <p:spPr/>
        <p:txBody>
          <a:bodyPr/>
          <a:lstStyle/>
          <a:p>
            <a:r>
              <a:rPr lang="fr-FR" smtClean="0"/>
              <a:t>1</a:t>
            </a:r>
            <a:endParaRPr lang="fr-FR"/>
          </a:p>
        </p:txBody>
      </p:sp>
      <p:sp>
        <p:nvSpPr>
          <p:cNvPr id="6" name="Espace réservé du numéro de diapositive 5"/>
          <p:cNvSpPr>
            <a:spLocks noGrp="1"/>
          </p:cNvSpPr>
          <p:nvPr>
            <p:ph type="sldNum" sz="quarter" idx="12"/>
          </p:nvPr>
        </p:nvSpPr>
        <p:spPr/>
        <p:txBody>
          <a:bodyPr/>
          <a:lstStyle/>
          <a:p>
            <a:fld id="{A3CF43BE-ED31-4913-AFE2-309D996F00D5}"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1BDAB21-B6FF-487E-8B9D-58BF2DF6B377}" type="datetime1">
              <a:rPr lang="fr-FR" smtClean="0"/>
              <a:pPr/>
              <a:t>05/12/2021</a:t>
            </a:fld>
            <a:endParaRPr lang="fr-FR"/>
          </a:p>
        </p:txBody>
      </p:sp>
      <p:sp>
        <p:nvSpPr>
          <p:cNvPr id="5" name="Espace réservé du pied de page 4"/>
          <p:cNvSpPr>
            <a:spLocks noGrp="1"/>
          </p:cNvSpPr>
          <p:nvPr>
            <p:ph type="ftr" sz="quarter" idx="11"/>
          </p:nvPr>
        </p:nvSpPr>
        <p:spPr/>
        <p:txBody>
          <a:bodyPr/>
          <a:lstStyle/>
          <a:p>
            <a:r>
              <a:rPr lang="fr-FR" smtClean="0"/>
              <a:t>1</a:t>
            </a:r>
            <a:endParaRPr lang="fr-FR"/>
          </a:p>
        </p:txBody>
      </p:sp>
      <p:sp>
        <p:nvSpPr>
          <p:cNvPr id="6" name="Espace réservé du numéro de diapositive 5"/>
          <p:cNvSpPr>
            <a:spLocks noGrp="1"/>
          </p:cNvSpPr>
          <p:nvPr>
            <p:ph type="sldNum" sz="quarter" idx="12"/>
          </p:nvPr>
        </p:nvSpPr>
        <p:spPr/>
        <p:txBody>
          <a:bodyPr/>
          <a:lstStyle/>
          <a:p>
            <a:fld id="{A3CF43BE-ED31-4913-AFE2-309D996F00D5}"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8233BB24-4A3F-4974-B76C-9677AA043040}" type="datetime1">
              <a:rPr lang="fr-FR" smtClean="0"/>
              <a:pPr/>
              <a:t>05/12/2021</a:t>
            </a:fld>
            <a:endParaRPr lang="fr-FR"/>
          </a:p>
        </p:txBody>
      </p:sp>
      <p:sp>
        <p:nvSpPr>
          <p:cNvPr id="5" name="Espace réservé du pied de page 4"/>
          <p:cNvSpPr>
            <a:spLocks noGrp="1"/>
          </p:cNvSpPr>
          <p:nvPr>
            <p:ph type="ftr" sz="quarter" idx="11"/>
          </p:nvPr>
        </p:nvSpPr>
        <p:spPr/>
        <p:txBody>
          <a:bodyPr/>
          <a:lstStyle/>
          <a:p>
            <a:r>
              <a:rPr lang="fr-FR" smtClean="0"/>
              <a:t>1</a:t>
            </a:r>
            <a:endParaRPr lang="fr-FR"/>
          </a:p>
        </p:txBody>
      </p:sp>
      <p:sp>
        <p:nvSpPr>
          <p:cNvPr id="6" name="Espace réservé du numéro de diapositive 5"/>
          <p:cNvSpPr>
            <a:spLocks noGrp="1"/>
          </p:cNvSpPr>
          <p:nvPr>
            <p:ph type="sldNum" sz="quarter" idx="12"/>
          </p:nvPr>
        </p:nvSpPr>
        <p:spPr/>
        <p:txBody>
          <a:bodyPr/>
          <a:lstStyle/>
          <a:p>
            <a:fld id="{A3CF43BE-ED31-4913-AFE2-309D996F00D5}"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B1D3E706-5B12-40C8-A781-54C39768BFAF}" type="datetime1">
              <a:rPr lang="fr-FR" smtClean="0"/>
              <a:pPr/>
              <a:t>05/12/2021</a:t>
            </a:fld>
            <a:endParaRPr lang="fr-FR"/>
          </a:p>
        </p:txBody>
      </p:sp>
      <p:sp>
        <p:nvSpPr>
          <p:cNvPr id="6" name="Espace réservé du pied de page 5"/>
          <p:cNvSpPr>
            <a:spLocks noGrp="1"/>
          </p:cNvSpPr>
          <p:nvPr>
            <p:ph type="ftr" sz="quarter" idx="11"/>
          </p:nvPr>
        </p:nvSpPr>
        <p:spPr/>
        <p:txBody>
          <a:bodyPr/>
          <a:lstStyle/>
          <a:p>
            <a:r>
              <a:rPr lang="fr-FR" smtClean="0"/>
              <a:t>1</a:t>
            </a:r>
            <a:endParaRPr lang="fr-FR"/>
          </a:p>
        </p:txBody>
      </p:sp>
      <p:sp>
        <p:nvSpPr>
          <p:cNvPr id="7" name="Espace réservé du numéro de diapositive 6"/>
          <p:cNvSpPr>
            <a:spLocks noGrp="1"/>
          </p:cNvSpPr>
          <p:nvPr>
            <p:ph type="sldNum" sz="quarter" idx="12"/>
          </p:nvPr>
        </p:nvSpPr>
        <p:spPr/>
        <p:txBody>
          <a:bodyPr/>
          <a:lstStyle/>
          <a:p>
            <a:fld id="{A3CF43BE-ED31-4913-AFE2-309D996F00D5}"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5D066576-ACCC-4848-A997-BBE472591681}" type="datetime1">
              <a:rPr lang="fr-FR" smtClean="0"/>
              <a:pPr/>
              <a:t>05/12/2021</a:t>
            </a:fld>
            <a:endParaRPr lang="fr-FR"/>
          </a:p>
        </p:txBody>
      </p:sp>
      <p:sp>
        <p:nvSpPr>
          <p:cNvPr id="8" name="Espace réservé du pied de page 7"/>
          <p:cNvSpPr>
            <a:spLocks noGrp="1"/>
          </p:cNvSpPr>
          <p:nvPr>
            <p:ph type="ftr" sz="quarter" idx="11"/>
          </p:nvPr>
        </p:nvSpPr>
        <p:spPr/>
        <p:txBody>
          <a:bodyPr/>
          <a:lstStyle/>
          <a:p>
            <a:r>
              <a:rPr lang="fr-FR" smtClean="0"/>
              <a:t>1</a:t>
            </a:r>
            <a:endParaRPr lang="fr-FR"/>
          </a:p>
        </p:txBody>
      </p:sp>
      <p:sp>
        <p:nvSpPr>
          <p:cNvPr id="9" name="Espace réservé du numéro de diapositive 8"/>
          <p:cNvSpPr>
            <a:spLocks noGrp="1"/>
          </p:cNvSpPr>
          <p:nvPr>
            <p:ph type="sldNum" sz="quarter" idx="12"/>
          </p:nvPr>
        </p:nvSpPr>
        <p:spPr/>
        <p:txBody>
          <a:bodyPr/>
          <a:lstStyle/>
          <a:p>
            <a:fld id="{A3CF43BE-ED31-4913-AFE2-309D996F00D5}"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3E25EF0C-07A0-4EC6-BC37-A2A6DF85AB99}" type="datetime1">
              <a:rPr lang="fr-FR" smtClean="0"/>
              <a:pPr/>
              <a:t>05/12/2021</a:t>
            </a:fld>
            <a:endParaRPr lang="fr-FR"/>
          </a:p>
        </p:txBody>
      </p:sp>
      <p:sp>
        <p:nvSpPr>
          <p:cNvPr id="4" name="Espace réservé du pied de page 3"/>
          <p:cNvSpPr>
            <a:spLocks noGrp="1"/>
          </p:cNvSpPr>
          <p:nvPr>
            <p:ph type="ftr" sz="quarter" idx="11"/>
          </p:nvPr>
        </p:nvSpPr>
        <p:spPr/>
        <p:txBody>
          <a:bodyPr/>
          <a:lstStyle/>
          <a:p>
            <a:r>
              <a:rPr lang="fr-FR" smtClean="0"/>
              <a:t>1</a:t>
            </a:r>
            <a:endParaRPr lang="fr-FR"/>
          </a:p>
        </p:txBody>
      </p:sp>
      <p:sp>
        <p:nvSpPr>
          <p:cNvPr id="5" name="Espace réservé du numéro de diapositive 4"/>
          <p:cNvSpPr>
            <a:spLocks noGrp="1"/>
          </p:cNvSpPr>
          <p:nvPr>
            <p:ph type="sldNum" sz="quarter" idx="12"/>
          </p:nvPr>
        </p:nvSpPr>
        <p:spPr/>
        <p:txBody>
          <a:bodyPr/>
          <a:lstStyle/>
          <a:p>
            <a:fld id="{A3CF43BE-ED31-4913-AFE2-309D996F00D5}"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1DEC61C-697A-40E2-B079-F0916E1F17F4}" type="datetime1">
              <a:rPr lang="fr-FR" smtClean="0"/>
              <a:pPr/>
              <a:t>05/12/2021</a:t>
            </a:fld>
            <a:endParaRPr lang="fr-FR"/>
          </a:p>
        </p:txBody>
      </p:sp>
      <p:sp>
        <p:nvSpPr>
          <p:cNvPr id="3" name="Espace réservé du pied de page 2"/>
          <p:cNvSpPr>
            <a:spLocks noGrp="1"/>
          </p:cNvSpPr>
          <p:nvPr>
            <p:ph type="ftr" sz="quarter" idx="11"/>
          </p:nvPr>
        </p:nvSpPr>
        <p:spPr/>
        <p:txBody>
          <a:bodyPr/>
          <a:lstStyle/>
          <a:p>
            <a:r>
              <a:rPr lang="fr-FR" smtClean="0"/>
              <a:t>1</a:t>
            </a:r>
            <a:endParaRPr lang="fr-FR"/>
          </a:p>
        </p:txBody>
      </p:sp>
      <p:sp>
        <p:nvSpPr>
          <p:cNvPr id="4" name="Espace réservé du numéro de diapositive 3"/>
          <p:cNvSpPr>
            <a:spLocks noGrp="1"/>
          </p:cNvSpPr>
          <p:nvPr>
            <p:ph type="sldNum" sz="quarter" idx="12"/>
          </p:nvPr>
        </p:nvSpPr>
        <p:spPr/>
        <p:txBody>
          <a:bodyPr/>
          <a:lstStyle/>
          <a:p>
            <a:fld id="{A3CF43BE-ED31-4913-AFE2-309D996F00D5}"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1F44F82E-F082-418B-A4E9-34F65F47B95B}" type="datetime1">
              <a:rPr lang="fr-FR" smtClean="0"/>
              <a:pPr/>
              <a:t>05/12/2021</a:t>
            </a:fld>
            <a:endParaRPr lang="fr-FR"/>
          </a:p>
        </p:txBody>
      </p:sp>
      <p:sp>
        <p:nvSpPr>
          <p:cNvPr id="6" name="Espace réservé du pied de page 5"/>
          <p:cNvSpPr>
            <a:spLocks noGrp="1"/>
          </p:cNvSpPr>
          <p:nvPr>
            <p:ph type="ftr" sz="quarter" idx="11"/>
          </p:nvPr>
        </p:nvSpPr>
        <p:spPr/>
        <p:txBody>
          <a:bodyPr/>
          <a:lstStyle/>
          <a:p>
            <a:r>
              <a:rPr lang="fr-FR" smtClean="0"/>
              <a:t>1</a:t>
            </a:r>
            <a:endParaRPr lang="fr-FR"/>
          </a:p>
        </p:txBody>
      </p:sp>
      <p:sp>
        <p:nvSpPr>
          <p:cNvPr id="7" name="Espace réservé du numéro de diapositive 6"/>
          <p:cNvSpPr>
            <a:spLocks noGrp="1"/>
          </p:cNvSpPr>
          <p:nvPr>
            <p:ph type="sldNum" sz="quarter" idx="12"/>
          </p:nvPr>
        </p:nvSpPr>
        <p:spPr/>
        <p:txBody>
          <a:bodyPr/>
          <a:lstStyle/>
          <a:p>
            <a:fld id="{A3CF43BE-ED31-4913-AFE2-309D996F00D5}"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D7AFA731-8A61-493A-815F-F4C24D7A6196}" type="datetime1">
              <a:rPr lang="fr-FR" smtClean="0"/>
              <a:pPr/>
              <a:t>05/12/2021</a:t>
            </a:fld>
            <a:endParaRPr lang="fr-FR"/>
          </a:p>
        </p:txBody>
      </p:sp>
      <p:sp>
        <p:nvSpPr>
          <p:cNvPr id="6" name="Espace réservé du pied de page 5"/>
          <p:cNvSpPr>
            <a:spLocks noGrp="1"/>
          </p:cNvSpPr>
          <p:nvPr>
            <p:ph type="ftr" sz="quarter" idx="11"/>
          </p:nvPr>
        </p:nvSpPr>
        <p:spPr/>
        <p:txBody>
          <a:bodyPr/>
          <a:lstStyle/>
          <a:p>
            <a:r>
              <a:rPr lang="fr-FR" smtClean="0"/>
              <a:t>1</a:t>
            </a:r>
            <a:endParaRPr lang="fr-FR"/>
          </a:p>
        </p:txBody>
      </p:sp>
      <p:sp>
        <p:nvSpPr>
          <p:cNvPr id="7" name="Espace réservé du numéro de diapositive 6"/>
          <p:cNvSpPr>
            <a:spLocks noGrp="1"/>
          </p:cNvSpPr>
          <p:nvPr>
            <p:ph type="sldNum" sz="quarter" idx="12"/>
          </p:nvPr>
        </p:nvSpPr>
        <p:spPr/>
        <p:txBody>
          <a:bodyPr/>
          <a:lstStyle/>
          <a:p>
            <a:fld id="{A3CF43BE-ED31-4913-AFE2-309D996F00D5}"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7F91FF-C442-4CC8-87B4-DD8E75E9C0DA}" type="datetime1">
              <a:rPr lang="fr-FR" smtClean="0"/>
              <a:pPr/>
              <a:t>05/12/2021</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FR" smtClean="0"/>
              <a:t>1</a:t>
            </a:r>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CF43BE-ED31-4913-AFE2-309D996F00D5}"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cu-relizane.dz/" TargetMode="Externa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797949" y="336141"/>
            <a:ext cx="4341049" cy="1357297"/>
          </a:xfrm>
        </p:spPr>
        <p:txBody>
          <a:bodyPr>
            <a:noAutofit/>
          </a:bodyPr>
          <a:lstStyle/>
          <a:p>
            <a:pPr algn="r" rtl="1"/>
            <a:r>
              <a:rPr lang="ar-DZ" sz="2000" b="1" dirty="0"/>
              <a:t>وزارة التعليم العالي والبحث  العلمي</a:t>
            </a:r>
            <a:r>
              <a:rPr lang="fr-FR" sz="2000" b="1" dirty="0"/>
              <a:t/>
            </a:r>
            <a:br>
              <a:rPr lang="fr-FR" sz="2000" b="1" dirty="0"/>
            </a:br>
            <a:r>
              <a:rPr lang="ar-DZ" sz="2000" b="1" dirty="0"/>
              <a:t>جامعة أحمد زبانة-غليزان-</a:t>
            </a:r>
            <a:br>
              <a:rPr lang="ar-DZ" sz="2000" b="1" dirty="0"/>
            </a:br>
            <a:r>
              <a:rPr lang="ar-DZ" sz="2000" b="1" dirty="0"/>
              <a:t>كلية  العلوم الاقتصادية  والتجارية وعلوم  التسيير</a:t>
            </a:r>
            <a:br>
              <a:rPr lang="ar-DZ" sz="2000" b="1" dirty="0"/>
            </a:br>
            <a:r>
              <a:rPr lang="ar-DZ" sz="2000" b="1" dirty="0"/>
              <a:t>قسم علوم  التسيير</a:t>
            </a:r>
            <a:br>
              <a:rPr lang="ar-DZ" sz="2000" b="1" dirty="0"/>
            </a:br>
            <a:r>
              <a:rPr lang="ar-DZ" sz="2000" b="1" dirty="0"/>
              <a:t>تخصص إدارة  مالية</a:t>
            </a:r>
            <a:endParaRPr lang="fr-FR" sz="2000" b="1" spc="-150" dirty="0"/>
          </a:p>
        </p:txBody>
      </p:sp>
      <p:sp>
        <p:nvSpPr>
          <p:cNvPr id="16" name="Sous-titre 15"/>
          <p:cNvSpPr>
            <a:spLocks noGrp="1"/>
          </p:cNvSpPr>
          <p:nvPr>
            <p:ph type="subTitle" idx="1"/>
          </p:nvPr>
        </p:nvSpPr>
        <p:spPr>
          <a:xfrm>
            <a:off x="4500562" y="4286256"/>
            <a:ext cx="4643470" cy="1428760"/>
          </a:xfrm>
        </p:spPr>
        <p:txBody>
          <a:bodyPr>
            <a:noAutofit/>
          </a:bodyPr>
          <a:lstStyle/>
          <a:p>
            <a:pPr rtl="1">
              <a:spcBef>
                <a:spcPts val="0"/>
              </a:spcBef>
            </a:pPr>
            <a:r>
              <a:rPr lang="ar-DZ" sz="3800" b="1" dirty="0" smtClean="0">
                <a:solidFill>
                  <a:srgbClr val="FF0000"/>
                </a:solidFill>
                <a:effectLst>
                  <a:glow rad="139700">
                    <a:schemeClr val="accent3">
                      <a:satMod val="175000"/>
                      <a:alpha val="40000"/>
                    </a:schemeClr>
                  </a:glow>
                </a:effectLst>
              </a:rPr>
              <a:t>المردودية  </a:t>
            </a:r>
            <a:r>
              <a:rPr lang="ar-DZ" sz="3800" b="1" dirty="0" smtClean="0">
                <a:solidFill>
                  <a:srgbClr val="FF0000"/>
                </a:solidFill>
                <a:effectLst>
                  <a:glow rad="139700">
                    <a:schemeClr val="accent3">
                      <a:satMod val="175000"/>
                      <a:alpha val="40000"/>
                    </a:schemeClr>
                  </a:glow>
                </a:effectLst>
              </a:rPr>
              <a:t>وأثر  </a:t>
            </a:r>
            <a:r>
              <a:rPr lang="ar-DZ" sz="3800" b="1" dirty="0" smtClean="0">
                <a:solidFill>
                  <a:srgbClr val="FF0000"/>
                </a:solidFill>
                <a:effectLst>
                  <a:glow rad="139700">
                    <a:schemeClr val="accent3">
                      <a:satMod val="175000"/>
                      <a:alpha val="40000"/>
                    </a:schemeClr>
                  </a:glow>
                </a:effectLst>
              </a:rPr>
              <a:t>الرفع المالي</a:t>
            </a:r>
          </a:p>
          <a:p>
            <a:pPr rtl="1">
              <a:spcBef>
                <a:spcPts val="0"/>
              </a:spcBef>
            </a:pPr>
            <a:r>
              <a:rPr lang="ar-DZ" sz="8000" b="1" spc="-300" dirty="0" smtClean="0">
                <a:solidFill>
                  <a:srgbClr val="FF0000"/>
                </a:solidFill>
                <a:effectLst>
                  <a:glow rad="139700">
                    <a:schemeClr val="accent3">
                      <a:satMod val="175000"/>
                      <a:alpha val="40000"/>
                    </a:schemeClr>
                  </a:glow>
                </a:effectLst>
              </a:rPr>
              <a:t> </a:t>
            </a:r>
          </a:p>
        </p:txBody>
      </p:sp>
      <p:sp>
        <p:nvSpPr>
          <p:cNvPr id="4" name="Espace réservé de la date 3"/>
          <p:cNvSpPr>
            <a:spLocks noGrp="1"/>
          </p:cNvSpPr>
          <p:nvPr>
            <p:ph type="dt" sz="half" idx="10"/>
          </p:nvPr>
        </p:nvSpPr>
        <p:spPr/>
        <p:txBody>
          <a:bodyPr/>
          <a:lstStyle/>
          <a:p>
            <a:fld id="{AAE780CA-2223-41FA-9FF7-4CBD7E3DEEAA}" type="datetime1">
              <a:rPr lang="fr-FR" smtClean="0">
                <a:solidFill>
                  <a:schemeClr val="tx1"/>
                </a:solidFill>
              </a:rPr>
              <a:pPr/>
              <a:t>05/12/2021</a:t>
            </a:fld>
            <a:endParaRPr lang="fr-FR" dirty="0">
              <a:solidFill>
                <a:schemeClr val="tx1"/>
              </a:solidFill>
            </a:endParaRPr>
          </a:p>
        </p:txBody>
      </p:sp>
      <p:sp>
        <p:nvSpPr>
          <p:cNvPr id="5" name="Espace réservé du numéro de diapositive 4"/>
          <p:cNvSpPr>
            <a:spLocks noGrp="1"/>
          </p:cNvSpPr>
          <p:nvPr>
            <p:ph type="sldNum" sz="quarter" idx="12"/>
          </p:nvPr>
        </p:nvSpPr>
        <p:spPr/>
        <p:txBody>
          <a:bodyPr/>
          <a:lstStyle/>
          <a:p>
            <a:fld id="{A3CF43BE-ED31-4913-AFE2-309D996F00D5}" type="slidenum">
              <a:rPr lang="fr-FR" b="1" smtClean="0">
                <a:solidFill>
                  <a:schemeClr val="tx1"/>
                </a:solidFill>
              </a:rPr>
              <a:pPr/>
              <a:t>1</a:t>
            </a:fld>
            <a:endParaRPr lang="fr-FR" b="1" dirty="0">
              <a:solidFill>
                <a:schemeClr val="tx1"/>
              </a:solidFill>
            </a:endParaRPr>
          </a:p>
        </p:txBody>
      </p:sp>
      <p:sp>
        <p:nvSpPr>
          <p:cNvPr id="25602" name="AutoShape 2" descr="Résultat de recherche d'images pour &quot;‫الموازنة التقديرية‬‎&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1" name="Teardrop 16"/>
          <p:cNvSpPr/>
          <p:nvPr/>
        </p:nvSpPr>
        <p:spPr>
          <a:xfrm>
            <a:off x="4283968" y="2406274"/>
            <a:ext cx="2714644" cy="1142984"/>
          </a:xfrm>
          <a:prstGeom prst="teardrop">
            <a:avLst/>
          </a:prstGeom>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002">
            <a:schemeClr val="lt2"/>
          </a:fillRef>
          <a:effectRef idx="0">
            <a:schemeClr val="accent1"/>
          </a:effectRef>
          <a:fontRef idx="minor">
            <a:schemeClr val="lt1"/>
          </a:fontRef>
        </p:style>
        <p:txBody>
          <a:bodyPr rtlCol="1" anchor="ctr"/>
          <a:lstStyle/>
          <a:p>
            <a:pPr algn="r" rtl="1"/>
            <a:r>
              <a:rPr lang="ar-DZ" b="1" dirty="0" smtClean="0">
                <a:solidFill>
                  <a:srgbClr val="FF0000"/>
                </a:solidFill>
              </a:rPr>
              <a:t>مقياس :</a:t>
            </a:r>
          </a:p>
          <a:p>
            <a:pPr algn="ctr" rtl="1"/>
            <a:r>
              <a:rPr lang="ar-DZ" b="1" dirty="0" smtClean="0">
                <a:solidFill>
                  <a:srgbClr val="FF0000"/>
                </a:solidFill>
              </a:rPr>
              <a:t>     تحليل مالي</a:t>
            </a:r>
          </a:p>
          <a:p>
            <a:pPr algn="ctr" rtl="1"/>
            <a:r>
              <a:rPr lang="ar-DZ" b="1" dirty="0" smtClean="0">
                <a:solidFill>
                  <a:srgbClr val="FF0000"/>
                </a:solidFill>
              </a:rPr>
              <a:t> </a:t>
            </a:r>
            <a:r>
              <a:rPr lang="fr-FR" dirty="0" smtClean="0">
                <a:solidFill>
                  <a:srgbClr val="FF0000"/>
                </a:solidFill>
              </a:rPr>
              <a:t>Financial </a:t>
            </a:r>
            <a:r>
              <a:rPr lang="fr-FR" dirty="0" err="1" smtClean="0">
                <a:solidFill>
                  <a:srgbClr val="FF0000"/>
                </a:solidFill>
              </a:rPr>
              <a:t>Analysis</a:t>
            </a:r>
            <a:endParaRPr lang="fr-FR" b="1" dirty="0" smtClean="0">
              <a:solidFill>
                <a:srgbClr val="FF0000"/>
              </a:solidFill>
            </a:endParaRPr>
          </a:p>
          <a:p>
            <a:pPr rtl="1"/>
            <a:endParaRPr lang="ar-SA" b="1" dirty="0">
              <a:solidFill>
                <a:srgbClr val="FF0000"/>
              </a:solidFill>
            </a:endParaRPr>
          </a:p>
        </p:txBody>
      </p:sp>
      <p:sp>
        <p:nvSpPr>
          <p:cNvPr id="13" name="Espace réservé de la date 3"/>
          <p:cNvSpPr txBox="1">
            <a:spLocks/>
          </p:cNvSpPr>
          <p:nvPr/>
        </p:nvSpPr>
        <p:spPr>
          <a:xfrm>
            <a:off x="4792584" y="6350023"/>
            <a:ext cx="3379816" cy="365125"/>
          </a:xfrm>
          <a:prstGeom prst="rect">
            <a:avLst/>
          </a:prstGeom>
        </p:spPr>
        <p:txBody>
          <a:bodyPr vert="horz" lIns="91440" tIns="45720" rIns="91440" bIns="45720" rtlCol="0" anchor="ctr"/>
          <a:lstStyle/>
          <a:p>
            <a:pPr lvl="0" algn="ctr">
              <a:defRPr/>
            </a:pPr>
            <a:r>
              <a:rPr lang="fr-FR" sz="1400" b="1" dirty="0">
                <a:latin typeface="Times New Roman" pitchFamily="18" charset="0"/>
                <a:cs typeface="Times New Roman" pitchFamily="18" charset="0"/>
              </a:rPr>
              <a:t>fouad.benhaddou@</a:t>
            </a:r>
            <a:r>
              <a:rPr lang="fr-FR" sz="1400" b="1" u="sng" dirty="0">
                <a:latin typeface="Times New Roman" pitchFamily="18" charset="0"/>
                <a:cs typeface="Times New Roman" pitchFamily="18" charset="0"/>
                <a:hlinkClick r:id="rId2"/>
              </a:rPr>
              <a:t>univ-relizane.dz</a:t>
            </a:r>
            <a:endParaRPr lang="fr-FR" sz="1400" b="1" dirty="0">
              <a:latin typeface="Times New Roman" pitchFamily="18" charset="0"/>
              <a:cs typeface="Times New Roman" pitchFamily="18" charset="0"/>
            </a:endParaRPr>
          </a:p>
        </p:txBody>
      </p:sp>
      <p:sp>
        <p:nvSpPr>
          <p:cNvPr id="15" name="Titre 1"/>
          <p:cNvSpPr txBox="1">
            <a:spLocks/>
          </p:cNvSpPr>
          <p:nvPr/>
        </p:nvSpPr>
        <p:spPr>
          <a:xfrm>
            <a:off x="1371540" y="1142984"/>
            <a:ext cx="5000660" cy="1357297"/>
          </a:xfrm>
          <a:prstGeom prst="rect">
            <a:avLst/>
          </a:prstGeom>
        </p:spPr>
        <p:txBody>
          <a:bodyPr vert="horz" lIns="91440" tIns="45720" rIns="91440" bIns="45720" rtlCol="0" anchor="ctr">
            <a:no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endParaRPr kumimoji="0" lang="fr-FR" sz="2000" b="1" i="0" u="none" strike="noStrike" kern="1200" cap="none" spc="0" normalizeH="0" baseline="0" noProof="0" dirty="0">
              <a:ln>
                <a:noFill/>
              </a:ln>
              <a:solidFill>
                <a:srgbClr val="FFFF00"/>
              </a:solidFill>
              <a:effectLst>
                <a:outerShdw blurRad="38100" dist="38100" dir="2700000" algn="tl">
                  <a:srgbClr val="000000">
                    <a:alpha val="43137"/>
                  </a:srgbClr>
                </a:outerShdw>
              </a:effectLst>
              <a:uLnTx/>
              <a:uFillTx/>
              <a:latin typeface="+mj-lt"/>
              <a:ea typeface="+mj-ea"/>
              <a:cs typeface="+mj-cs"/>
            </a:endParaRPr>
          </a:p>
        </p:txBody>
      </p:sp>
      <p:sp>
        <p:nvSpPr>
          <p:cNvPr id="17" name="Espace réservé de la date 3"/>
          <p:cNvSpPr txBox="1">
            <a:spLocks/>
          </p:cNvSpPr>
          <p:nvPr/>
        </p:nvSpPr>
        <p:spPr>
          <a:xfrm>
            <a:off x="6510366" y="5492767"/>
            <a:ext cx="2490790" cy="365125"/>
          </a:xfrm>
          <a:prstGeom prst="rect">
            <a:avLst/>
          </a:prstGeom>
        </p:spPr>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2500" b="1" i="0" u="none" strike="noStrike" kern="1200" cap="none" spc="0" normalizeH="0" baseline="0" noProof="0" dirty="0">
              <a:ln>
                <a:noFill/>
              </a:ln>
              <a:effectLst/>
              <a:uLnTx/>
              <a:uFillTx/>
              <a:latin typeface="+mn-lt"/>
              <a:ea typeface="+mn-ea"/>
              <a:cs typeface="+mn-cs"/>
            </a:endParaRPr>
          </a:p>
        </p:txBody>
      </p:sp>
      <p:sp>
        <p:nvSpPr>
          <p:cNvPr id="19" name="Espace réservé de la date 3"/>
          <p:cNvSpPr txBox="1">
            <a:spLocks/>
          </p:cNvSpPr>
          <p:nvPr/>
        </p:nvSpPr>
        <p:spPr>
          <a:xfrm>
            <a:off x="5508104" y="5675329"/>
            <a:ext cx="2490790" cy="561983"/>
          </a:xfrm>
          <a:prstGeom prst="rect">
            <a:avLst/>
          </a:prstGeom>
        </p:spPr>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ar-DZ" sz="2000" b="1" dirty="0" smtClean="0"/>
              <a:t>إعداد: د</a:t>
            </a:r>
            <a:r>
              <a:rPr lang="ar-DZ" sz="2000" b="1" dirty="0" smtClean="0"/>
              <a:t>. فؤاد </a:t>
            </a:r>
            <a:r>
              <a:rPr lang="ar-DZ" sz="2000" b="1" dirty="0" smtClean="0"/>
              <a:t>بن </a:t>
            </a:r>
            <a:r>
              <a:rPr lang="ar-DZ" sz="2000" b="1" dirty="0" smtClean="0"/>
              <a:t>حدو</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DZ" sz="2000" b="1" i="0" u="none" strike="noStrike" kern="1200" cap="none" spc="0" normalizeH="0" baseline="0" noProof="0" dirty="0" smtClean="0">
                <a:ln>
                  <a:noFill/>
                </a:ln>
                <a:effectLst/>
                <a:uLnTx/>
                <a:uFillTx/>
                <a:latin typeface="+mn-lt"/>
                <a:ea typeface="+mn-ea"/>
                <a:cs typeface="+mn-cs"/>
              </a:rPr>
              <a:t>أستاذ محاضر</a:t>
            </a:r>
            <a:r>
              <a:rPr kumimoji="0" lang="ar-DZ" sz="2000" b="1" i="0" u="none" strike="noStrike" kern="1200" cap="none" spc="0" normalizeH="0" noProof="0" dirty="0" smtClean="0">
                <a:ln>
                  <a:noFill/>
                </a:ln>
                <a:effectLst/>
                <a:uLnTx/>
                <a:uFillTx/>
                <a:latin typeface="+mn-lt"/>
                <a:ea typeface="+mn-ea"/>
                <a:cs typeface="+mn-cs"/>
              </a:rPr>
              <a:t> –أ- </a:t>
            </a:r>
            <a:endParaRPr kumimoji="0" lang="fr-FR" sz="2000" b="1" i="0" u="none" strike="noStrike" kern="1200" cap="none" spc="0" normalizeH="0" baseline="0" noProof="0" dirty="0">
              <a:ln>
                <a:noFill/>
              </a:ln>
              <a:effectLst/>
              <a:uLnTx/>
              <a:uFillTx/>
              <a:latin typeface="+mn-lt"/>
              <a:ea typeface="+mn-ea"/>
              <a:cs typeface="+mn-cs"/>
            </a:endParaRPr>
          </a:p>
        </p:txBody>
      </p:sp>
      <p:pic>
        <p:nvPicPr>
          <p:cNvPr id="14" name="Picture 5" descr="H:\Documents and Settings\Administrateur\Mes documents\Downloads\budget1.jpg"/>
          <p:cNvPicPr>
            <a:picLocks noChangeAspect="1" noChangeArrowheads="1"/>
          </p:cNvPicPr>
          <p:nvPr/>
        </p:nvPicPr>
        <p:blipFill>
          <a:blip r:embed="rId3"/>
          <a:srcRect/>
          <a:stretch>
            <a:fillRect/>
          </a:stretch>
        </p:blipFill>
        <p:spPr bwMode="auto">
          <a:xfrm>
            <a:off x="714348" y="2286016"/>
            <a:ext cx="4167202" cy="4429132"/>
          </a:xfrm>
          <a:prstGeom prst="ellipse">
            <a:avLst/>
          </a:prstGeom>
          <a:ln>
            <a:noFill/>
          </a:ln>
          <a:effectLst>
            <a:softEdge rad="112500"/>
          </a:effectLst>
        </p:spPr>
      </p:pic>
      <p:pic>
        <p:nvPicPr>
          <p:cNvPr id="18" name="Picture 8" descr="H:\Documents and Settings\Administrateur\Mes documents\Downloads\budget2.jpg"/>
          <p:cNvPicPr>
            <a:picLocks noChangeAspect="1" noChangeArrowheads="1"/>
          </p:cNvPicPr>
          <p:nvPr/>
        </p:nvPicPr>
        <p:blipFill>
          <a:blip r:embed="rId4"/>
          <a:srcRect/>
          <a:stretch>
            <a:fillRect/>
          </a:stretch>
        </p:blipFill>
        <p:spPr bwMode="auto">
          <a:xfrm>
            <a:off x="0" y="0"/>
            <a:ext cx="3214678" cy="3857628"/>
          </a:xfrm>
          <a:prstGeom prst="ellipse">
            <a:avLst/>
          </a:prstGeom>
          <a:ln>
            <a:noFill/>
          </a:ln>
          <a:effectLst>
            <a:softEdge rad="112500"/>
          </a:effectLst>
        </p:spPr>
      </p:pic>
      <p:pic>
        <p:nvPicPr>
          <p:cNvPr id="20" name="Picture 2" descr="C:\Users\pc\Desktop\téléchargement.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236296" y="76184"/>
            <a:ext cx="1907704" cy="3208800"/>
          </a:xfrm>
          <a:prstGeom prst="rect">
            <a:avLst/>
          </a:prstGeom>
          <a:noFill/>
          <a:extLst>
            <a:ext uri="{909E8E84-426E-40DD-AFC4-6F175D3DCCD1}">
              <a14:hiddenFill xmlns:a14="http://schemas.microsoft.com/office/drawing/2010/main">
                <a:solidFill>
                  <a:srgbClr val="FFFFFF"/>
                </a:solidFill>
              </a14:hiddenFill>
            </a:ext>
          </a:extLst>
        </p:spPr>
      </p:pic>
      <p:sp>
        <p:nvSpPr>
          <p:cNvPr id="21" name="Espace réservé de la date 3"/>
          <p:cNvSpPr txBox="1">
            <a:spLocks/>
          </p:cNvSpPr>
          <p:nvPr/>
        </p:nvSpPr>
        <p:spPr>
          <a:xfrm rot="20791065">
            <a:off x="3496349" y="1522000"/>
            <a:ext cx="1490773" cy="674694"/>
          </a:xfrm>
          <a:prstGeom prst="rect">
            <a:avLst/>
          </a:prstGeom>
        </p:spPr>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DZ" sz="2000" b="1" i="0" u="none" strike="noStrike" kern="1200" cap="none" spc="0" normalizeH="0" baseline="0" noProof="0" dirty="0" smtClean="0">
                <a:ln>
                  <a:noFill/>
                </a:ln>
                <a:solidFill>
                  <a:srgbClr val="0000CC"/>
                </a:solidFill>
                <a:effectLst/>
                <a:uLnTx/>
                <a:uFillTx/>
                <a:latin typeface="+mn-lt"/>
                <a:ea typeface="+mn-ea"/>
                <a:cs typeface="+mn-cs"/>
              </a:rPr>
              <a:t>الجزء</a:t>
            </a:r>
            <a:r>
              <a:rPr kumimoji="0" lang="ar-DZ" sz="2000" b="1" i="0" u="none" strike="noStrike" kern="1200" cap="none" spc="0" normalizeH="0" noProof="0" dirty="0" smtClean="0">
                <a:ln>
                  <a:noFill/>
                </a:ln>
                <a:solidFill>
                  <a:srgbClr val="0000CC"/>
                </a:solidFill>
                <a:effectLst/>
                <a:uLnTx/>
                <a:uFillTx/>
                <a:latin typeface="+mn-lt"/>
                <a:ea typeface="+mn-ea"/>
                <a:cs typeface="+mn-cs"/>
              </a:rPr>
              <a:t> </a:t>
            </a:r>
            <a:r>
              <a:rPr kumimoji="0" lang="ar-DZ" sz="2000" b="1" i="0" u="none" strike="noStrike" kern="1200" cap="none" spc="0" normalizeH="0" noProof="0" dirty="0" smtClean="0">
                <a:ln>
                  <a:noFill/>
                </a:ln>
                <a:solidFill>
                  <a:srgbClr val="0000CC"/>
                </a:solidFill>
                <a:effectLst/>
                <a:uLnTx/>
                <a:uFillTx/>
                <a:latin typeface="+mn-lt"/>
                <a:ea typeface="+mn-ea"/>
                <a:cs typeface="+mn-cs"/>
              </a:rPr>
              <a:t>الخامس</a:t>
            </a:r>
            <a:endParaRPr kumimoji="0" lang="fr-FR" sz="2000" b="1" i="0" u="none" strike="noStrike" kern="1200" cap="none" spc="0" normalizeH="0" baseline="0" noProof="0" dirty="0">
              <a:ln>
                <a:noFill/>
              </a:ln>
              <a:solidFill>
                <a:srgbClr val="0000CC"/>
              </a:solidFill>
              <a:effectLst/>
              <a:uLnTx/>
              <a:uFillTx/>
              <a:latin typeface="+mn-lt"/>
              <a:ea typeface="+mn-ea"/>
              <a:cs typeface="+mn-cs"/>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rtl="1"/>
            <a:r>
              <a:rPr lang="ar-DZ" sz="4000" b="1" dirty="0" err="1" smtClean="0">
                <a:solidFill>
                  <a:srgbClr val="FF0000"/>
                </a:solidFill>
              </a:rPr>
              <a:t>المردودية</a:t>
            </a:r>
            <a:r>
              <a:rPr lang="ar-DZ" sz="4000" b="1" dirty="0" smtClean="0">
                <a:solidFill>
                  <a:srgbClr val="FF0000"/>
                </a:solidFill>
              </a:rPr>
              <a:t>  و أثر  الرفع  المالي:</a:t>
            </a:r>
            <a:endParaRPr lang="fr-FR" sz="4000" b="1" dirty="0">
              <a:solidFill>
                <a:srgbClr val="FF0000"/>
              </a:solidFill>
            </a:endParaRPr>
          </a:p>
        </p:txBody>
      </p:sp>
      <p:sp>
        <p:nvSpPr>
          <p:cNvPr id="3" name="Espace réservé du contenu 2"/>
          <p:cNvSpPr>
            <a:spLocks noGrp="1"/>
          </p:cNvSpPr>
          <p:nvPr>
            <p:ph idx="1"/>
          </p:nvPr>
        </p:nvSpPr>
        <p:spPr>
          <a:xfrm>
            <a:off x="457200" y="1643050"/>
            <a:ext cx="8229600" cy="3286148"/>
          </a:xfrm>
        </p:spPr>
        <p:txBody>
          <a:bodyPr>
            <a:noAutofit/>
          </a:bodyPr>
          <a:lstStyle/>
          <a:p>
            <a:pPr marL="0" indent="0" algn="just" rtl="1">
              <a:lnSpc>
                <a:spcPct val="150000"/>
              </a:lnSpc>
              <a:buNone/>
            </a:pPr>
            <a:r>
              <a:rPr lang="fr-FR" sz="2600" dirty="0" smtClean="0"/>
              <a:t>    </a:t>
            </a:r>
            <a:r>
              <a:rPr lang="ar-DZ" sz="2600" dirty="0" smtClean="0"/>
              <a:t>لقد فرض النظام المحاسبي  المالي (</a:t>
            </a:r>
            <a:r>
              <a:rPr lang="fr-FR" sz="2600" dirty="0" smtClean="0"/>
              <a:t>S.C.F</a:t>
            </a:r>
            <a:r>
              <a:rPr lang="ar-DZ" sz="2600" dirty="0" smtClean="0"/>
              <a:t>) على  المؤسسات  تقديم  جدول  حسابات النتائج حسب الطبيعة، مع  إمكانية  الاعتماد  اختيارياً  على  حسابات النتائج حسب الوظيفة بهدف قياس النسب بين أصناف الأعباء والإنتاج الإجمالي أو المباع، ولهذا ستنصب دراستنا  في فقط على جدول حساب  النتائج حسب  الطبيعة.</a:t>
            </a:r>
          </a:p>
        </p:txBody>
      </p:sp>
      <p:sp>
        <p:nvSpPr>
          <p:cNvPr id="4" name="Espace réservé de la date 3"/>
          <p:cNvSpPr>
            <a:spLocks noGrp="1"/>
          </p:cNvSpPr>
          <p:nvPr>
            <p:ph type="dt" sz="half" idx="10"/>
          </p:nvPr>
        </p:nvSpPr>
        <p:spPr/>
        <p:txBody>
          <a:bodyPr/>
          <a:lstStyle/>
          <a:p>
            <a:fld id="{B1BDAB21-B6FF-487E-8B9D-58BF2DF6B377}" type="datetime1">
              <a:rPr lang="fr-FR" smtClean="0"/>
              <a:pPr/>
              <a:t>05/12/2021</a:t>
            </a:fld>
            <a:endParaRPr lang="fr-FR" dirty="0"/>
          </a:p>
        </p:txBody>
      </p:sp>
      <p:sp>
        <p:nvSpPr>
          <p:cNvPr id="5" name="Espace réservé du numéro de diapositive 4"/>
          <p:cNvSpPr>
            <a:spLocks noGrp="1"/>
          </p:cNvSpPr>
          <p:nvPr>
            <p:ph type="sldNum" sz="quarter" idx="12"/>
          </p:nvPr>
        </p:nvSpPr>
        <p:spPr/>
        <p:txBody>
          <a:bodyPr/>
          <a:lstStyle/>
          <a:p>
            <a:fld id="{A3CF43BE-ED31-4913-AFE2-309D996F00D5}" type="slidenum">
              <a:rPr lang="fr-FR" smtClean="0"/>
              <a:pPr/>
              <a:t>2</a:t>
            </a:fld>
            <a:endParaRPr lang="fr-F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42860"/>
            <a:ext cx="8229600" cy="857248"/>
          </a:xfrm>
        </p:spPr>
        <p:txBody>
          <a:bodyPr>
            <a:normAutofit/>
          </a:bodyPr>
          <a:lstStyle/>
          <a:p>
            <a:pPr rtl="1"/>
            <a:r>
              <a:rPr lang="ar-DZ" sz="4000" b="1" dirty="0" smtClean="0">
                <a:solidFill>
                  <a:srgbClr val="FF0000"/>
                </a:solidFill>
              </a:rPr>
              <a:t>جدول  حسابات  النتائج:</a:t>
            </a:r>
            <a:endParaRPr lang="fr-FR" sz="4000" b="1" dirty="0">
              <a:solidFill>
                <a:srgbClr val="FF0000"/>
              </a:solidFill>
            </a:endParaRPr>
          </a:p>
        </p:txBody>
      </p:sp>
      <p:sp>
        <p:nvSpPr>
          <p:cNvPr id="3" name="Espace réservé du contenu 2"/>
          <p:cNvSpPr>
            <a:spLocks noGrp="1"/>
          </p:cNvSpPr>
          <p:nvPr>
            <p:ph idx="1"/>
          </p:nvPr>
        </p:nvSpPr>
        <p:spPr>
          <a:xfrm>
            <a:off x="457200" y="1071546"/>
            <a:ext cx="8229600" cy="5214974"/>
          </a:xfrm>
        </p:spPr>
        <p:txBody>
          <a:bodyPr>
            <a:noAutofit/>
          </a:bodyPr>
          <a:lstStyle/>
          <a:p>
            <a:pPr marL="0" indent="0" algn="just" rtl="1">
              <a:buNone/>
            </a:pPr>
            <a:r>
              <a:rPr lang="ar-DZ" sz="2400" b="1" dirty="0" smtClean="0">
                <a:cs typeface="+mj-cs"/>
              </a:rPr>
              <a:t>جدول حسابات النتائج ( قائمة الدخل) حسب الطبيعة</a:t>
            </a:r>
            <a:r>
              <a:rPr lang="ar-DZ" sz="2400" dirty="0" smtClean="0">
                <a:cs typeface="+mj-cs"/>
              </a:rPr>
              <a:t>: وهو الجدول  المحاسبي  الذي يقوم على  تصنيف الأعباء حسب  طبيعتها.</a:t>
            </a:r>
          </a:p>
          <a:p>
            <a:pPr marL="0" indent="0" algn="just" rtl="1">
              <a:buNone/>
            </a:pPr>
            <a:r>
              <a:rPr lang="ar-DZ" sz="2400" b="1" dirty="0" smtClean="0">
                <a:cs typeface="+mj-cs"/>
              </a:rPr>
              <a:t>1- إنتاج السنة  المالية: </a:t>
            </a:r>
            <a:r>
              <a:rPr lang="ar-DZ" sz="2400" dirty="0" smtClean="0">
                <a:cs typeface="+mj-cs"/>
              </a:rPr>
              <a:t>ويضم </a:t>
            </a:r>
            <a:r>
              <a:rPr lang="ar-DZ" sz="2400" dirty="0" err="1" smtClean="0">
                <a:cs typeface="+mj-cs"/>
              </a:rPr>
              <a:t>حـ</a:t>
            </a:r>
            <a:r>
              <a:rPr lang="ar-DZ" sz="2400" dirty="0" smtClean="0">
                <a:cs typeface="+mj-cs"/>
              </a:rPr>
              <a:t>/70رقم الأعمال ، </a:t>
            </a:r>
            <a:r>
              <a:rPr lang="ar-DZ" sz="2400" dirty="0" err="1" smtClean="0">
                <a:cs typeface="+mj-cs"/>
              </a:rPr>
              <a:t>حـ</a:t>
            </a:r>
            <a:r>
              <a:rPr lang="ar-DZ" sz="2400" dirty="0" smtClean="0">
                <a:cs typeface="+mj-cs"/>
              </a:rPr>
              <a:t>/72تغير </a:t>
            </a:r>
            <a:r>
              <a:rPr lang="ar-DZ" sz="2400" dirty="0" err="1" smtClean="0">
                <a:cs typeface="+mj-cs"/>
              </a:rPr>
              <a:t>المخزونات</a:t>
            </a:r>
            <a:r>
              <a:rPr lang="ar-DZ" sz="2400" dirty="0" smtClean="0">
                <a:cs typeface="+mj-cs"/>
              </a:rPr>
              <a:t> المصنعة </a:t>
            </a:r>
            <a:r>
              <a:rPr lang="ar-DZ" sz="2400" dirty="0" err="1" smtClean="0">
                <a:cs typeface="+mj-cs"/>
              </a:rPr>
              <a:t>و</a:t>
            </a:r>
            <a:r>
              <a:rPr lang="ar-DZ" sz="2400" dirty="0" smtClean="0">
                <a:cs typeface="+mj-cs"/>
              </a:rPr>
              <a:t> المنتجات قيد التصنيع، </a:t>
            </a:r>
            <a:r>
              <a:rPr lang="ar-DZ" sz="2400" dirty="0" err="1" smtClean="0">
                <a:cs typeface="+mj-cs"/>
              </a:rPr>
              <a:t>حـ</a:t>
            </a:r>
            <a:r>
              <a:rPr lang="ar-DZ" sz="2400" dirty="0" smtClean="0">
                <a:cs typeface="+mj-cs"/>
              </a:rPr>
              <a:t>/73الانتاج المثبت، </a:t>
            </a:r>
            <a:r>
              <a:rPr lang="ar-DZ" sz="2400" dirty="0" err="1" smtClean="0">
                <a:cs typeface="+mj-cs"/>
              </a:rPr>
              <a:t>حـ</a:t>
            </a:r>
            <a:r>
              <a:rPr lang="ar-DZ" sz="2400" dirty="0" smtClean="0">
                <a:cs typeface="+mj-cs"/>
              </a:rPr>
              <a:t>/74إعانات الاستغلال.</a:t>
            </a:r>
          </a:p>
          <a:p>
            <a:pPr algn="just" rtl="1">
              <a:buNone/>
            </a:pPr>
            <a:r>
              <a:rPr lang="ar-DZ" sz="2400" b="1" dirty="0" smtClean="0">
                <a:cs typeface="+mj-cs"/>
              </a:rPr>
              <a:t>2- استهلاك السنة المالية: </a:t>
            </a:r>
            <a:r>
              <a:rPr lang="ar-DZ" sz="2400" dirty="0" err="1" smtClean="0">
                <a:cs typeface="+mj-cs"/>
              </a:rPr>
              <a:t>حـ</a:t>
            </a:r>
            <a:r>
              <a:rPr lang="ar-DZ" sz="2400" dirty="0" smtClean="0">
                <a:cs typeface="+mj-cs"/>
              </a:rPr>
              <a:t>/ 60 المشتريات المستهلكة، </a:t>
            </a:r>
            <a:r>
              <a:rPr lang="ar-DZ" sz="2400" dirty="0" err="1" smtClean="0">
                <a:cs typeface="+mj-cs"/>
              </a:rPr>
              <a:t>حـ</a:t>
            </a:r>
            <a:r>
              <a:rPr lang="ar-DZ" sz="2400" dirty="0" smtClean="0">
                <a:cs typeface="+mj-cs"/>
              </a:rPr>
              <a:t>/61 </a:t>
            </a:r>
            <a:r>
              <a:rPr lang="ar-DZ" sz="2400" dirty="0" err="1" smtClean="0">
                <a:cs typeface="+mj-cs"/>
              </a:rPr>
              <a:t>و</a:t>
            </a:r>
            <a:r>
              <a:rPr lang="ar-DZ" sz="2400" dirty="0" smtClean="0">
                <a:cs typeface="+mj-cs"/>
              </a:rPr>
              <a:t> </a:t>
            </a:r>
            <a:r>
              <a:rPr lang="ar-DZ" sz="2400" dirty="0" err="1" smtClean="0">
                <a:cs typeface="+mj-cs"/>
              </a:rPr>
              <a:t>حـ</a:t>
            </a:r>
            <a:r>
              <a:rPr lang="ar-DZ" sz="2400" dirty="0" smtClean="0">
                <a:cs typeface="+mj-cs"/>
              </a:rPr>
              <a:t>/62 الخدمات الخارجية </a:t>
            </a:r>
            <a:r>
              <a:rPr lang="ar-DZ" sz="2400" dirty="0" err="1" smtClean="0">
                <a:cs typeface="+mj-cs"/>
              </a:rPr>
              <a:t>و</a:t>
            </a:r>
            <a:r>
              <a:rPr lang="ar-DZ" sz="2400" dirty="0" smtClean="0">
                <a:cs typeface="+mj-cs"/>
              </a:rPr>
              <a:t> </a:t>
            </a:r>
            <a:r>
              <a:rPr lang="ar-DZ" sz="2400" dirty="0" err="1" smtClean="0">
                <a:cs typeface="+mj-cs"/>
              </a:rPr>
              <a:t>الاستهلاكات</a:t>
            </a:r>
            <a:r>
              <a:rPr lang="ar-DZ" sz="2400" dirty="0" smtClean="0">
                <a:cs typeface="+mj-cs"/>
              </a:rPr>
              <a:t> الأخرى</a:t>
            </a:r>
          </a:p>
          <a:p>
            <a:pPr marL="0" indent="0" algn="just" rtl="1">
              <a:buNone/>
            </a:pPr>
            <a:r>
              <a:rPr lang="ar-DZ" sz="2400" b="1" dirty="0" smtClean="0">
                <a:cs typeface="+mj-cs"/>
              </a:rPr>
              <a:t>3- القيمة المضافة للاستغلال</a:t>
            </a:r>
            <a:r>
              <a:rPr lang="ar-DZ" sz="2400" dirty="0" smtClean="0">
                <a:cs typeface="+mj-cs"/>
              </a:rPr>
              <a:t>: وهي تمثل الفرق بين إنتاج السنة المالية </a:t>
            </a:r>
            <a:r>
              <a:rPr lang="ar-DZ" sz="2400" dirty="0" err="1" smtClean="0">
                <a:cs typeface="+mj-cs"/>
              </a:rPr>
              <a:t>و</a:t>
            </a:r>
            <a:r>
              <a:rPr lang="ar-DZ" sz="2400" dirty="0" smtClean="0">
                <a:cs typeface="+mj-cs"/>
              </a:rPr>
              <a:t> استهلاك السنة المالية.</a:t>
            </a:r>
          </a:p>
          <a:p>
            <a:pPr marL="0" indent="0" algn="just" rtl="1">
              <a:buNone/>
            </a:pPr>
            <a:r>
              <a:rPr lang="ar-DZ" sz="2400" b="1" dirty="0" smtClean="0">
                <a:cs typeface="+mj-cs"/>
              </a:rPr>
              <a:t>4- الفائض الإجمالي للاستغلال: </a:t>
            </a:r>
            <a:r>
              <a:rPr lang="ar-DZ" sz="2400" b="1" dirty="0" err="1" smtClean="0">
                <a:cs typeface="+mj-cs"/>
              </a:rPr>
              <a:t>حـ</a:t>
            </a:r>
            <a:r>
              <a:rPr lang="ar-DZ" sz="2400" b="1" dirty="0" smtClean="0">
                <a:cs typeface="+mj-cs"/>
              </a:rPr>
              <a:t>/63 </a:t>
            </a:r>
            <a:r>
              <a:rPr lang="ar-DZ" sz="2400" dirty="0" smtClean="0">
                <a:cs typeface="+mj-cs"/>
              </a:rPr>
              <a:t>أعباء المستخدمين، </a:t>
            </a:r>
            <a:r>
              <a:rPr lang="ar-DZ" sz="2400" dirty="0" err="1" smtClean="0">
                <a:cs typeface="+mj-cs"/>
              </a:rPr>
              <a:t>حـ</a:t>
            </a:r>
            <a:r>
              <a:rPr lang="ar-DZ" sz="2400" dirty="0" smtClean="0">
                <a:cs typeface="+mj-cs"/>
              </a:rPr>
              <a:t>/64 الضرائب </a:t>
            </a:r>
            <a:r>
              <a:rPr lang="ar-DZ" sz="2400" dirty="0" err="1" smtClean="0">
                <a:cs typeface="+mj-cs"/>
              </a:rPr>
              <a:t>و</a:t>
            </a:r>
            <a:r>
              <a:rPr lang="ar-DZ" sz="2400" dirty="0" smtClean="0">
                <a:cs typeface="+mj-cs"/>
              </a:rPr>
              <a:t> الرسوم </a:t>
            </a:r>
            <a:r>
              <a:rPr lang="ar-DZ" sz="2400" dirty="0" err="1" smtClean="0">
                <a:cs typeface="+mj-cs"/>
              </a:rPr>
              <a:t>و</a:t>
            </a:r>
            <a:r>
              <a:rPr lang="ar-DZ" sz="2400" dirty="0" smtClean="0">
                <a:cs typeface="+mj-cs"/>
              </a:rPr>
              <a:t> المدفوعات المشابه.</a:t>
            </a:r>
          </a:p>
          <a:p>
            <a:pPr marL="0" indent="0" algn="just" rtl="1">
              <a:buNone/>
            </a:pPr>
            <a:r>
              <a:rPr lang="ar-DZ" sz="2400" b="1" dirty="0" smtClean="0">
                <a:cs typeface="+mj-cs"/>
              </a:rPr>
              <a:t>5- النتيجة </a:t>
            </a:r>
            <a:r>
              <a:rPr lang="ar-DZ" sz="2400" b="1" dirty="0" err="1" smtClean="0">
                <a:cs typeface="+mj-cs"/>
              </a:rPr>
              <a:t>العملياتية</a:t>
            </a:r>
            <a:r>
              <a:rPr lang="ar-DZ" sz="2400" b="1" dirty="0" smtClean="0">
                <a:cs typeface="+mj-cs"/>
              </a:rPr>
              <a:t>: </a:t>
            </a:r>
            <a:r>
              <a:rPr lang="ar-DZ" sz="2400" dirty="0" err="1" smtClean="0">
                <a:cs typeface="+mj-cs"/>
              </a:rPr>
              <a:t>حـ</a:t>
            </a:r>
            <a:r>
              <a:rPr lang="ar-DZ" sz="2400" dirty="0" smtClean="0">
                <a:cs typeface="+mj-cs"/>
              </a:rPr>
              <a:t>/75المنتجات </a:t>
            </a:r>
            <a:r>
              <a:rPr lang="ar-DZ" sz="2400" dirty="0" err="1" smtClean="0">
                <a:cs typeface="+mj-cs"/>
              </a:rPr>
              <a:t>العملياتية</a:t>
            </a:r>
            <a:r>
              <a:rPr lang="ar-DZ" sz="2400" dirty="0" smtClean="0">
                <a:cs typeface="+mj-cs"/>
              </a:rPr>
              <a:t> الأخرى، </a:t>
            </a:r>
            <a:r>
              <a:rPr lang="ar-DZ" sz="2400" dirty="0" err="1" smtClean="0">
                <a:cs typeface="+mj-cs"/>
              </a:rPr>
              <a:t>حـ</a:t>
            </a:r>
            <a:r>
              <a:rPr lang="ar-DZ" sz="2400" dirty="0" smtClean="0">
                <a:cs typeface="+mj-cs"/>
              </a:rPr>
              <a:t> /65الأعباء </a:t>
            </a:r>
            <a:r>
              <a:rPr lang="ar-DZ" sz="2400" dirty="0" err="1" smtClean="0">
                <a:cs typeface="+mj-cs"/>
              </a:rPr>
              <a:t>العملياتية</a:t>
            </a:r>
            <a:r>
              <a:rPr lang="ar-DZ" sz="2400" dirty="0" smtClean="0">
                <a:cs typeface="+mj-cs"/>
              </a:rPr>
              <a:t> الأخرى، </a:t>
            </a:r>
            <a:r>
              <a:rPr lang="ar-DZ" sz="2400" dirty="0" err="1" smtClean="0">
                <a:cs typeface="+mj-cs"/>
              </a:rPr>
              <a:t>حـ</a:t>
            </a:r>
            <a:r>
              <a:rPr lang="ar-DZ" sz="2400" dirty="0" smtClean="0">
                <a:cs typeface="+mj-cs"/>
              </a:rPr>
              <a:t>/68المخصصات </a:t>
            </a:r>
            <a:r>
              <a:rPr lang="ar-DZ" sz="2400" dirty="0" err="1" smtClean="0">
                <a:cs typeface="+mj-cs"/>
              </a:rPr>
              <a:t>للاستهلاكات</a:t>
            </a:r>
            <a:r>
              <a:rPr lang="ar-DZ" sz="2400" dirty="0" smtClean="0">
                <a:cs typeface="+mj-cs"/>
              </a:rPr>
              <a:t> و </a:t>
            </a:r>
            <a:r>
              <a:rPr lang="ar-DZ" sz="2400" dirty="0" err="1" smtClean="0">
                <a:cs typeface="+mj-cs"/>
              </a:rPr>
              <a:t>المؤونات</a:t>
            </a:r>
            <a:r>
              <a:rPr lang="ar-DZ" sz="2400" dirty="0" smtClean="0">
                <a:cs typeface="+mj-cs"/>
              </a:rPr>
              <a:t> ، </a:t>
            </a:r>
            <a:r>
              <a:rPr lang="ar-DZ" sz="2400" dirty="0" err="1" smtClean="0">
                <a:cs typeface="+mj-cs"/>
              </a:rPr>
              <a:t>و</a:t>
            </a:r>
            <a:r>
              <a:rPr lang="ar-DZ" sz="2400" dirty="0" smtClean="0">
                <a:cs typeface="+mj-cs"/>
              </a:rPr>
              <a:t> </a:t>
            </a:r>
            <a:r>
              <a:rPr lang="ar-DZ" sz="2400" dirty="0" err="1" smtClean="0">
                <a:cs typeface="+mj-cs"/>
              </a:rPr>
              <a:t>حـ</a:t>
            </a:r>
            <a:r>
              <a:rPr lang="ar-DZ" sz="2400" dirty="0" smtClean="0">
                <a:cs typeface="+mj-cs"/>
              </a:rPr>
              <a:t> /78 </a:t>
            </a:r>
            <a:r>
              <a:rPr lang="ar-DZ" sz="2400" dirty="0" err="1" smtClean="0">
                <a:cs typeface="+mj-cs"/>
              </a:rPr>
              <a:t>و</a:t>
            </a:r>
            <a:r>
              <a:rPr lang="ar-DZ" sz="2400" dirty="0" smtClean="0">
                <a:cs typeface="+mj-cs"/>
              </a:rPr>
              <a:t> استئناف عن خسائر القيمة </a:t>
            </a:r>
            <a:r>
              <a:rPr lang="ar-DZ" sz="2400" dirty="0" err="1" smtClean="0">
                <a:cs typeface="+mj-cs"/>
              </a:rPr>
              <a:t>و</a:t>
            </a:r>
            <a:r>
              <a:rPr lang="ar-DZ" sz="2400" dirty="0" smtClean="0">
                <a:cs typeface="+mj-cs"/>
              </a:rPr>
              <a:t> </a:t>
            </a:r>
            <a:r>
              <a:rPr lang="ar-DZ" sz="2400" dirty="0" err="1" smtClean="0">
                <a:cs typeface="+mj-cs"/>
              </a:rPr>
              <a:t>المؤونات</a:t>
            </a:r>
            <a:r>
              <a:rPr lang="ar-DZ" sz="2400" dirty="0" smtClean="0">
                <a:cs typeface="+mj-cs"/>
              </a:rPr>
              <a:t>.</a:t>
            </a:r>
          </a:p>
        </p:txBody>
      </p:sp>
      <p:sp>
        <p:nvSpPr>
          <p:cNvPr id="4" name="Espace réservé de la date 3"/>
          <p:cNvSpPr>
            <a:spLocks noGrp="1"/>
          </p:cNvSpPr>
          <p:nvPr>
            <p:ph type="dt" sz="half" idx="10"/>
          </p:nvPr>
        </p:nvSpPr>
        <p:spPr/>
        <p:txBody>
          <a:bodyPr/>
          <a:lstStyle/>
          <a:p>
            <a:fld id="{B1BDAB21-B6FF-487E-8B9D-58BF2DF6B377}" type="datetime1">
              <a:rPr lang="fr-FR" smtClean="0"/>
              <a:pPr/>
              <a:t>05/12/2021</a:t>
            </a:fld>
            <a:endParaRPr lang="fr-FR" dirty="0"/>
          </a:p>
        </p:txBody>
      </p:sp>
      <p:sp>
        <p:nvSpPr>
          <p:cNvPr id="5" name="Espace réservé du numéro de diapositive 4"/>
          <p:cNvSpPr>
            <a:spLocks noGrp="1"/>
          </p:cNvSpPr>
          <p:nvPr>
            <p:ph type="sldNum" sz="quarter" idx="12"/>
          </p:nvPr>
        </p:nvSpPr>
        <p:spPr/>
        <p:txBody>
          <a:bodyPr/>
          <a:lstStyle/>
          <a:p>
            <a:fld id="{A3CF43BE-ED31-4913-AFE2-309D996F00D5}" type="slidenum">
              <a:rPr lang="fr-FR" smtClean="0"/>
              <a:pPr/>
              <a:t>3</a:t>
            </a:fld>
            <a:endParaRPr lang="fr-F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85720" y="285728"/>
            <a:ext cx="8229600" cy="1143000"/>
          </a:xfrm>
        </p:spPr>
        <p:txBody>
          <a:bodyPr>
            <a:normAutofit/>
          </a:bodyPr>
          <a:lstStyle/>
          <a:p>
            <a:pPr lvl="1" algn="ctr" rtl="0">
              <a:spcBef>
                <a:spcPct val="0"/>
              </a:spcBef>
            </a:pPr>
            <a:r>
              <a:rPr lang="ar-DZ" sz="4400" b="1" dirty="0" smtClean="0">
                <a:solidFill>
                  <a:srgbClr val="FF0000"/>
                </a:solidFill>
              </a:rPr>
              <a:t>جدول  حسابات  النتائج:  </a:t>
            </a:r>
            <a:r>
              <a:rPr lang="ar-SA" dirty="0" smtClean="0"/>
              <a:t/>
            </a:r>
            <a:br>
              <a:rPr lang="ar-SA" dirty="0" smtClean="0"/>
            </a:br>
            <a:endParaRPr lang="fr-FR" dirty="0"/>
          </a:p>
        </p:txBody>
      </p:sp>
      <p:sp>
        <p:nvSpPr>
          <p:cNvPr id="3" name="Espace réservé du contenu 2"/>
          <p:cNvSpPr>
            <a:spLocks noGrp="1"/>
          </p:cNvSpPr>
          <p:nvPr>
            <p:ph idx="1"/>
          </p:nvPr>
        </p:nvSpPr>
        <p:spPr>
          <a:xfrm>
            <a:off x="285720" y="1428736"/>
            <a:ext cx="8401080" cy="4572032"/>
          </a:xfrm>
        </p:spPr>
        <p:txBody>
          <a:bodyPr>
            <a:noAutofit/>
          </a:bodyPr>
          <a:lstStyle/>
          <a:p>
            <a:pPr algn="just" rtl="1">
              <a:buNone/>
            </a:pPr>
            <a:r>
              <a:rPr lang="ar-DZ" sz="2600" b="1" dirty="0" smtClean="0">
                <a:cs typeface="+mj-cs"/>
              </a:rPr>
              <a:t>6-النتيجة المالية: </a:t>
            </a:r>
            <a:r>
              <a:rPr lang="ar-DZ" sz="2600" dirty="0" err="1" smtClean="0">
                <a:cs typeface="+mj-cs"/>
              </a:rPr>
              <a:t>حـ</a:t>
            </a:r>
            <a:r>
              <a:rPr lang="ar-DZ" sz="2600" dirty="0" smtClean="0">
                <a:cs typeface="+mj-cs"/>
              </a:rPr>
              <a:t>/ 76المنتوجات المالية، </a:t>
            </a:r>
            <a:r>
              <a:rPr lang="ar-DZ" sz="2600" dirty="0" err="1" smtClean="0">
                <a:cs typeface="+mj-cs"/>
              </a:rPr>
              <a:t>حـ</a:t>
            </a:r>
            <a:r>
              <a:rPr lang="ar-DZ" sz="2600" dirty="0" smtClean="0">
                <a:cs typeface="+mj-cs"/>
              </a:rPr>
              <a:t>/66 الأعباء المالية</a:t>
            </a:r>
          </a:p>
          <a:p>
            <a:pPr marL="0" indent="0" algn="just" rtl="1">
              <a:buNone/>
            </a:pPr>
            <a:r>
              <a:rPr lang="ar-DZ" sz="2600" b="1" dirty="0" smtClean="0">
                <a:cs typeface="+mj-cs"/>
              </a:rPr>
              <a:t>7-النتيجة العادية قبل الضرائب: </a:t>
            </a:r>
            <a:r>
              <a:rPr lang="ar-DZ" sz="2600" dirty="0" smtClean="0">
                <a:cs typeface="+mj-cs"/>
              </a:rPr>
              <a:t>النتيجة  </a:t>
            </a:r>
            <a:r>
              <a:rPr lang="ar-DZ" sz="2600" dirty="0" err="1" smtClean="0">
                <a:cs typeface="+mj-cs"/>
              </a:rPr>
              <a:t>العملياتيه</a:t>
            </a:r>
            <a:r>
              <a:rPr lang="ar-DZ" sz="2600" dirty="0" smtClean="0">
                <a:cs typeface="+mj-cs"/>
              </a:rPr>
              <a:t> + النتيجة  المالية</a:t>
            </a:r>
          </a:p>
          <a:p>
            <a:pPr marL="0" indent="0" algn="just" rtl="1">
              <a:buNone/>
            </a:pPr>
            <a:r>
              <a:rPr lang="ar-DZ" sz="2600" b="1" dirty="0" smtClean="0">
                <a:cs typeface="+mj-cs"/>
              </a:rPr>
              <a:t>8-النتيجة الصافية للأنشطة العادية: </a:t>
            </a:r>
            <a:r>
              <a:rPr lang="ar-DZ" sz="2600" dirty="0" smtClean="0">
                <a:cs typeface="+mj-cs"/>
              </a:rPr>
              <a:t>الضرائب الواجب دفعها عن النتائج العادية، الضرائب المؤجلة (تغيرات) حول النتائج العادية، مجموع منتجات الأنشطة  العادية، مجموع أعباء الأنشطة  العادية.</a:t>
            </a:r>
          </a:p>
          <a:p>
            <a:pPr marL="0" indent="0" algn="just" rtl="1">
              <a:buNone/>
            </a:pPr>
            <a:r>
              <a:rPr lang="ar-DZ" sz="2600" b="1" dirty="0" smtClean="0">
                <a:cs typeface="+mj-cs"/>
              </a:rPr>
              <a:t>9-النتيجة غير العادية (الاستثنائية) : </a:t>
            </a:r>
            <a:r>
              <a:rPr lang="ar-DZ" sz="2600" dirty="0" err="1" smtClean="0">
                <a:cs typeface="+mj-cs"/>
              </a:rPr>
              <a:t>حـ</a:t>
            </a:r>
            <a:r>
              <a:rPr lang="ar-DZ" sz="2600" dirty="0" smtClean="0">
                <a:cs typeface="+mj-cs"/>
              </a:rPr>
              <a:t>/ 77العناصر غير العادية – </a:t>
            </a:r>
            <a:r>
              <a:rPr lang="ar-DZ" sz="2600" dirty="0" err="1" smtClean="0">
                <a:cs typeface="+mj-cs"/>
              </a:rPr>
              <a:t>المنتوجات</a:t>
            </a:r>
            <a:r>
              <a:rPr lang="ar-DZ" sz="2600" dirty="0" smtClean="0">
                <a:cs typeface="+mj-cs"/>
              </a:rPr>
              <a:t> (بطلب بيانها)- </a:t>
            </a:r>
            <a:r>
              <a:rPr lang="ar-DZ" sz="2600" dirty="0" err="1" smtClean="0">
                <a:cs typeface="+mj-cs"/>
              </a:rPr>
              <a:t>حـ</a:t>
            </a:r>
            <a:r>
              <a:rPr lang="ar-DZ" sz="2600" dirty="0" smtClean="0">
                <a:cs typeface="+mj-cs"/>
              </a:rPr>
              <a:t>/67 العناصر غير العادية – أعباء (بطلب بيانها) </a:t>
            </a:r>
            <a:endParaRPr lang="ar-DZ" sz="2600" b="1" dirty="0" smtClean="0">
              <a:cs typeface="+mj-cs"/>
            </a:endParaRPr>
          </a:p>
          <a:p>
            <a:pPr marL="0" indent="0" algn="just" rtl="1">
              <a:buNone/>
            </a:pPr>
            <a:r>
              <a:rPr lang="ar-DZ" sz="2600" b="1" dirty="0" smtClean="0">
                <a:cs typeface="+mj-cs"/>
              </a:rPr>
              <a:t>10-السنة الصافية للسنة المالية: </a:t>
            </a:r>
            <a:r>
              <a:rPr lang="ar-DZ" sz="2600" dirty="0" smtClean="0">
                <a:cs typeface="+mj-cs"/>
              </a:rPr>
              <a:t>وتتمثل في الفرق بين مجموع النواتج  ومجموع الأعباء  للسنة المالية  المعينة. </a:t>
            </a:r>
            <a:endParaRPr lang="fr-FR" sz="2600" dirty="0" smtClean="0">
              <a:cs typeface="+mj-cs"/>
            </a:endParaRPr>
          </a:p>
          <a:p>
            <a:pPr marL="0" indent="0" algn="just" rtl="1">
              <a:lnSpc>
                <a:spcPct val="150000"/>
              </a:lnSpc>
              <a:buNone/>
            </a:pPr>
            <a:endParaRPr lang="ar-DZ" sz="2600" b="1" dirty="0" smtClean="0"/>
          </a:p>
        </p:txBody>
      </p:sp>
      <p:sp>
        <p:nvSpPr>
          <p:cNvPr id="4" name="Espace réservé de la date 3"/>
          <p:cNvSpPr>
            <a:spLocks noGrp="1"/>
          </p:cNvSpPr>
          <p:nvPr>
            <p:ph type="dt" sz="half" idx="10"/>
          </p:nvPr>
        </p:nvSpPr>
        <p:spPr/>
        <p:txBody>
          <a:bodyPr/>
          <a:lstStyle/>
          <a:p>
            <a:fld id="{B1BDAB21-B6FF-487E-8B9D-58BF2DF6B377}" type="datetime1">
              <a:rPr lang="fr-FR" smtClean="0"/>
              <a:pPr/>
              <a:t>05/12/2021</a:t>
            </a:fld>
            <a:endParaRPr lang="fr-FR"/>
          </a:p>
        </p:txBody>
      </p:sp>
      <p:sp>
        <p:nvSpPr>
          <p:cNvPr id="5" name="Espace réservé du numéro de diapositive 4"/>
          <p:cNvSpPr>
            <a:spLocks noGrp="1"/>
          </p:cNvSpPr>
          <p:nvPr>
            <p:ph type="sldNum" sz="quarter" idx="12"/>
          </p:nvPr>
        </p:nvSpPr>
        <p:spPr/>
        <p:txBody>
          <a:bodyPr/>
          <a:lstStyle/>
          <a:p>
            <a:fld id="{A3CF43BE-ED31-4913-AFE2-309D996F00D5}" type="slidenum">
              <a:rPr lang="fr-FR" smtClean="0"/>
              <a:pPr/>
              <a:t>4</a:t>
            </a:fld>
            <a:endParaRPr lang="fr-F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b="1" dirty="0" smtClean="0">
                <a:solidFill>
                  <a:srgbClr val="FF0000"/>
                </a:solidFill>
              </a:rPr>
              <a:t>مفهوم  </a:t>
            </a:r>
            <a:r>
              <a:rPr lang="ar-DZ" b="1" dirty="0" err="1" smtClean="0">
                <a:solidFill>
                  <a:srgbClr val="FF0000"/>
                </a:solidFill>
              </a:rPr>
              <a:t>المردودية</a:t>
            </a:r>
            <a:r>
              <a:rPr lang="ar-DZ" b="1" dirty="0" smtClean="0">
                <a:solidFill>
                  <a:srgbClr val="FF0000"/>
                </a:solidFill>
              </a:rPr>
              <a:t>:</a:t>
            </a:r>
            <a:endParaRPr lang="fr-FR" dirty="0"/>
          </a:p>
        </p:txBody>
      </p:sp>
      <p:sp>
        <p:nvSpPr>
          <p:cNvPr id="3" name="Espace réservé du contenu 2"/>
          <p:cNvSpPr>
            <a:spLocks noGrp="1"/>
          </p:cNvSpPr>
          <p:nvPr>
            <p:ph idx="1"/>
          </p:nvPr>
        </p:nvSpPr>
        <p:spPr>
          <a:xfrm>
            <a:off x="457200" y="1428736"/>
            <a:ext cx="8229600" cy="4786346"/>
          </a:xfrm>
        </p:spPr>
        <p:txBody>
          <a:bodyPr>
            <a:normAutofit fontScale="92500" lnSpcReduction="20000"/>
          </a:bodyPr>
          <a:lstStyle/>
          <a:p>
            <a:pPr marL="514350" indent="-514350" algn="just" rtl="1">
              <a:buFont typeface="+mj-lt"/>
              <a:buAutoNum type="arabicPeriod"/>
            </a:pPr>
            <a:r>
              <a:rPr lang="ar-DZ" sz="2600" b="1" dirty="0" smtClean="0"/>
              <a:t>تعريف </a:t>
            </a:r>
            <a:r>
              <a:rPr lang="ar-DZ" sz="2600" b="1" dirty="0" err="1" smtClean="0"/>
              <a:t>المردودية</a:t>
            </a:r>
            <a:r>
              <a:rPr lang="ar-DZ" sz="2600" b="1" dirty="0" smtClean="0"/>
              <a:t>:</a:t>
            </a:r>
            <a:r>
              <a:rPr lang="fr-FR" sz="2600" b="1" dirty="0" smtClean="0"/>
              <a:t> </a:t>
            </a:r>
            <a:r>
              <a:rPr lang="ar-DZ" sz="2600" dirty="0" smtClean="0"/>
              <a:t>تعرف </a:t>
            </a:r>
            <a:r>
              <a:rPr lang="ar-DZ" sz="2600" dirty="0" err="1" smtClean="0"/>
              <a:t>المردودية</a:t>
            </a:r>
            <a:r>
              <a:rPr lang="ar-DZ" sz="2600" dirty="0" smtClean="0"/>
              <a:t> بأنها قدرة المؤسسة على  تحقيق الأرباح بصفة دائمة في  إطار  نشاطها. إذن فهي </a:t>
            </a:r>
            <a:r>
              <a:rPr lang="ar-DZ" sz="2600" u="sng" dirty="0" smtClean="0"/>
              <a:t>تقيس قدرة الأموال الموظفة  على  تحقيق عوائد  مالية  بصفة  مستمرة.</a:t>
            </a:r>
          </a:p>
          <a:p>
            <a:pPr marL="514350" indent="-514350" algn="just" rtl="1">
              <a:buFont typeface="+mj-lt"/>
              <a:buAutoNum type="arabicPeriod"/>
            </a:pPr>
            <a:r>
              <a:rPr lang="ar-DZ" sz="2600" b="1" dirty="0" smtClean="0"/>
              <a:t>أنواع  </a:t>
            </a:r>
            <a:r>
              <a:rPr lang="ar-DZ" sz="2600" b="1" dirty="0" err="1" smtClean="0"/>
              <a:t>المردودية</a:t>
            </a:r>
            <a:r>
              <a:rPr lang="ar-DZ" sz="2600" b="1" dirty="0" smtClean="0"/>
              <a:t>: </a:t>
            </a:r>
            <a:r>
              <a:rPr lang="ar-DZ" sz="2600" dirty="0" smtClean="0"/>
              <a:t>تنقسم </a:t>
            </a:r>
            <a:r>
              <a:rPr lang="ar-DZ" sz="2600" dirty="0" err="1" smtClean="0"/>
              <a:t>المردودية</a:t>
            </a:r>
            <a:r>
              <a:rPr lang="ar-DZ" sz="2600" dirty="0" smtClean="0"/>
              <a:t> إلى:</a:t>
            </a:r>
          </a:p>
          <a:p>
            <a:pPr marL="400050" lvl="1" indent="0" algn="just" rtl="1">
              <a:buFont typeface="Wingdings" pitchFamily="2" charset="2"/>
              <a:buChar char="ü"/>
            </a:pPr>
            <a:r>
              <a:rPr lang="ar-DZ" sz="2600" b="1" dirty="0" err="1" smtClean="0"/>
              <a:t>المردودية</a:t>
            </a:r>
            <a:r>
              <a:rPr lang="ar-DZ" sz="2600" b="1" dirty="0" smtClean="0"/>
              <a:t> التجارية: </a:t>
            </a:r>
            <a:r>
              <a:rPr lang="ar-DZ" sz="2600" dirty="0" smtClean="0"/>
              <a:t>وهي </a:t>
            </a:r>
            <a:r>
              <a:rPr lang="ar-DZ" sz="2600" dirty="0" err="1" smtClean="0"/>
              <a:t>المردودية</a:t>
            </a:r>
            <a:r>
              <a:rPr lang="ar-DZ" sz="2600" dirty="0" smtClean="0"/>
              <a:t> التي تحققها المؤسسة من خلال  مجموع  مبيعاتها</a:t>
            </a:r>
            <a:r>
              <a:rPr lang="ar-DZ" sz="2400" dirty="0" smtClean="0"/>
              <a:t>، حيث  تعكس الربح  المحقق  من المبيعات الصافية.</a:t>
            </a:r>
          </a:p>
          <a:p>
            <a:pPr marL="400050" lvl="1" indent="0" algn="ctr" rtl="1">
              <a:buNone/>
            </a:pPr>
            <a:r>
              <a:rPr lang="ar-DZ" sz="2400" dirty="0" smtClean="0"/>
              <a:t>  </a:t>
            </a:r>
            <a:r>
              <a:rPr lang="ar-DZ" sz="2400" dirty="0" err="1" smtClean="0">
                <a:solidFill>
                  <a:srgbClr val="FF0000"/>
                </a:solidFill>
              </a:rPr>
              <a:t>المردودية</a:t>
            </a:r>
            <a:r>
              <a:rPr lang="ar-DZ" sz="2400" dirty="0" smtClean="0">
                <a:solidFill>
                  <a:srgbClr val="FF0000"/>
                </a:solidFill>
              </a:rPr>
              <a:t>  التجارية= (نتيجة الصافية / رقم الأعمال  السنوي الصافي)</a:t>
            </a:r>
          </a:p>
          <a:p>
            <a:pPr marL="400050" lvl="1" indent="0" algn="just" rtl="1">
              <a:buFont typeface="Wingdings" pitchFamily="2" charset="2"/>
              <a:buChar char="ü"/>
            </a:pPr>
            <a:r>
              <a:rPr lang="ar-DZ" sz="2600" b="1" dirty="0" err="1" smtClean="0"/>
              <a:t>المردودية</a:t>
            </a:r>
            <a:r>
              <a:rPr lang="ar-DZ" sz="2600" b="1" dirty="0" smtClean="0"/>
              <a:t> الاقتصادية: </a:t>
            </a:r>
            <a:r>
              <a:rPr lang="ar-DZ" sz="2600" dirty="0" smtClean="0"/>
              <a:t>تقيس الفعالية الاقتصادية في استخدام الأصول  المتاحة  للمؤسسة . أي في قدرة الأصول الاقتصادية على تحقيق فوائض في إطار النشاط الاستغلالي ( الرئيسي) .</a:t>
            </a:r>
          </a:p>
          <a:p>
            <a:pPr marL="400050" lvl="1" indent="0" algn="ctr" rtl="1">
              <a:buNone/>
            </a:pPr>
            <a:r>
              <a:rPr lang="ar-DZ" sz="2400" dirty="0" err="1" smtClean="0">
                <a:solidFill>
                  <a:srgbClr val="FF0000"/>
                </a:solidFill>
              </a:rPr>
              <a:t>المردودية</a:t>
            </a:r>
            <a:r>
              <a:rPr lang="ar-DZ" sz="2400" dirty="0" smtClean="0">
                <a:solidFill>
                  <a:srgbClr val="FF0000"/>
                </a:solidFill>
              </a:rPr>
              <a:t>  الاقتصادية = (الفائض  الإجمالي  للاستغلال /  الأصول  الاقتصادية)</a:t>
            </a:r>
            <a:endParaRPr lang="ar-DZ" sz="2600" dirty="0" smtClean="0"/>
          </a:p>
          <a:p>
            <a:pPr marL="400050" lvl="1" indent="0" algn="just" rtl="1">
              <a:buFont typeface="Wingdings" pitchFamily="2" charset="2"/>
              <a:buChar char="ü"/>
            </a:pPr>
            <a:r>
              <a:rPr lang="ar-DZ" sz="2600" b="1" dirty="0" err="1" smtClean="0"/>
              <a:t>المردودية</a:t>
            </a:r>
            <a:r>
              <a:rPr lang="ar-DZ" sz="2600" b="1" dirty="0" smtClean="0"/>
              <a:t> المالية ( </a:t>
            </a:r>
            <a:r>
              <a:rPr lang="ar-DZ" sz="2600" b="1" dirty="0" err="1" smtClean="0"/>
              <a:t>مردودية</a:t>
            </a:r>
            <a:r>
              <a:rPr lang="ar-DZ" sz="2600" b="1" dirty="0" smtClean="0"/>
              <a:t> الأموال  الخاصة): </a:t>
            </a:r>
            <a:r>
              <a:rPr lang="ar-DZ" sz="2600" dirty="0" smtClean="0"/>
              <a:t>وتقيس قدرة  المؤسسة على  تحقيق  </a:t>
            </a:r>
            <a:r>
              <a:rPr lang="ar-DZ" sz="2600" dirty="0" err="1" smtClean="0"/>
              <a:t>ارباح</a:t>
            </a:r>
            <a:r>
              <a:rPr lang="ar-DZ" sz="2600" dirty="0" smtClean="0"/>
              <a:t> صافية كافية لضمان  استمرار  نشاطها.</a:t>
            </a:r>
          </a:p>
          <a:p>
            <a:pPr marL="400050" lvl="1" indent="0" algn="ctr" rtl="1">
              <a:buNone/>
            </a:pPr>
            <a:r>
              <a:rPr lang="ar-DZ" sz="2400" dirty="0" err="1" smtClean="0">
                <a:solidFill>
                  <a:srgbClr val="FF0000"/>
                </a:solidFill>
              </a:rPr>
              <a:t>المردودية</a:t>
            </a:r>
            <a:r>
              <a:rPr lang="ar-DZ" sz="2400" dirty="0" smtClean="0">
                <a:solidFill>
                  <a:srgbClr val="FF0000"/>
                </a:solidFill>
              </a:rPr>
              <a:t>  الاقتصادية = (نتيجة  الدورة  الصافية /  الأموال الخاصة)</a:t>
            </a:r>
            <a:endParaRPr lang="ar-DZ" sz="3200" dirty="0" smtClean="0"/>
          </a:p>
          <a:p>
            <a:pPr marL="400050" lvl="1" indent="0" algn="just" rtl="1">
              <a:buFont typeface="Wingdings" pitchFamily="2" charset="2"/>
              <a:buChar char="ü"/>
            </a:pPr>
            <a:endParaRPr lang="ar-DZ" sz="2600" dirty="0" smtClean="0"/>
          </a:p>
          <a:p>
            <a:pPr>
              <a:buNone/>
            </a:pPr>
            <a:endParaRPr lang="fr-FR" dirty="0"/>
          </a:p>
        </p:txBody>
      </p:sp>
      <p:sp>
        <p:nvSpPr>
          <p:cNvPr id="4" name="Espace réservé de la date 3"/>
          <p:cNvSpPr>
            <a:spLocks noGrp="1"/>
          </p:cNvSpPr>
          <p:nvPr>
            <p:ph type="dt" sz="half" idx="10"/>
          </p:nvPr>
        </p:nvSpPr>
        <p:spPr/>
        <p:txBody>
          <a:bodyPr/>
          <a:lstStyle/>
          <a:p>
            <a:fld id="{B1BDAB21-B6FF-487E-8B9D-58BF2DF6B377}" type="datetime1">
              <a:rPr lang="fr-FR" smtClean="0"/>
              <a:pPr/>
              <a:t>05/12/2021</a:t>
            </a:fld>
            <a:endParaRPr lang="fr-FR"/>
          </a:p>
        </p:txBody>
      </p:sp>
      <p:sp>
        <p:nvSpPr>
          <p:cNvPr id="5" name="Espace réservé du numéro de diapositive 4"/>
          <p:cNvSpPr>
            <a:spLocks noGrp="1"/>
          </p:cNvSpPr>
          <p:nvPr>
            <p:ph type="sldNum" sz="quarter" idx="12"/>
          </p:nvPr>
        </p:nvSpPr>
        <p:spPr/>
        <p:txBody>
          <a:bodyPr/>
          <a:lstStyle/>
          <a:p>
            <a:fld id="{A3CF43BE-ED31-4913-AFE2-309D996F00D5}" type="slidenum">
              <a:rPr lang="fr-FR" smtClean="0"/>
              <a:pPr/>
              <a:t>5</a:t>
            </a:fld>
            <a:endParaRPr lang="fr-F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85720" y="71414"/>
            <a:ext cx="8229600" cy="785818"/>
          </a:xfrm>
        </p:spPr>
        <p:txBody>
          <a:bodyPr>
            <a:normAutofit fontScale="90000"/>
          </a:bodyPr>
          <a:lstStyle/>
          <a:p>
            <a:pPr lvl="1" algn="ctr" rtl="0">
              <a:spcBef>
                <a:spcPct val="0"/>
              </a:spcBef>
            </a:pPr>
            <a:r>
              <a:rPr lang="ar-DZ" sz="3300" b="1" dirty="0" smtClean="0">
                <a:solidFill>
                  <a:srgbClr val="FF0000"/>
                </a:solidFill>
              </a:rPr>
              <a:t>الرفع  المالي:  </a:t>
            </a:r>
            <a:r>
              <a:rPr lang="ar-SA" dirty="0" smtClean="0"/>
              <a:t/>
            </a:r>
            <a:br>
              <a:rPr lang="ar-SA" dirty="0" smtClean="0"/>
            </a:br>
            <a:endParaRPr lang="fr-FR" dirty="0"/>
          </a:p>
        </p:txBody>
      </p:sp>
      <p:sp>
        <p:nvSpPr>
          <p:cNvPr id="3" name="Espace réservé du contenu 2"/>
          <p:cNvSpPr>
            <a:spLocks noGrp="1"/>
          </p:cNvSpPr>
          <p:nvPr>
            <p:ph idx="1"/>
          </p:nvPr>
        </p:nvSpPr>
        <p:spPr>
          <a:xfrm>
            <a:off x="285720" y="642918"/>
            <a:ext cx="8401080" cy="5500726"/>
          </a:xfrm>
        </p:spPr>
        <p:txBody>
          <a:bodyPr>
            <a:noAutofit/>
          </a:bodyPr>
          <a:lstStyle/>
          <a:p>
            <a:pPr marL="0" lvl="1" indent="0" algn="just" rtl="1">
              <a:lnSpc>
                <a:spcPct val="150000"/>
              </a:lnSpc>
              <a:buNone/>
            </a:pPr>
            <a:r>
              <a:rPr lang="ar-DZ" sz="2600" b="1" dirty="0" smtClean="0"/>
              <a:t> تعريف الرفع المالي</a:t>
            </a:r>
            <a:r>
              <a:rPr lang="ar-DZ" sz="2600" dirty="0" smtClean="0"/>
              <a:t>: يقصد بالرفع المالي أو الرافعة المالية لجوء المؤسسة إلى القروض الطويلة الأجل لرفع ربحية السهم. وفي الغالب يستخدم لوصف نسبة الاستدانة إلى حقوق الملكية في الشركات. </a:t>
            </a:r>
            <a:r>
              <a:rPr lang="ar-DZ" sz="2400" dirty="0" smtClean="0"/>
              <a:t>فكلما زادت نسبة المديونية إلى حقوق الملكية زاد تأثير الرفع المالي على أرباح الشركة.</a:t>
            </a:r>
            <a:endParaRPr lang="ar-DZ" sz="2600" dirty="0" smtClean="0"/>
          </a:p>
          <a:p>
            <a:pPr marL="0" lvl="1" indent="0" algn="just" rtl="1">
              <a:lnSpc>
                <a:spcPct val="150000"/>
              </a:lnSpc>
              <a:buNone/>
            </a:pPr>
            <a:r>
              <a:rPr lang="ar-DZ" sz="2600" dirty="0" smtClean="0"/>
              <a:t>وبالتالي فان الرفع المالي يقيس الأثر الايجابي أو السلبي لمديونية المؤسسة على  </a:t>
            </a:r>
            <a:r>
              <a:rPr lang="ar-DZ" sz="2600" dirty="0" err="1" smtClean="0"/>
              <a:t>مردوديتها</a:t>
            </a:r>
            <a:r>
              <a:rPr lang="ar-DZ" sz="2600" dirty="0" smtClean="0"/>
              <a:t> المالية. وبالتالي فهو يعبر عن </a:t>
            </a:r>
            <a:r>
              <a:rPr lang="ar-DZ" sz="2600" u="sng" dirty="0" smtClean="0"/>
              <a:t>العلاقة بين </a:t>
            </a:r>
            <a:r>
              <a:rPr lang="ar-DZ" sz="2600" u="sng" dirty="0" err="1" smtClean="0"/>
              <a:t>المردودية</a:t>
            </a:r>
            <a:r>
              <a:rPr lang="ar-DZ" sz="2600" u="sng" dirty="0" smtClean="0"/>
              <a:t> المالية </a:t>
            </a:r>
            <a:r>
              <a:rPr lang="ar-DZ" sz="2600" u="sng" dirty="0" err="1" smtClean="0"/>
              <a:t>و</a:t>
            </a:r>
            <a:r>
              <a:rPr lang="ar-DZ" sz="2600" u="sng" dirty="0" smtClean="0"/>
              <a:t> </a:t>
            </a:r>
            <a:r>
              <a:rPr lang="ar-DZ" sz="2600" u="sng" dirty="0" err="1" smtClean="0"/>
              <a:t>المردودية</a:t>
            </a:r>
            <a:r>
              <a:rPr lang="ar-DZ" sz="2600" u="sng" dirty="0" smtClean="0"/>
              <a:t> الاقتصادية.</a:t>
            </a:r>
          </a:p>
          <a:p>
            <a:pPr marL="0" lvl="1" indent="0" algn="just" rtl="1">
              <a:lnSpc>
                <a:spcPct val="150000"/>
              </a:lnSpc>
              <a:buNone/>
            </a:pPr>
            <a:r>
              <a:rPr lang="ar-DZ" sz="2600" b="1" u="sng" dirty="0" smtClean="0"/>
              <a:t>قانون  أثر  الرفع المالي</a:t>
            </a:r>
            <a:r>
              <a:rPr lang="ar-DZ" b="1" u="sng" dirty="0" smtClean="0"/>
              <a:t>:</a:t>
            </a:r>
            <a:r>
              <a:rPr lang="ar-DZ" dirty="0" smtClean="0"/>
              <a:t> ( </a:t>
            </a:r>
            <a:r>
              <a:rPr lang="ar-DZ" dirty="0" smtClean="0">
                <a:solidFill>
                  <a:srgbClr val="FF0000"/>
                </a:solidFill>
              </a:rPr>
              <a:t>(م.ق-ع) </a:t>
            </a:r>
            <a:r>
              <a:rPr lang="fr-FR" dirty="0" smtClean="0">
                <a:solidFill>
                  <a:srgbClr val="FF0000"/>
                </a:solidFill>
              </a:rPr>
              <a:t>x</a:t>
            </a:r>
            <a:r>
              <a:rPr lang="ar-DZ" dirty="0" smtClean="0">
                <a:solidFill>
                  <a:srgbClr val="FF0000"/>
                </a:solidFill>
              </a:rPr>
              <a:t>( </a:t>
            </a:r>
            <a:r>
              <a:rPr lang="ar-DZ" dirty="0" err="1" smtClean="0">
                <a:solidFill>
                  <a:srgbClr val="FF0000"/>
                </a:solidFill>
              </a:rPr>
              <a:t>د</a:t>
            </a:r>
            <a:r>
              <a:rPr lang="ar-DZ" dirty="0" smtClean="0">
                <a:solidFill>
                  <a:srgbClr val="FF0000"/>
                </a:solidFill>
              </a:rPr>
              <a:t>/أ.خ) </a:t>
            </a:r>
            <a:r>
              <a:rPr lang="ar-DZ" dirty="0" smtClean="0"/>
              <a:t>) </a:t>
            </a:r>
            <a:r>
              <a:rPr lang="fr-FR" dirty="0" smtClean="0"/>
              <a:t>x</a:t>
            </a:r>
            <a:r>
              <a:rPr lang="ar-DZ" dirty="0" smtClean="0"/>
              <a:t> (1- </a:t>
            </a:r>
            <a:r>
              <a:rPr lang="ar-DZ" dirty="0" err="1" smtClean="0"/>
              <a:t>ض</a:t>
            </a:r>
            <a:r>
              <a:rPr lang="ar-DZ" dirty="0" smtClean="0"/>
              <a:t>)</a:t>
            </a:r>
          </a:p>
          <a:p>
            <a:pPr marL="0" indent="0" algn="just" rtl="1">
              <a:buNone/>
            </a:pPr>
            <a:r>
              <a:rPr lang="ar-DZ" sz="2000" b="1" dirty="0" smtClean="0"/>
              <a:t>م.ق= </a:t>
            </a:r>
            <a:r>
              <a:rPr lang="ar-DZ" sz="2000" dirty="0" err="1" smtClean="0"/>
              <a:t>المردودية</a:t>
            </a:r>
            <a:r>
              <a:rPr lang="ar-DZ" sz="2000" dirty="0" smtClean="0"/>
              <a:t> الاقتصادية</a:t>
            </a:r>
            <a:r>
              <a:rPr lang="ar-DZ" sz="2000" b="1" dirty="0" smtClean="0"/>
              <a:t>، </a:t>
            </a:r>
            <a:r>
              <a:rPr lang="ar-DZ" sz="2000" b="1" dirty="0" err="1" smtClean="0"/>
              <a:t>ع</a:t>
            </a:r>
            <a:r>
              <a:rPr lang="ar-DZ" sz="2000" b="1" dirty="0" smtClean="0"/>
              <a:t>=</a:t>
            </a:r>
            <a:r>
              <a:rPr lang="ar-DZ" sz="2000" dirty="0" smtClean="0"/>
              <a:t> تكلفة الديون</a:t>
            </a:r>
            <a:r>
              <a:rPr lang="ar-DZ" sz="2000" b="1" dirty="0" smtClean="0"/>
              <a:t>، </a:t>
            </a:r>
            <a:r>
              <a:rPr lang="ar-DZ" sz="2000" b="1" dirty="0" err="1" smtClean="0"/>
              <a:t>د</a:t>
            </a:r>
            <a:r>
              <a:rPr lang="ar-DZ" sz="2000" b="1" dirty="0" smtClean="0"/>
              <a:t>= </a:t>
            </a:r>
            <a:r>
              <a:rPr lang="ar-DZ" sz="2000" dirty="0" smtClean="0"/>
              <a:t>الديون</a:t>
            </a:r>
            <a:r>
              <a:rPr lang="ar-DZ" sz="2000" b="1" dirty="0" smtClean="0"/>
              <a:t>، </a:t>
            </a:r>
            <a:r>
              <a:rPr lang="ar-DZ" sz="2000" b="1" dirty="0" err="1" smtClean="0"/>
              <a:t>أ</a:t>
            </a:r>
            <a:r>
              <a:rPr lang="ar-DZ" sz="2000" b="1" dirty="0" smtClean="0"/>
              <a:t>.خ= </a:t>
            </a:r>
            <a:r>
              <a:rPr lang="ar-DZ" sz="2000" dirty="0" smtClean="0"/>
              <a:t>الأموال  الخاصة ، </a:t>
            </a:r>
            <a:r>
              <a:rPr lang="ar-DZ" sz="2000" b="1" dirty="0" err="1" smtClean="0"/>
              <a:t>ض</a:t>
            </a:r>
            <a:r>
              <a:rPr lang="ar-DZ" sz="2000" dirty="0" smtClean="0"/>
              <a:t> = معدل  الضرائب على  </a:t>
            </a:r>
            <a:r>
              <a:rPr lang="ar-DZ" sz="2000" dirty="0" err="1" smtClean="0"/>
              <a:t>الارباح</a:t>
            </a:r>
            <a:endParaRPr lang="ar-DZ" sz="2000" dirty="0" smtClean="0"/>
          </a:p>
        </p:txBody>
      </p:sp>
      <p:sp>
        <p:nvSpPr>
          <p:cNvPr id="4" name="Espace réservé de la date 3"/>
          <p:cNvSpPr>
            <a:spLocks noGrp="1"/>
          </p:cNvSpPr>
          <p:nvPr>
            <p:ph type="dt" sz="half" idx="10"/>
          </p:nvPr>
        </p:nvSpPr>
        <p:spPr/>
        <p:txBody>
          <a:bodyPr/>
          <a:lstStyle/>
          <a:p>
            <a:fld id="{B1BDAB21-B6FF-487E-8B9D-58BF2DF6B377}" type="datetime1">
              <a:rPr lang="fr-FR" smtClean="0"/>
              <a:pPr/>
              <a:t>05/12/2021</a:t>
            </a:fld>
            <a:endParaRPr lang="fr-FR"/>
          </a:p>
        </p:txBody>
      </p:sp>
      <p:sp>
        <p:nvSpPr>
          <p:cNvPr id="5" name="Espace réservé du numéro de diapositive 4"/>
          <p:cNvSpPr>
            <a:spLocks noGrp="1"/>
          </p:cNvSpPr>
          <p:nvPr>
            <p:ph type="sldNum" sz="quarter" idx="12"/>
          </p:nvPr>
        </p:nvSpPr>
        <p:spPr/>
        <p:txBody>
          <a:bodyPr/>
          <a:lstStyle/>
          <a:p>
            <a:fld id="{A3CF43BE-ED31-4913-AFE2-309D996F00D5}" type="slidenum">
              <a:rPr lang="fr-FR" smtClean="0"/>
              <a:pPr/>
              <a:t>6</a:t>
            </a:fld>
            <a:endParaRPr lang="fr-F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85720" y="285728"/>
            <a:ext cx="8229600" cy="1143000"/>
          </a:xfrm>
        </p:spPr>
        <p:txBody>
          <a:bodyPr>
            <a:normAutofit/>
          </a:bodyPr>
          <a:lstStyle/>
          <a:p>
            <a:pPr lvl="1" algn="ctr" rtl="0">
              <a:spcBef>
                <a:spcPct val="0"/>
              </a:spcBef>
            </a:pPr>
            <a:r>
              <a:rPr lang="ar-DZ" sz="4000" b="1" dirty="0" smtClean="0">
                <a:solidFill>
                  <a:srgbClr val="FF0000"/>
                </a:solidFill>
              </a:rPr>
              <a:t>حالات  الرفع  المالي:  </a:t>
            </a:r>
            <a:r>
              <a:rPr lang="ar-SA" dirty="0" smtClean="0"/>
              <a:t/>
            </a:r>
            <a:br>
              <a:rPr lang="ar-SA" dirty="0" smtClean="0"/>
            </a:br>
            <a:endParaRPr lang="fr-FR" dirty="0"/>
          </a:p>
        </p:txBody>
      </p:sp>
      <p:sp>
        <p:nvSpPr>
          <p:cNvPr id="3" name="Espace réservé du contenu 2"/>
          <p:cNvSpPr>
            <a:spLocks noGrp="1"/>
          </p:cNvSpPr>
          <p:nvPr>
            <p:ph idx="1"/>
          </p:nvPr>
        </p:nvSpPr>
        <p:spPr>
          <a:xfrm>
            <a:off x="285720" y="1285860"/>
            <a:ext cx="8401080" cy="4786346"/>
          </a:xfrm>
        </p:spPr>
        <p:txBody>
          <a:bodyPr>
            <a:noAutofit/>
          </a:bodyPr>
          <a:lstStyle/>
          <a:p>
            <a:pPr marL="1588" lvl="1" indent="0" algn="just" rtl="1">
              <a:buNone/>
            </a:pPr>
            <a:r>
              <a:rPr lang="ar-DZ" b="1" dirty="0" smtClean="0"/>
              <a:t>حالات الرفع  المالي: </a:t>
            </a:r>
            <a:r>
              <a:rPr lang="ar-DZ" dirty="0" smtClean="0"/>
              <a:t>للرفع المالي  ثلاثة  حالات،  وهي: </a:t>
            </a:r>
          </a:p>
          <a:p>
            <a:pPr marL="515938" lvl="1" indent="-514350" algn="just" rtl="1">
              <a:buFont typeface="+mj-lt"/>
              <a:buAutoNum type="arabicPeriod"/>
            </a:pPr>
            <a:r>
              <a:rPr lang="ar-DZ" b="1" dirty="0" smtClean="0"/>
              <a:t>الحالة الأولى: </a:t>
            </a:r>
            <a:r>
              <a:rPr lang="ar-DZ" dirty="0" smtClean="0"/>
              <a:t>للرفع المالي أثر </a:t>
            </a:r>
            <a:r>
              <a:rPr lang="ar-DZ" b="1" dirty="0" smtClean="0"/>
              <a:t>ايجابي</a:t>
            </a:r>
            <a:r>
              <a:rPr lang="ar-DZ" dirty="0" smtClean="0"/>
              <a:t> في الحالة التي تكون فيها  </a:t>
            </a:r>
            <a:r>
              <a:rPr lang="ar-DZ" u="sng" dirty="0" err="1" smtClean="0"/>
              <a:t>المردودية</a:t>
            </a:r>
            <a:r>
              <a:rPr lang="ar-DZ" u="sng" dirty="0" smtClean="0"/>
              <a:t> الاقتصادية أكبر من تكلفة الديون </a:t>
            </a:r>
            <a:r>
              <a:rPr lang="ar-DZ" dirty="0" smtClean="0"/>
              <a:t>، حيث كلما زاد مستوى الاستدانة كلما ارتفعت </a:t>
            </a:r>
            <a:r>
              <a:rPr lang="ar-DZ" dirty="0" err="1" smtClean="0"/>
              <a:t>مردودية</a:t>
            </a:r>
            <a:r>
              <a:rPr lang="ar-DZ" dirty="0" smtClean="0"/>
              <a:t>  الأموال  الخاصة.</a:t>
            </a:r>
          </a:p>
          <a:p>
            <a:pPr marL="515938" lvl="1" indent="-514350" algn="just" rtl="1">
              <a:buFont typeface="+mj-lt"/>
              <a:buAutoNum type="arabicPeriod"/>
            </a:pPr>
            <a:r>
              <a:rPr lang="ar-DZ" b="1" dirty="0" smtClean="0"/>
              <a:t>الحالة الثانية: </a:t>
            </a:r>
            <a:r>
              <a:rPr lang="ar-DZ" dirty="0" smtClean="0"/>
              <a:t>للرفع المالي أثر </a:t>
            </a:r>
            <a:r>
              <a:rPr lang="ar-DZ" b="1" dirty="0" smtClean="0"/>
              <a:t>حيادي</a:t>
            </a:r>
            <a:r>
              <a:rPr lang="ar-DZ" dirty="0" smtClean="0"/>
              <a:t> في الحالة  التي  تتساوى  فيها </a:t>
            </a:r>
            <a:r>
              <a:rPr lang="ar-DZ" u="sng" dirty="0" err="1" smtClean="0"/>
              <a:t>المردودية</a:t>
            </a:r>
            <a:r>
              <a:rPr lang="ar-DZ" u="sng" dirty="0" smtClean="0"/>
              <a:t> الاقتصادية مع تكلفة الديون </a:t>
            </a:r>
            <a:r>
              <a:rPr lang="ar-DZ" dirty="0" smtClean="0"/>
              <a:t>، وهو معنى ثبات الأموال  الخاصة عند نفس  المستوى.</a:t>
            </a:r>
          </a:p>
          <a:p>
            <a:pPr marL="515938" lvl="1" indent="-514350" algn="just" rtl="1">
              <a:buFont typeface="+mj-lt"/>
              <a:buAutoNum type="arabicPeriod"/>
            </a:pPr>
            <a:r>
              <a:rPr lang="ar-DZ" b="1" dirty="0" smtClean="0"/>
              <a:t>الحالة الثالثة: </a:t>
            </a:r>
            <a:r>
              <a:rPr lang="ar-DZ" dirty="0" smtClean="0"/>
              <a:t>للرفع المالي أثر </a:t>
            </a:r>
            <a:r>
              <a:rPr lang="ar-DZ" b="1" dirty="0" smtClean="0"/>
              <a:t>سلبي</a:t>
            </a:r>
            <a:r>
              <a:rPr lang="ar-DZ" dirty="0" smtClean="0"/>
              <a:t> في الحالة التي تكون فيه  </a:t>
            </a:r>
            <a:r>
              <a:rPr lang="ar-DZ" u="sng" dirty="0" err="1" smtClean="0"/>
              <a:t>المردودية</a:t>
            </a:r>
            <a:r>
              <a:rPr lang="ar-DZ" u="sng" dirty="0" smtClean="0"/>
              <a:t> الاقتصادية أقل من تكلفة الديون </a:t>
            </a:r>
            <a:r>
              <a:rPr lang="ar-DZ" dirty="0" smtClean="0"/>
              <a:t>، حيث كلما زاد مستوى الاستدانة ، كلما أدى ذلك إلى انخفاض </a:t>
            </a:r>
            <a:r>
              <a:rPr lang="ar-DZ" dirty="0" err="1" smtClean="0"/>
              <a:t>المردودية</a:t>
            </a:r>
            <a:r>
              <a:rPr lang="ar-DZ" dirty="0" smtClean="0"/>
              <a:t>  المالية.</a:t>
            </a:r>
          </a:p>
          <a:p>
            <a:pPr marL="0" indent="0" algn="just" rtl="1">
              <a:lnSpc>
                <a:spcPct val="150000"/>
              </a:lnSpc>
              <a:buNone/>
            </a:pPr>
            <a:endParaRPr lang="ar-DZ" sz="2600" b="1" dirty="0" smtClean="0"/>
          </a:p>
        </p:txBody>
      </p:sp>
      <p:sp>
        <p:nvSpPr>
          <p:cNvPr id="4" name="Espace réservé de la date 3"/>
          <p:cNvSpPr>
            <a:spLocks noGrp="1"/>
          </p:cNvSpPr>
          <p:nvPr>
            <p:ph type="dt" sz="half" idx="10"/>
          </p:nvPr>
        </p:nvSpPr>
        <p:spPr/>
        <p:txBody>
          <a:bodyPr/>
          <a:lstStyle/>
          <a:p>
            <a:fld id="{B1BDAB21-B6FF-487E-8B9D-58BF2DF6B377}" type="datetime1">
              <a:rPr lang="fr-FR" smtClean="0"/>
              <a:pPr/>
              <a:t>05/12/2021</a:t>
            </a:fld>
            <a:endParaRPr lang="fr-FR"/>
          </a:p>
        </p:txBody>
      </p:sp>
      <p:sp>
        <p:nvSpPr>
          <p:cNvPr id="5" name="Espace réservé du numéro de diapositive 4"/>
          <p:cNvSpPr>
            <a:spLocks noGrp="1"/>
          </p:cNvSpPr>
          <p:nvPr>
            <p:ph type="sldNum" sz="quarter" idx="12"/>
          </p:nvPr>
        </p:nvSpPr>
        <p:spPr/>
        <p:txBody>
          <a:bodyPr/>
          <a:lstStyle/>
          <a:p>
            <a:fld id="{A3CF43BE-ED31-4913-AFE2-309D996F00D5}" type="slidenum">
              <a:rPr lang="fr-FR" smtClean="0"/>
              <a:pPr/>
              <a:t>7</a:t>
            </a:fld>
            <a:endParaRPr lang="fr-F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85720" y="500050"/>
            <a:ext cx="8229600" cy="857248"/>
          </a:xfrm>
        </p:spPr>
        <p:txBody>
          <a:bodyPr>
            <a:normAutofit fontScale="90000"/>
          </a:bodyPr>
          <a:lstStyle/>
          <a:p>
            <a:pPr lvl="1" algn="ctr" rtl="0">
              <a:spcBef>
                <a:spcPct val="0"/>
              </a:spcBef>
            </a:pPr>
            <a:r>
              <a:rPr lang="ar-DZ" sz="4000" b="1" dirty="0" smtClean="0">
                <a:solidFill>
                  <a:srgbClr val="FF0000"/>
                </a:solidFill>
              </a:rPr>
              <a:t>أنواع نسب الرفع  المالي:  </a:t>
            </a:r>
            <a:r>
              <a:rPr lang="ar-SA" dirty="0" smtClean="0"/>
              <a:t/>
            </a:r>
            <a:br>
              <a:rPr lang="ar-SA" dirty="0" smtClean="0"/>
            </a:br>
            <a:endParaRPr lang="fr-FR" dirty="0"/>
          </a:p>
        </p:txBody>
      </p:sp>
      <p:sp>
        <p:nvSpPr>
          <p:cNvPr id="3" name="Espace réservé du contenu 2"/>
          <p:cNvSpPr>
            <a:spLocks noGrp="1"/>
          </p:cNvSpPr>
          <p:nvPr>
            <p:ph idx="1"/>
          </p:nvPr>
        </p:nvSpPr>
        <p:spPr>
          <a:xfrm>
            <a:off x="285720" y="1285860"/>
            <a:ext cx="8401080" cy="5143536"/>
          </a:xfrm>
        </p:spPr>
        <p:txBody>
          <a:bodyPr>
            <a:noAutofit/>
          </a:bodyPr>
          <a:lstStyle/>
          <a:p>
            <a:pPr algn="just" rtl="1">
              <a:buNone/>
            </a:pPr>
            <a:r>
              <a:rPr lang="ar-DZ" sz="2400" b="1" dirty="0" smtClean="0"/>
              <a:t>1- </a:t>
            </a:r>
            <a:r>
              <a:rPr lang="ar-DZ" sz="2200" b="1" dirty="0" smtClean="0"/>
              <a:t>نسبة الاقتراض: </a:t>
            </a:r>
            <a:r>
              <a:rPr lang="ar-DZ" sz="2200" dirty="0" err="1" smtClean="0"/>
              <a:t>تستوحى</a:t>
            </a:r>
            <a:r>
              <a:rPr lang="ar-DZ" sz="2200" dirty="0" smtClean="0"/>
              <a:t> هذه النسبة باستخدام حسابات </a:t>
            </a:r>
            <a:r>
              <a:rPr lang="ar-DZ" sz="2200" dirty="0" err="1" smtClean="0"/>
              <a:t>وعناصرالميزانية</a:t>
            </a:r>
            <a:r>
              <a:rPr lang="ar-DZ" sz="2200" dirty="0" smtClean="0"/>
              <a:t> العمومية وتقيس النسبة المئوية للأموال المقترضة ( بما فيها الخصوم المتداولة وجميع أنواع السندات ) إلى مجموع أصول المشروع : </a:t>
            </a:r>
            <a:r>
              <a:rPr lang="ar-DZ" sz="2000" b="1" dirty="0" smtClean="0">
                <a:solidFill>
                  <a:srgbClr val="FF0000"/>
                </a:solidFill>
              </a:rPr>
              <a:t>مجموع القروض ( بما فيها الخصوم المتداولة وجميع أنواع السندات ) /  مجموع الأصول</a:t>
            </a:r>
            <a:r>
              <a:rPr lang="ar-DZ" sz="2200" dirty="0" smtClean="0">
                <a:solidFill>
                  <a:srgbClr val="FF0000"/>
                </a:solidFill>
              </a:rPr>
              <a:t> </a:t>
            </a:r>
          </a:p>
          <a:p>
            <a:pPr algn="just" rtl="1">
              <a:buNone/>
            </a:pPr>
            <a:r>
              <a:rPr lang="ar-DZ" sz="2200" b="1" dirty="0" smtClean="0"/>
              <a:t> 2- معدل تغطية فائدة القرض: </a:t>
            </a:r>
            <a:r>
              <a:rPr lang="ar-DZ" sz="2200" dirty="0" err="1" smtClean="0"/>
              <a:t>تستوحى</a:t>
            </a:r>
            <a:r>
              <a:rPr lang="ar-DZ" sz="2200" dirty="0" smtClean="0"/>
              <a:t> هذه النسبة باستخدام حسابات وعناصر قائمة الدخل وتقيس هذه النسبة المدى </a:t>
            </a:r>
            <a:r>
              <a:rPr lang="ar-DZ" sz="2200" dirty="0" err="1" smtClean="0"/>
              <a:t>الذى</a:t>
            </a:r>
            <a:r>
              <a:rPr lang="ar-DZ" sz="2200" dirty="0" smtClean="0"/>
              <a:t> يمكن أن </a:t>
            </a:r>
            <a:r>
              <a:rPr lang="ar-DZ" sz="2200" dirty="0" err="1" smtClean="0"/>
              <a:t>تنخفضه</a:t>
            </a:r>
            <a:r>
              <a:rPr lang="ar-DZ" sz="2200" dirty="0" smtClean="0"/>
              <a:t> </a:t>
            </a:r>
            <a:r>
              <a:rPr lang="ar-DZ" sz="2200" dirty="0" err="1" smtClean="0"/>
              <a:t>الايرادات</a:t>
            </a:r>
            <a:r>
              <a:rPr lang="ar-DZ" sz="2200" dirty="0" smtClean="0"/>
              <a:t> قبل أن  يفقد المشروع قدرته على سداد فوائد القروض المستحقة عليه مما قد يعرضه لاتخاذ </a:t>
            </a:r>
            <a:r>
              <a:rPr lang="ar-DZ" sz="2200" dirty="0" err="1" smtClean="0"/>
              <a:t>اجراءات</a:t>
            </a:r>
            <a:r>
              <a:rPr lang="ar-DZ" sz="2200" dirty="0" smtClean="0"/>
              <a:t> قضائية ضده قد </a:t>
            </a:r>
            <a:r>
              <a:rPr lang="ar-DZ" sz="2200" dirty="0" err="1" smtClean="0"/>
              <a:t>يتنج</a:t>
            </a:r>
            <a:r>
              <a:rPr lang="ar-DZ" sz="2200" dirty="0" smtClean="0"/>
              <a:t> عنها </a:t>
            </a:r>
            <a:r>
              <a:rPr lang="ar-DZ" sz="2200" dirty="0" err="1" smtClean="0"/>
              <a:t>اشهار</a:t>
            </a:r>
            <a:r>
              <a:rPr lang="ar-DZ" sz="2200" dirty="0" smtClean="0"/>
              <a:t> </a:t>
            </a:r>
            <a:r>
              <a:rPr lang="ar-DZ" sz="2200" dirty="0" err="1" smtClean="0"/>
              <a:t>افلاسه</a:t>
            </a:r>
            <a:r>
              <a:rPr lang="ar-DZ" sz="2200" dirty="0" smtClean="0"/>
              <a:t>.</a:t>
            </a:r>
            <a:r>
              <a:rPr lang="ar-DZ" sz="2000" dirty="0" smtClean="0"/>
              <a:t> </a:t>
            </a:r>
            <a:r>
              <a:rPr lang="ar-DZ" sz="2000" b="1" dirty="0" smtClean="0">
                <a:solidFill>
                  <a:srgbClr val="FF0000"/>
                </a:solidFill>
              </a:rPr>
              <a:t>مجموع الدخل ( الربح قبل الضريبة والفوائد ) / مجموع الفوائد</a:t>
            </a:r>
          </a:p>
          <a:p>
            <a:pPr algn="just" rtl="1">
              <a:buNone/>
            </a:pPr>
            <a:r>
              <a:rPr lang="ar-DZ" sz="2200" b="1" dirty="0" smtClean="0"/>
              <a:t>  3- معدل تغطية التكاليف الثابتة:  </a:t>
            </a:r>
            <a:r>
              <a:rPr lang="ar-DZ" sz="2200" dirty="0" err="1" smtClean="0"/>
              <a:t>تستوحى</a:t>
            </a:r>
            <a:r>
              <a:rPr lang="ar-DZ" sz="2200" dirty="0" smtClean="0"/>
              <a:t> هذه النسبة باستخدام حسابات وعناصر قائمة الدخل وهذه نسبة تحتسب لتأخذ </a:t>
            </a:r>
            <a:r>
              <a:rPr lang="ar-DZ" sz="2200" dirty="0" err="1" smtClean="0"/>
              <a:t>فى</a:t>
            </a:r>
            <a:r>
              <a:rPr lang="ar-DZ" sz="2200" dirty="0" smtClean="0"/>
              <a:t> الاعتبار المشكلات </a:t>
            </a:r>
            <a:r>
              <a:rPr lang="ar-DZ" sz="2200" dirty="0" err="1" smtClean="0"/>
              <a:t>التى</a:t>
            </a:r>
            <a:r>
              <a:rPr lang="ar-DZ" sz="2200" dirty="0" smtClean="0"/>
              <a:t> يمكن أن يتعرض لها المشروع </a:t>
            </a:r>
            <a:r>
              <a:rPr lang="ar-DZ" sz="2200" dirty="0" err="1" smtClean="0"/>
              <a:t>فى</a:t>
            </a:r>
            <a:r>
              <a:rPr lang="ar-DZ" sz="2200" dirty="0" smtClean="0"/>
              <a:t> حالة فشله في سداد أقساط الإيجار أو أقساط رد السندات بخلاف عجزه عن سداد فوائد القروض المستحقة . </a:t>
            </a:r>
            <a:r>
              <a:rPr lang="ar-DZ" sz="2000" b="1" dirty="0" smtClean="0">
                <a:solidFill>
                  <a:srgbClr val="FF0000"/>
                </a:solidFill>
              </a:rPr>
              <a:t>مجموع الدخل ( الربح قبل الضريبة والفوائد ) /  مجموع التكاليف الثابتة</a:t>
            </a:r>
          </a:p>
          <a:p>
            <a:pPr algn="just" rtl="1">
              <a:buNone/>
            </a:pPr>
            <a:r>
              <a:rPr lang="ar-DZ" sz="2000" b="1" dirty="0" smtClean="0">
                <a:solidFill>
                  <a:srgbClr val="FF0000"/>
                </a:solidFill>
              </a:rPr>
              <a:t> ومجموع التكاليف الثابتة = الفوائد على (أوراق الدفع , القروض ,السندات ) +  </a:t>
            </a:r>
            <a:r>
              <a:rPr lang="ar-DZ" sz="2000" b="1" dirty="0" err="1" smtClean="0">
                <a:solidFill>
                  <a:srgbClr val="FF0000"/>
                </a:solidFill>
              </a:rPr>
              <a:t>الايجار</a:t>
            </a:r>
            <a:r>
              <a:rPr lang="ar-DZ" sz="2000" b="1" dirty="0" smtClean="0">
                <a:solidFill>
                  <a:srgbClr val="FF0000"/>
                </a:solidFill>
              </a:rPr>
              <a:t> + </a:t>
            </a:r>
            <a:r>
              <a:rPr lang="ar-DZ" sz="2000" b="1" dirty="0" err="1" smtClean="0">
                <a:solidFill>
                  <a:srgbClr val="FF0000"/>
                </a:solidFill>
              </a:rPr>
              <a:t>احتياطى</a:t>
            </a:r>
            <a:r>
              <a:rPr lang="ar-DZ" sz="2000" b="1" dirty="0" smtClean="0">
                <a:solidFill>
                  <a:srgbClr val="FF0000"/>
                </a:solidFill>
              </a:rPr>
              <a:t> استهلاك رد السندات</a:t>
            </a:r>
          </a:p>
          <a:p>
            <a:pPr marL="0" indent="0" algn="just" rtl="1">
              <a:lnSpc>
                <a:spcPct val="150000"/>
              </a:lnSpc>
              <a:buNone/>
            </a:pPr>
            <a:endParaRPr lang="ar-DZ" sz="2600" b="1" dirty="0" smtClean="0"/>
          </a:p>
        </p:txBody>
      </p:sp>
      <p:sp>
        <p:nvSpPr>
          <p:cNvPr id="4" name="Espace réservé de la date 3"/>
          <p:cNvSpPr>
            <a:spLocks noGrp="1"/>
          </p:cNvSpPr>
          <p:nvPr>
            <p:ph type="dt" sz="half" idx="10"/>
          </p:nvPr>
        </p:nvSpPr>
        <p:spPr/>
        <p:txBody>
          <a:bodyPr/>
          <a:lstStyle/>
          <a:p>
            <a:fld id="{B1BDAB21-B6FF-487E-8B9D-58BF2DF6B377}" type="datetime1">
              <a:rPr lang="fr-FR" smtClean="0"/>
              <a:pPr/>
              <a:t>05/12/2021</a:t>
            </a:fld>
            <a:endParaRPr lang="fr-FR" dirty="0"/>
          </a:p>
        </p:txBody>
      </p:sp>
      <p:sp>
        <p:nvSpPr>
          <p:cNvPr id="5" name="Espace réservé du numéro de diapositive 4"/>
          <p:cNvSpPr>
            <a:spLocks noGrp="1"/>
          </p:cNvSpPr>
          <p:nvPr>
            <p:ph type="sldNum" sz="quarter" idx="12"/>
          </p:nvPr>
        </p:nvSpPr>
        <p:spPr/>
        <p:txBody>
          <a:bodyPr/>
          <a:lstStyle/>
          <a:p>
            <a:fld id="{A3CF43BE-ED31-4913-AFE2-309D996F00D5}" type="slidenum">
              <a:rPr lang="fr-FR" smtClean="0"/>
              <a:pPr/>
              <a:t>8</a:t>
            </a:fld>
            <a:endParaRPr lang="fr-F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17002185</TotalTime>
  <Words>745</Words>
  <Application>Microsoft Office PowerPoint</Application>
  <PresentationFormat>Affichage à l'écran (4:3)</PresentationFormat>
  <Paragraphs>65</Paragraphs>
  <Slides>8</Slides>
  <Notes>0</Notes>
  <HiddenSlides>0</HiddenSlides>
  <MMClips>0</MMClips>
  <ScaleCrop>false</ScaleCrop>
  <HeadingPairs>
    <vt:vector size="4" baseType="variant">
      <vt:variant>
        <vt:lpstr>Thème</vt:lpstr>
      </vt:variant>
      <vt:variant>
        <vt:i4>1</vt:i4>
      </vt:variant>
      <vt:variant>
        <vt:lpstr>Titres des diapositives</vt:lpstr>
      </vt:variant>
      <vt:variant>
        <vt:i4>8</vt:i4>
      </vt:variant>
    </vt:vector>
  </HeadingPairs>
  <TitlesOfParts>
    <vt:vector size="9" baseType="lpstr">
      <vt:lpstr>Thème Office</vt:lpstr>
      <vt:lpstr>وزارة التعليم العالي والبحث  العلمي جامعة أحمد زبانة-غليزان- كلية  العلوم الاقتصادية  والتجارية وعلوم  التسيير قسم علوم  التسيير تخصص إدارة  مالية</vt:lpstr>
      <vt:lpstr>المردودية  و أثر  الرفع  المالي:</vt:lpstr>
      <vt:lpstr>جدول  حسابات  النتائج:</vt:lpstr>
      <vt:lpstr>جدول  حسابات  النتائج:   </vt:lpstr>
      <vt:lpstr>مفهوم  المردودية:</vt:lpstr>
      <vt:lpstr>الرفع  المالي:   </vt:lpstr>
      <vt:lpstr>حالات  الرفع  المالي:   </vt:lpstr>
      <vt:lpstr>أنواع نسب الرفع  المالي:   </vt:lpstr>
    </vt:vector>
  </TitlesOfParts>
  <Company>LabsOnly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الحصة  الأولى  14 فبراير2018م</dc:title>
  <dc:creator>Dr Fouad</dc:creator>
  <cp:lastModifiedBy>pc</cp:lastModifiedBy>
  <cp:revision>1194</cp:revision>
  <dcterms:created xsi:type="dcterms:W3CDTF">2018-02-08T20:58:44Z</dcterms:created>
  <dcterms:modified xsi:type="dcterms:W3CDTF">2021-12-05T19:27:35Z</dcterms:modified>
</cp:coreProperties>
</file>