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204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0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6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0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8212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5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9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2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59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899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7196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US" altLang="fr-F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599" y="1628507"/>
            <a:ext cx="680357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DZ" sz="4000" b="1" dirty="0">
                <a:latin typeface="Sakkal Majalla,Bold"/>
              </a:rPr>
              <a:t>الفصل الثاني: ميزان المدفوعات: دراسة</a:t>
            </a:r>
          </a:p>
          <a:p>
            <a:pPr rtl="1"/>
            <a:r>
              <a:rPr lang="ar-DZ" sz="4000" b="1" dirty="0">
                <a:latin typeface="Sakkal Majalla,Bold"/>
              </a:rPr>
              <a:t>تحليلية</a:t>
            </a:r>
          </a:p>
          <a:p>
            <a:pPr rtl="1"/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 مفهوم ميزان المدفوعات</a:t>
            </a:r>
          </a:p>
          <a:p>
            <a:pPr rtl="1"/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 أقسام ميزان المدفوعات</a:t>
            </a:r>
          </a:p>
          <a:p>
            <a:pPr rtl="1"/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 أمثلة تطبيقية عن التسجيل في ميزان</a:t>
            </a:r>
          </a:p>
          <a:p>
            <a:pPr rtl="1"/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المدفوعات</a:t>
            </a:r>
          </a:p>
          <a:p>
            <a:pPr rtl="1"/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4 التحليل </a:t>
            </a:r>
            <a:r>
              <a:rPr lang="ar-DZ" sz="36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الإقتصادي</a:t>
            </a:r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لميزان المدفوعات</a:t>
            </a:r>
          </a:p>
          <a:p>
            <a:pPr rtl="1"/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5 </a:t>
            </a:r>
            <a:r>
              <a:rPr lang="ar-DZ" sz="3600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الإختلال</a:t>
            </a:r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ميزان المدفوعات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836950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049486" y="794657"/>
            <a:ext cx="2514600" cy="751114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5-1-1-الاختلال المؤقت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97971" y="794657"/>
            <a:ext cx="2514600" cy="751114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5-1-2- الاختلال الدائم(الهيكلي)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4" name="Rectangle à coins arrondis 3"/>
          <p:cNvSpPr/>
          <p:nvPr/>
        </p:nvSpPr>
        <p:spPr bwMode="auto">
          <a:xfrm>
            <a:off x="7168243" y="2133600"/>
            <a:ext cx="1872343" cy="443048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800" b="1" dirty="0">
                <a:solidFill>
                  <a:schemeClr val="accent2"/>
                </a:solidFill>
              </a:rPr>
              <a:t>الاختلال </a:t>
            </a:r>
            <a:r>
              <a:rPr lang="ar-DZ" sz="1800" b="1" dirty="0" smtClean="0">
                <a:solidFill>
                  <a:schemeClr val="accent2"/>
                </a:solidFill>
              </a:rPr>
              <a:t>الطبيعي</a:t>
            </a:r>
          </a:p>
          <a:p>
            <a:pPr rtl="1"/>
            <a:r>
              <a:rPr lang="ar-DZ" sz="1400" b="1" dirty="0" smtClean="0">
                <a:solidFill>
                  <a:srgbClr val="002060"/>
                </a:solidFill>
              </a:rPr>
              <a:t>وهو </a:t>
            </a:r>
            <a:r>
              <a:rPr lang="ar-DZ" sz="1400" b="1" dirty="0" err="1">
                <a:solidFill>
                  <a:srgbClr val="002060"/>
                </a:solidFill>
              </a:rPr>
              <a:t>الإختلال</a:t>
            </a:r>
            <a:r>
              <a:rPr lang="ar-DZ" sz="1400" b="1" dirty="0">
                <a:solidFill>
                  <a:srgbClr val="002060"/>
                </a:solidFill>
              </a:rPr>
              <a:t> </a:t>
            </a:r>
            <a:r>
              <a:rPr lang="ar-DZ" sz="1400" b="1" dirty="0" smtClean="0">
                <a:solidFill>
                  <a:srgbClr val="002060"/>
                </a:solidFill>
              </a:rPr>
              <a:t>الذي</a:t>
            </a:r>
          </a:p>
          <a:p>
            <a:pPr rtl="1"/>
            <a:r>
              <a:rPr lang="ar-DZ" sz="1400" b="1" dirty="0" smtClean="0">
                <a:solidFill>
                  <a:srgbClr val="002060"/>
                </a:solidFill>
              </a:rPr>
              <a:t>يحصل في الغالب نتيجة ظروف</a:t>
            </a:r>
          </a:p>
          <a:p>
            <a:pPr rtl="1"/>
            <a:r>
              <a:rPr lang="ar-DZ" sz="1400" b="1" dirty="0" smtClean="0">
                <a:solidFill>
                  <a:srgbClr val="002060"/>
                </a:solidFill>
              </a:rPr>
              <a:t> </a:t>
            </a:r>
            <a:r>
              <a:rPr lang="ar-DZ" sz="1400" b="1" dirty="0">
                <a:solidFill>
                  <a:srgbClr val="002060"/>
                </a:solidFill>
              </a:rPr>
              <a:t>طبيعية قاهرة تؤثر على </a:t>
            </a:r>
            <a:endParaRPr lang="ar-DZ" sz="14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400" b="1" dirty="0" smtClean="0">
                <a:solidFill>
                  <a:srgbClr val="002060"/>
                </a:solidFill>
              </a:rPr>
              <a:t>استمرارية</a:t>
            </a:r>
            <a:endParaRPr lang="ar-DZ" sz="1400" b="1" dirty="0">
              <a:solidFill>
                <a:srgbClr val="002060"/>
              </a:solidFill>
            </a:endParaRPr>
          </a:p>
          <a:p>
            <a:pPr rtl="1"/>
            <a:r>
              <a:rPr lang="ar-DZ" sz="1400" b="1" dirty="0">
                <a:solidFill>
                  <a:srgbClr val="002060"/>
                </a:solidFill>
              </a:rPr>
              <a:t>المصانع والأراضي على الإنتاج </a:t>
            </a:r>
            <a:endParaRPr lang="ar-DZ" sz="14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400" b="1" dirty="0" smtClean="0">
                <a:solidFill>
                  <a:srgbClr val="002060"/>
                </a:solidFill>
              </a:rPr>
              <a:t>ومن ثم تدفع </a:t>
            </a:r>
            <a:r>
              <a:rPr lang="ar-DZ" sz="1400" b="1" dirty="0">
                <a:solidFill>
                  <a:srgbClr val="002060"/>
                </a:solidFill>
              </a:rPr>
              <a:t>لتراجع </a:t>
            </a:r>
            <a:endParaRPr lang="ar-DZ" sz="14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400" b="1" dirty="0" smtClean="0">
                <a:solidFill>
                  <a:srgbClr val="002060"/>
                </a:solidFill>
              </a:rPr>
              <a:t>صادرات </a:t>
            </a:r>
            <a:r>
              <a:rPr lang="ar-DZ" sz="1400" b="1" dirty="0">
                <a:solidFill>
                  <a:srgbClr val="002060"/>
                </a:solidFill>
              </a:rPr>
              <a:t>البلد المعني إلى </a:t>
            </a:r>
            <a:endParaRPr lang="ar-DZ" sz="14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400" b="1" dirty="0" smtClean="0">
                <a:solidFill>
                  <a:srgbClr val="002060"/>
                </a:solidFill>
              </a:rPr>
              <a:t>مستوى </a:t>
            </a:r>
          </a:p>
          <a:p>
            <a:pPr rtl="1"/>
            <a:r>
              <a:rPr lang="ar-DZ" sz="1400" b="1" dirty="0" smtClean="0">
                <a:solidFill>
                  <a:srgbClr val="002060"/>
                </a:solidFill>
              </a:rPr>
              <a:t>يجعل </a:t>
            </a:r>
            <a:r>
              <a:rPr lang="ar-DZ" sz="1400" b="1" dirty="0">
                <a:solidFill>
                  <a:srgbClr val="002060"/>
                </a:solidFill>
              </a:rPr>
              <a:t>من ميزان المدفوعات</a:t>
            </a:r>
          </a:p>
          <a:p>
            <a:pPr rtl="1"/>
            <a:r>
              <a:rPr lang="ar-DZ" sz="1400" b="1" dirty="0">
                <a:solidFill>
                  <a:srgbClr val="002060"/>
                </a:solidFill>
              </a:rPr>
              <a:t>يبرز في حالة عجز.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5" name="Rectangle à coins arrondis 4"/>
          <p:cNvSpPr/>
          <p:nvPr/>
        </p:nvSpPr>
        <p:spPr bwMode="auto">
          <a:xfrm>
            <a:off x="4408715" y="2133600"/>
            <a:ext cx="2547256" cy="443048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600" b="1" dirty="0">
                <a:solidFill>
                  <a:srgbClr val="FF0000"/>
                </a:solidFill>
              </a:rPr>
              <a:t>الاختلال </a:t>
            </a:r>
            <a:r>
              <a:rPr lang="ar-DZ" sz="1600" b="1" dirty="0" smtClean="0">
                <a:solidFill>
                  <a:srgbClr val="FF0000"/>
                </a:solidFill>
              </a:rPr>
              <a:t>الموسمي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يتوقف على المدة التي حدث فيها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الاختلال </a:t>
            </a:r>
            <a:r>
              <a:rPr lang="ar-DZ" sz="1200" b="1" dirty="0">
                <a:solidFill>
                  <a:srgbClr val="002060"/>
                </a:solidFill>
              </a:rPr>
              <a:t>و يمس خاصة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الدول </a:t>
            </a:r>
            <a:r>
              <a:rPr lang="ar-DZ" sz="1200" b="1" dirty="0">
                <a:solidFill>
                  <a:srgbClr val="002060"/>
                </a:solidFill>
              </a:rPr>
              <a:t>التي لهذه المحاصيل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الموسمية أو منتجات موسمية. ففي </a:t>
            </a:r>
            <a:r>
              <a:rPr lang="ar-DZ" sz="1200" b="1" dirty="0" smtClean="0">
                <a:solidFill>
                  <a:srgbClr val="002060"/>
                </a:solidFill>
              </a:rPr>
              <a:t>فصل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الشتاء </a:t>
            </a:r>
            <a:r>
              <a:rPr lang="ar-DZ" sz="1200" b="1" dirty="0">
                <a:solidFill>
                  <a:srgbClr val="002060"/>
                </a:solidFill>
              </a:rPr>
              <a:t> </a:t>
            </a:r>
            <a:r>
              <a:rPr lang="ar-DZ" sz="1200" b="1" dirty="0" smtClean="0">
                <a:solidFill>
                  <a:srgbClr val="002060"/>
                </a:solidFill>
              </a:rPr>
              <a:t>مثلا </a:t>
            </a:r>
            <a:r>
              <a:rPr lang="ar-DZ" sz="1200" b="1" dirty="0">
                <a:solidFill>
                  <a:srgbClr val="002060"/>
                </a:solidFill>
              </a:rPr>
              <a:t>يزيد الطلب على </a:t>
            </a:r>
            <a:r>
              <a:rPr lang="ar-DZ" sz="1200" b="1" dirty="0" smtClean="0">
                <a:solidFill>
                  <a:srgbClr val="002060"/>
                </a:solidFill>
              </a:rPr>
              <a:t>البترول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و الغاز و مما يدفع لارتفاع أسعاره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بالشكل الذي يؤدي إلى استفادة الدول المصدرة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له </a:t>
            </a:r>
            <a:r>
              <a:rPr lang="ar-DZ" sz="1200" b="1" dirty="0">
                <a:solidFill>
                  <a:srgbClr val="002060"/>
                </a:solidFill>
              </a:rPr>
              <a:t>من </a:t>
            </a:r>
            <a:r>
              <a:rPr lang="ar-DZ" sz="1200" b="1" dirty="0" smtClean="0">
                <a:solidFill>
                  <a:srgbClr val="002060"/>
                </a:solidFill>
              </a:rPr>
              <a:t>تزايد  </a:t>
            </a:r>
            <a:r>
              <a:rPr lang="ar-DZ" sz="1200" b="1" dirty="0">
                <a:solidFill>
                  <a:srgbClr val="002060"/>
                </a:solidFill>
              </a:rPr>
              <a:t>في جانب الصادرات الذي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قد </a:t>
            </a:r>
            <a:r>
              <a:rPr lang="ar-DZ" sz="1200" b="1" dirty="0">
                <a:solidFill>
                  <a:srgbClr val="002060"/>
                </a:solidFill>
              </a:rPr>
              <a:t>يدفع غالبا </a:t>
            </a:r>
            <a:r>
              <a:rPr lang="ar-DZ" sz="1200" b="1" dirty="0" smtClean="0">
                <a:solidFill>
                  <a:srgbClr val="002060"/>
                </a:solidFill>
              </a:rPr>
              <a:t>لتسجيل</a:t>
            </a:r>
            <a:endParaRPr lang="ar-DZ" sz="1200" b="1" dirty="0">
              <a:solidFill>
                <a:srgbClr val="002060"/>
              </a:solidFill>
            </a:endParaRP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حالة فائض في مزيان المدفوعات، لكن بعد هذه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الفترة </a:t>
            </a:r>
            <a:r>
              <a:rPr lang="ar-DZ" sz="1200" b="1" dirty="0">
                <a:solidFill>
                  <a:srgbClr val="002060"/>
                </a:solidFill>
              </a:rPr>
              <a:t>عند </a:t>
            </a:r>
            <a:r>
              <a:rPr lang="ar-DZ" sz="1200" b="1" dirty="0" smtClean="0">
                <a:solidFill>
                  <a:srgbClr val="002060"/>
                </a:solidFill>
              </a:rPr>
              <a:t>تقلص </a:t>
            </a:r>
            <a:r>
              <a:rPr lang="ar-DZ" sz="1200" b="1" dirty="0">
                <a:solidFill>
                  <a:srgbClr val="002060"/>
                </a:solidFill>
              </a:rPr>
              <a:t>الطلب على المنتجات </a:t>
            </a:r>
            <a:r>
              <a:rPr lang="ar-DZ" sz="1200" b="1" dirty="0" err="1" smtClean="0">
                <a:solidFill>
                  <a:srgbClr val="002060"/>
                </a:solidFill>
              </a:rPr>
              <a:t>الطاقوية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 err="1">
                <a:solidFill>
                  <a:srgbClr val="002060"/>
                </a:solidFill>
              </a:rPr>
              <a:t>يتلاشي</a:t>
            </a:r>
            <a:endParaRPr lang="ar-DZ" sz="1200" b="1" dirty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الفائض </a:t>
            </a:r>
            <a:r>
              <a:rPr lang="ar-DZ" sz="1200" b="1" dirty="0">
                <a:solidFill>
                  <a:srgbClr val="002060"/>
                </a:solidFill>
              </a:rPr>
              <a:t>المسجل سابقا تدريجيا ويتحول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ميزان المدفوعات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إلى حالة </a:t>
            </a:r>
            <a:r>
              <a:rPr lang="ar-DZ" sz="1200" b="1" dirty="0" smtClean="0">
                <a:solidFill>
                  <a:srgbClr val="002060"/>
                </a:solidFill>
              </a:rPr>
              <a:t>عجز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أحيانا، حيث أن مواجهة هذا </a:t>
            </a:r>
            <a:r>
              <a:rPr lang="ar-DZ" sz="1200" b="1" dirty="0" err="1">
                <a:solidFill>
                  <a:srgbClr val="002060"/>
                </a:solidFill>
              </a:rPr>
              <a:t>الإختلال</a:t>
            </a:r>
            <a:endParaRPr lang="ar-DZ" sz="1200" b="1" dirty="0">
              <a:solidFill>
                <a:srgbClr val="002060"/>
              </a:solidFill>
            </a:endParaRP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يتطلب من </a:t>
            </a:r>
            <a:r>
              <a:rPr lang="ar-DZ" sz="1200" b="1" dirty="0" err="1">
                <a:solidFill>
                  <a:srgbClr val="002060"/>
                </a:solidFill>
              </a:rPr>
              <a:t>النسءولين</a:t>
            </a:r>
            <a:r>
              <a:rPr lang="ar-DZ" sz="1200" b="1" dirty="0">
                <a:solidFill>
                  <a:srgbClr val="002060"/>
                </a:solidFill>
              </a:rPr>
              <a:t> في </a:t>
            </a:r>
            <a:r>
              <a:rPr lang="ar-DZ" sz="1200" b="1" dirty="0" err="1">
                <a:solidFill>
                  <a:srgbClr val="002060"/>
                </a:solidFill>
              </a:rPr>
              <a:t>الإقتصاد</a:t>
            </a:r>
            <a:r>
              <a:rPr lang="ar-DZ" sz="1200" b="1" dirty="0">
                <a:solidFill>
                  <a:srgbClr val="002060"/>
                </a:solidFill>
              </a:rPr>
              <a:t> المعني </a:t>
            </a:r>
            <a:r>
              <a:rPr lang="ar-DZ" sz="1200" b="1" dirty="0" smtClean="0">
                <a:solidFill>
                  <a:srgbClr val="002060"/>
                </a:solidFill>
              </a:rPr>
              <a:t>تنويع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الصادرات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للحفاظ على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مستوى </a:t>
            </a:r>
            <a:r>
              <a:rPr lang="ar-DZ" sz="1200" b="1" dirty="0">
                <a:solidFill>
                  <a:srgbClr val="002060"/>
                </a:solidFill>
              </a:rPr>
              <a:t>مستقر من المداخيل لا تتأثر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بالدورة الموسمية.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2188030" y="2133600"/>
            <a:ext cx="2111828" cy="443048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800" b="1" dirty="0">
                <a:solidFill>
                  <a:srgbClr val="FF0000"/>
                </a:solidFill>
              </a:rPr>
              <a:t>الاختلال </a:t>
            </a:r>
            <a:r>
              <a:rPr lang="ar-DZ" sz="1800" b="1" dirty="0" smtClean="0">
                <a:solidFill>
                  <a:srgbClr val="FF0000"/>
                </a:solidFill>
              </a:rPr>
              <a:t>الدوري</a:t>
            </a:r>
          </a:p>
          <a:p>
            <a:r>
              <a:rPr lang="ar-DZ" sz="1600" dirty="0" smtClean="0">
                <a:solidFill>
                  <a:srgbClr val="002060"/>
                </a:solidFill>
              </a:rPr>
              <a:t>يمس</a:t>
            </a:r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هذا النوع من </a:t>
            </a:r>
            <a:r>
              <a:rPr lang="ar-DZ" sz="1200" b="1" dirty="0" smtClean="0">
                <a:solidFill>
                  <a:srgbClr val="002060"/>
                </a:solidFill>
              </a:rPr>
              <a:t>الاختلال</a:t>
            </a:r>
          </a:p>
          <a:p>
            <a:r>
              <a:rPr lang="ar-DZ" sz="1200" b="1" dirty="0" smtClean="0">
                <a:solidFill>
                  <a:srgbClr val="002060"/>
                </a:solidFill>
              </a:rPr>
              <a:t> الأنظمة</a:t>
            </a:r>
          </a:p>
          <a:p>
            <a:r>
              <a:rPr lang="ar-DZ" sz="1200" b="1" dirty="0" smtClean="0">
                <a:solidFill>
                  <a:srgbClr val="002060"/>
                </a:solidFill>
              </a:rPr>
              <a:t> الرأسمالية</a:t>
            </a:r>
          </a:p>
          <a:p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في فترات الرواج و </a:t>
            </a:r>
            <a:r>
              <a:rPr lang="ar-DZ" sz="1200" b="1" dirty="0" smtClean="0">
                <a:solidFill>
                  <a:srgbClr val="002060"/>
                </a:solidFill>
              </a:rPr>
              <a:t>الكساد</a:t>
            </a:r>
          </a:p>
          <a:p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تنعكس</a:t>
            </a:r>
          </a:p>
          <a:p>
            <a:r>
              <a:rPr lang="ar-DZ" sz="1200" b="1" dirty="0">
                <a:solidFill>
                  <a:srgbClr val="002060"/>
                </a:solidFill>
              </a:rPr>
              <a:t>أثارها على ميزان المدفوعات، فهو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r>
              <a:rPr lang="ar-DZ" sz="1200" b="1" dirty="0" smtClean="0">
                <a:solidFill>
                  <a:srgbClr val="002060"/>
                </a:solidFill>
              </a:rPr>
              <a:t>يحقق </a:t>
            </a:r>
            <a:r>
              <a:rPr lang="ar-DZ" sz="1200" b="1" dirty="0">
                <a:solidFill>
                  <a:srgbClr val="002060"/>
                </a:solidFill>
              </a:rPr>
              <a:t>عجزا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r>
              <a:rPr lang="ar-DZ" sz="1200" b="1" dirty="0" smtClean="0">
                <a:solidFill>
                  <a:srgbClr val="002060"/>
                </a:solidFill>
              </a:rPr>
              <a:t>و </a:t>
            </a:r>
            <a:r>
              <a:rPr lang="ar-DZ" sz="1200" b="1" dirty="0">
                <a:solidFill>
                  <a:srgbClr val="002060"/>
                </a:solidFill>
              </a:rPr>
              <a:t>تارة يحقق </a:t>
            </a:r>
            <a:r>
              <a:rPr lang="ar-DZ" sz="1200" b="1" dirty="0" smtClean="0">
                <a:solidFill>
                  <a:srgbClr val="002060"/>
                </a:solidFill>
              </a:rPr>
              <a:t>فائضا</a:t>
            </a:r>
          </a:p>
          <a:p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و هذا الفائض أو العجز يطلق </a:t>
            </a:r>
            <a:r>
              <a:rPr lang="ar-DZ" sz="1200" b="1" dirty="0" smtClean="0">
                <a:solidFill>
                  <a:srgbClr val="002060"/>
                </a:solidFill>
              </a:rPr>
              <a:t>عليه</a:t>
            </a:r>
          </a:p>
          <a:p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الاختلال</a:t>
            </a:r>
          </a:p>
          <a:p>
            <a:r>
              <a:rPr lang="ar-DZ" sz="1200" b="1" dirty="0">
                <a:solidFill>
                  <a:srgbClr val="002060"/>
                </a:solidFill>
              </a:rPr>
              <a:t>الدوري نسبة إلى الدورة الاقتصادية، و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r>
              <a:rPr lang="ar-DZ" sz="1200" b="1" dirty="0" smtClean="0">
                <a:solidFill>
                  <a:srgbClr val="002060"/>
                </a:solidFill>
              </a:rPr>
              <a:t>مثل </a:t>
            </a:r>
            <a:r>
              <a:rPr lang="ar-DZ" sz="1200" b="1" dirty="0">
                <a:solidFill>
                  <a:srgbClr val="002060"/>
                </a:solidFill>
              </a:rPr>
              <a:t>هذا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r>
              <a:rPr lang="ar-DZ" sz="1200" b="1" dirty="0" smtClean="0">
                <a:solidFill>
                  <a:srgbClr val="002060"/>
                </a:solidFill>
              </a:rPr>
              <a:t>النوع </a:t>
            </a:r>
            <a:r>
              <a:rPr lang="ar-DZ" sz="1200" b="1" dirty="0">
                <a:solidFill>
                  <a:srgbClr val="002060"/>
                </a:solidFill>
              </a:rPr>
              <a:t>من </a:t>
            </a:r>
            <a:r>
              <a:rPr lang="ar-DZ" sz="1200" b="1" dirty="0" smtClean="0">
                <a:solidFill>
                  <a:srgbClr val="002060"/>
                </a:solidFill>
              </a:rPr>
              <a:t>الاختلال</a:t>
            </a:r>
          </a:p>
          <a:p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يمكن علاجه عن طريق اتباع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r>
              <a:rPr lang="ar-DZ" sz="1200" b="1" dirty="0" smtClean="0">
                <a:solidFill>
                  <a:srgbClr val="002060"/>
                </a:solidFill>
              </a:rPr>
              <a:t>السياسات</a:t>
            </a:r>
            <a:endParaRPr lang="ar-DZ" sz="1200" b="1" dirty="0">
              <a:solidFill>
                <a:srgbClr val="002060"/>
              </a:solidFill>
            </a:endParaRPr>
          </a:p>
          <a:p>
            <a:r>
              <a:rPr lang="ar-DZ" sz="1200" b="1" dirty="0">
                <a:solidFill>
                  <a:srgbClr val="002060"/>
                </a:solidFill>
              </a:rPr>
              <a:t>الظرفية النقدية و المالية التي يمكن </a:t>
            </a:r>
            <a:r>
              <a:rPr lang="ar-DZ" sz="1200" b="1" dirty="0" smtClean="0">
                <a:solidFill>
                  <a:srgbClr val="002060"/>
                </a:solidFill>
              </a:rPr>
              <a:t>أن</a:t>
            </a:r>
          </a:p>
          <a:p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تكون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r>
              <a:rPr lang="ar-DZ" sz="1200" b="1" dirty="0" smtClean="0">
                <a:solidFill>
                  <a:srgbClr val="002060"/>
                </a:solidFill>
              </a:rPr>
              <a:t>سياسات </a:t>
            </a:r>
            <a:r>
              <a:rPr lang="ar-DZ" sz="1200" b="1" dirty="0">
                <a:solidFill>
                  <a:srgbClr val="002060"/>
                </a:solidFill>
              </a:rPr>
              <a:t>توسعية </a:t>
            </a:r>
            <a:r>
              <a:rPr lang="ar-DZ" sz="1200" b="1" dirty="0" smtClean="0">
                <a:solidFill>
                  <a:srgbClr val="002060"/>
                </a:solidFill>
              </a:rPr>
              <a:t>أو</a:t>
            </a:r>
          </a:p>
          <a:p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انكماشية تبعا لوضعية الدورة </a:t>
            </a:r>
            <a:r>
              <a:rPr lang="ar-DZ" sz="1200" b="1" dirty="0" err="1">
                <a:solidFill>
                  <a:srgbClr val="002060"/>
                </a:solidFill>
              </a:rPr>
              <a:t>الإقتصادية</a:t>
            </a:r>
            <a:r>
              <a:rPr lang="ar-DZ" sz="1200" b="1" dirty="0">
                <a:solidFill>
                  <a:srgbClr val="002060"/>
                </a:solidFill>
              </a:rPr>
              <a:t>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cxnSp>
        <p:nvCxnSpPr>
          <p:cNvPr id="8" name="Connecteur droit avec flèche 7"/>
          <p:cNvCxnSpPr>
            <a:stCxn id="2" idx="2"/>
          </p:cNvCxnSpPr>
          <p:nvPr/>
        </p:nvCxnSpPr>
        <p:spPr bwMode="auto">
          <a:xfrm>
            <a:off x="5306786" y="1545771"/>
            <a:ext cx="2715985" cy="587829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2" idx="2"/>
          </p:cNvCxnSpPr>
          <p:nvPr/>
        </p:nvCxnSpPr>
        <p:spPr bwMode="auto">
          <a:xfrm>
            <a:off x="5306786" y="1545771"/>
            <a:ext cx="0" cy="587829"/>
          </a:xfrm>
          <a:prstGeom prst="straightConnector1">
            <a:avLst/>
          </a:prstGeom>
          <a:ln>
            <a:tailEnd type="triangle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2" idx="2"/>
            <a:endCxn id="6" idx="0"/>
          </p:cNvCxnSpPr>
          <p:nvPr/>
        </p:nvCxnSpPr>
        <p:spPr bwMode="auto">
          <a:xfrm flipH="1">
            <a:off x="3243944" y="1545771"/>
            <a:ext cx="2062842" cy="587829"/>
          </a:xfrm>
          <a:prstGeom prst="straightConnector1">
            <a:avLst/>
          </a:prstGeom>
          <a:ln>
            <a:tailEnd type="triangle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Rectangle à coins arrondis 15"/>
          <p:cNvSpPr/>
          <p:nvPr/>
        </p:nvSpPr>
        <p:spPr bwMode="auto">
          <a:xfrm>
            <a:off x="-10886" y="2057400"/>
            <a:ext cx="2111828" cy="4430486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200" b="1" dirty="0">
                <a:solidFill>
                  <a:srgbClr val="002060"/>
                </a:solidFill>
              </a:rPr>
              <a:t>يعتبر </a:t>
            </a:r>
            <a:r>
              <a:rPr lang="ar-DZ" sz="1200" b="1" dirty="0" err="1">
                <a:solidFill>
                  <a:srgbClr val="002060"/>
                </a:solidFill>
              </a:rPr>
              <a:t>الإختلال</a:t>
            </a:r>
            <a:r>
              <a:rPr lang="ar-DZ" sz="1200" b="1" dirty="0">
                <a:solidFill>
                  <a:srgbClr val="002060"/>
                </a:solidFill>
              </a:rPr>
              <a:t> الدائم في ميزان المدفوعات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بمثابة  </a:t>
            </a:r>
            <a:r>
              <a:rPr lang="ar-DZ" sz="1200" b="1" dirty="0" err="1">
                <a:solidFill>
                  <a:srgbClr val="002060"/>
                </a:solidFill>
              </a:rPr>
              <a:t>الإختلال</a:t>
            </a:r>
            <a:r>
              <a:rPr lang="ar-DZ" sz="1200" b="1" dirty="0">
                <a:solidFill>
                  <a:srgbClr val="002060"/>
                </a:solidFill>
              </a:rPr>
              <a:t> الناتج عن _1_5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وضعية الهيكل </a:t>
            </a:r>
            <a:r>
              <a:rPr lang="ar-DZ" sz="1200" b="1" dirty="0" err="1">
                <a:solidFill>
                  <a:srgbClr val="002060"/>
                </a:solidFill>
              </a:rPr>
              <a:t>الإقتصادي</a:t>
            </a:r>
            <a:r>
              <a:rPr lang="ar-DZ" sz="1200" b="1" dirty="0">
                <a:solidFill>
                  <a:srgbClr val="002060"/>
                </a:solidFill>
              </a:rPr>
              <a:t> </a:t>
            </a:r>
            <a:r>
              <a:rPr lang="ar-DZ" sz="1200" b="1" dirty="0" err="1">
                <a:solidFill>
                  <a:srgbClr val="002060"/>
                </a:solidFill>
              </a:rPr>
              <a:t>للإقتصاد</a:t>
            </a:r>
            <a:r>
              <a:rPr lang="ar-DZ" sz="1200" b="1" dirty="0">
                <a:solidFill>
                  <a:srgbClr val="002060"/>
                </a:solidFill>
              </a:rPr>
              <a:t> </a:t>
            </a:r>
            <a:r>
              <a:rPr lang="ar-DZ" sz="1200" b="1" dirty="0" smtClean="0">
                <a:solidFill>
                  <a:srgbClr val="002060"/>
                </a:solidFill>
              </a:rPr>
              <a:t>المعني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والتي  تحول دون </a:t>
            </a:r>
            <a:r>
              <a:rPr lang="ar-DZ" sz="1200" b="1" dirty="0">
                <a:solidFill>
                  <a:srgbClr val="002060"/>
                </a:solidFill>
              </a:rPr>
              <a:t>تمكنه </a:t>
            </a:r>
            <a:r>
              <a:rPr lang="ar-DZ" sz="1200" b="1" dirty="0" smtClean="0">
                <a:solidFill>
                  <a:srgbClr val="002060"/>
                </a:solidFill>
              </a:rPr>
              <a:t>من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تحقيق التوان في ميزان </a:t>
            </a:r>
            <a:r>
              <a:rPr lang="ar-DZ" sz="1200" b="1" dirty="0" err="1">
                <a:solidFill>
                  <a:srgbClr val="002060"/>
                </a:solidFill>
              </a:rPr>
              <a:t>مدفوعاته</a:t>
            </a:r>
            <a:r>
              <a:rPr lang="ar-DZ" sz="1200" b="1" dirty="0">
                <a:solidFill>
                  <a:srgbClr val="002060"/>
                </a:solidFill>
              </a:rPr>
              <a:t> ك: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ضعف</a:t>
            </a:r>
            <a:r>
              <a:rPr lang="ar-DZ" sz="1200" b="1" dirty="0">
                <a:solidFill>
                  <a:srgbClr val="002060"/>
                </a:solidFill>
              </a:rPr>
              <a:t> </a:t>
            </a:r>
            <a:r>
              <a:rPr lang="ar-DZ" sz="1200" b="1" dirty="0" smtClean="0">
                <a:solidFill>
                  <a:srgbClr val="002060"/>
                </a:solidFill>
              </a:rPr>
              <a:t>التقنية </a:t>
            </a:r>
            <a:r>
              <a:rPr lang="ar-DZ" sz="1200" b="1" dirty="0">
                <a:solidFill>
                  <a:srgbClr val="002060"/>
                </a:solidFill>
              </a:rPr>
              <a:t>التكنولوجية في عملية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الإنتاج نتيجة تراجع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عمليات </a:t>
            </a:r>
            <a:r>
              <a:rPr lang="ar-DZ" sz="1200" b="1" dirty="0" err="1">
                <a:solidFill>
                  <a:srgbClr val="002060"/>
                </a:solidFill>
              </a:rPr>
              <a:t>الإبتكار</a:t>
            </a:r>
            <a:r>
              <a:rPr lang="ar-DZ" sz="1200" b="1" dirty="0">
                <a:solidFill>
                  <a:srgbClr val="002060"/>
                </a:solidFill>
              </a:rPr>
              <a:t>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والبحث </a:t>
            </a:r>
            <a:r>
              <a:rPr lang="ar-DZ" sz="1200" b="1" dirty="0">
                <a:solidFill>
                  <a:srgbClr val="002060"/>
                </a:solidFill>
              </a:rPr>
              <a:t>والتطوير، تراجع المنافسة في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النشاط</a:t>
            </a:r>
            <a:endParaRPr lang="ar-DZ" sz="1200" b="1" dirty="0">
              <a:solidFill>
                <a:srgbClr val="002060"/>
              </a:solidFill>
            </a:endParaRPr>
          </a:p>
          <a:p>
            <a:pPr rtl="1"/>
            <a:r>
              <a:rPr lang="ar-DZ" sz="1200" b="1" dirty="0" err="1">
                <a:solidFill>
                  <a:srgbClr val="002060"/>
                </a:solidFill>
              </a:rPr>
              <a:t>الإقتصادي</a:t>
            </a:r>
            <a:r>
              <a:rPr lang="ar-DZ" sz="1200" b="1" dirty="0">
                <a:solidFill>
                  <a:srgbClr val="002060"/>
                </a:solidFill>
              </a:rPr>
              <a:t>، صرامة اللوائح التنظيمية لسوق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العمل وسوق المنتجات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وغيرها من </a:t>
            </a:r>
            <a:r>
              <a:rPr lang="ar-DZ" sz="1200" b="1" dirty="0" err="1">
                <a:solidFill>
                  <a:srgbClr val="002060"/>
                </a:solidFill>
              </a:rPr>
              <a:t>الصعويات</a:t>
            </a:r>
            <a:r>
              <a:rPr lang="ar-DZ" sz="1200" b="1" dirty="0">
                <a:solidFill>
                  <a:srgbClr val="002060"/>
                </a:solidFill>
              </a:rPr>
              <a:t> الهيكلية، مما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يستدعي</a:t>
            </a:r>
            <a:endParaRPr lang="ar-DZ" sz="1200" b="1" dirty="0">
              <a:solidFill>
                <a:srgbClr val="002060"/>
              </a:solidFill>
            </a:endParaRP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تطبيق جملة إصلاحات هيكلية تؤثر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على </a:t>
            </a:r>
            <a:r>
              <a:rPr lang="ar-DZ" sz="1200" b="1" dirty="0">
                <a:solidFill>
                  <a:srgbClr val="002060"/>
                </a:solidFill>
              </a:rPr>
              <a:t>المدى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الطويل 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في </a:t>
            </a:r>
            <a:r>
              <a:rPr lang="ar-DZ" sz="1200" b="1" dirty="0">
                <a:solidFill>
                  <a:srgbClr val="002060"/>
                </a:solidFill>
              </a:rPr>
              <a:t>بنية </a:t>
            </a:r>
            <a:r>
              <a:rPr lang="ar-DZ" sz="1200" b="1" dirty="0" smtClean="0">
                <a:solidFill>
                  <a:srgbClr val="002060"/>
                </a:solidFill>
              </a:rPr>
              <a:t>الاقتصاد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المحلي بما يمكن من العودة إلى حالة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التوازن لميزان المدفوعات.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394859" y="65313"/>
            <a:ext cx="3118756" cy="4354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أنواع الاختلال في ميزان المدفوعات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01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 bwMode="auto">
          <a:xfrm>
            <a:off x="7064829" y="2133600"/>
            <a:ext cx="1975758" cy="443048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200" b="1" dirty="0">
                <a:solidFill>
                  <a:srgbClr val="FF0000"/>
                </a:solidFill>
              </a:rPr>
              <a:t>سعر الصرف المعتمد للعملة </a:t>
            </a:r>
            <a:r>
              <a:rPr lang="ar-DZ" sz="1200" b="1" dirty="0" smtClean="0">
                <a:solidFill>
                  <a:srgbClr val="FF0000"/>
                </a:solidFill>
              </a:rPr>
              <a:t>الوطنية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إذا كان سعر الصرف أعلى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من </a:t>
            </a:r>
            <a:r>
              <a:rPr lang="ar-DZ" sz="1200" b="1" dirty="0">
                <a:solidFill>
                  <a:srgbClr val="002060"/>
                </a:solidFill>
              </a:rPr>
              <a:t>المستوى الذي يتناسب مع الأسعار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السائدة في السوق المحلية ، فإنه </a:t>
            </a:r>
            <a:r>
              <a:rPr lang="ar-DZ" sz="1200" b="1" dirty="0" smtClean="0">
                <a:solidFill>
                  <a:srgbClr val="002060"/>
                </a:solidFill>
              </a:rPr>
              <a:t>يؤدي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إلى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جعل السلع المحلية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مرتفعة السعر مقارنة بالدول </a:t>
            </a:r>
            <a:r>
              <a:rPr lang="ar-DZ" sz="1200" b="1" dirty="0" smtClean="0">
                <a:solidFill>
                  <a:srgbClr val="002060"/>
                </a:solidFill>
              </a:rPr>
              <a:t>الأخرى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وهو ما يؤدي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إلى انخفاض الطلب الأجنبي عليها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و </a:t>
            </a:r>
            <a:r>
              <a:rPr lang="ar-DZ" sz="1200" b="1" dirty="0">
                <a:solidFill>
                  <a:srgbClr val="002060"/>
                </a:solidFill>
              </a:rPr>
              <a:t>بالتالي </a:t>
            </a:r>
            <a:r>
              <a:rPr lang="ar-DZ" sz="1200" b="1" dirty="0" smtClean="0">
                <a:solidFill>
                  <a:srgbClr val="002060"/>
                </a:solidFill>
              </a:rPr>
              <a:t>ظهور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عجز في ميزان المدفوعات. و العكس في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حالة </a:t>
            </a:r>
            <a:r>
              <a:rPr lang="ar-DZ" sz="1200" b="1" dirty="0">
                <a:solidFill>
                  <a:srgbClr val="002060"/>
                </a:solidFill>
              </a:rPr>
              <a:t>تحديد القيمة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الخارجية للعملة المحلية عند </a:t>
            </a:r>
            <a:r>
              <a:rPr lang="ar-DZ" sz="1200" b="1" dirty="0" smtClean="0">
                <a:solidFill>
                  <a:srgbClr val="002060"/>
                </a:solidFill>
              </a:rPr>
              <a:t>مستوى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أقل </a:t>
            </a:r>
            <a:r>
              <a:rPr lang="ar-DZ" sz="1200" b="1" dirty="0" smtClean="0">
                <a:solidFill>
                  <a:srgbClr val="002060"/>
                </a:solidFill>
              </a:rPr>
              <a:t>مما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يتناسب و الأسعار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السائدة </a:t>
            </a:r>
            <a:r>
              <a:rPr lang="ar-DZ" sz="1200" b="1" dirty="0">
                <a:solidFill>
                  <a:srgbClr val="002060"/>
                </a:solidFill>
              </a:rPr>
              <a:t>في السوق المحلية مما ينتج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عنه </a:t>
            </a:r>
            <a:r>
              <a:rPr lang="ar-DZ" sz="1200" b="1" dirty="0">
                <a:solidFill>
                  <a:srgbClr val="002060"/>
                </a:solidFill>
              </a:rPr>
              <a:t>فائض في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ميزان المدفوعات.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5" name="Rectangle à coins arrondis 4"/>
          <p:cNvSpPr/>
          <p:nvPr/>
        </p:nvSpPr>
        <p:spPr bwMode="auto">
          <a:xfrm>
            <a:off x="4582885" y="2133600"/>
            <a:ext cx="2373085" cy="443048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200" b="1" dirty="0">
                <a:solidFill>
                  <a:srgbClr val="FF0000"/>
                </a:solidFill>
              </a:rPr>
              <a:t>تغير بنية العلاقات الاقتصادية </a:t>
            </a:r>
            <a:r>
              <a:rPr lang="ar-DZ" sz="1200" b="1" dirty="0" smtClean="0">
                <a:solidFill>
                  <a:srgbClr val="FF0000"/>
                </a:solidFill>
              </a:rPr>
              <a:t>الدولية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إن تغير الطلب العالمي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على </a:t>
            </a:r>
            <a:r>
              <a:rPr lang="ar-DZ" sz="1200" b="1" dirty="0">
                <a:solidFill>
                  <a:srgbClr val="002060"/>
                </a:solidFill>
              </a:rPr>
              <a:t>بعض المنتجات نتيجة الإبداع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التكنولوجي المتسارع يؤدي إلى اختلال في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موازين </a:t>
            </a:r>
            <a:r>
              <a:rPr lang="ar-DZ" sz="1200" b="1" dirty="0">
                <a:solidFill>
                  <a:srgbClr val="002060"/>
                </a:solidFill>
              </a:rPr>
              <a:t>مدفوعات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الدول </a:t>
            </a:r>
            <a:r>
              <a:rPr lang="ar-DZ" sz="1200" b="1" dirty="0">
                <a:solidFill>
                  <a:srgbClr val="002060"/>
                </a:solidFill>
              </a:rPr>
              <a:t>المصدرة لهذه المنتجات </a:t>
            </a:r>
            <a:r>
              <a:rPr lang="ar-DZ" sz="1200" b="1" dirty="0" smtClean="0">
                <a:solidFill>
                  <a:srgbClr val="002060"/>
                </a:solidFill>
              </a:rPr>
              <a:t>تبعا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لقدرتها على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مواكبة هذا التطور التكنولوجي واستغلالها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له </a:t>
            </a:r>
            <a:r>
              <a:rPr lang="ar-DZ" sz="1200" b="1" dirty="0">
                <a:solidFill>
                  <a:srgbClr val="002060"/>
                </a:solidFill>
              </a:rPr>
              <a:t>في </a:t>
            </a:r>
            <a:r>
              <a:rPr lang="ar-DZ" sz="1200" b="1" dirty="0" smtClean="0">
                <a:solidFill>
                  <a:srgbClr val="002060"/>
                </a:solidFill>
              </a:rPr>
              <a:t>تطوير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منتجاتها بما يساهم في زيادة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الطلب </a:t>
            </a:r>
            <a:r>
              <a:rPr lang="ar-DZ" sz="1200" b="1" dirty="0">
                <a:solidFill>
                  <a:srgbClr val="002060"/>
                </a:solidFill>
              </a:rPr>
              <a:t>الأجنبي عليها.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2285999" y="2133600"/>
            <a:ext cx="2111828" cy="443048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200" b="1" dirty="0">
                <a:solidFill>
                  <a:srgbClr val="FF0000"/>
                </a:solidFill>
              </a:rPr>
              <a:t>مرونة الصادرات </a:t>
            </a:r>
            <a:r>
              <a:rPr lang="ar-DZ" sz="1200" b="1" dirty="0" smtClean="0">
                <a:solidFill>
                  <a:srgbClr val="FF0000"/>
                </a:solidFill>
              </a:rPr>
              <a:t>والواردات</a:t>
            </a:r>
          </a:p>
          <a:p>
            <a:pPr rtl="1"/>
            <a:r>
              <a:rPr lang="ar-DZ" sz="1200" dirty="0"/>
              <a:t>إ</a:t>
            </a:r>
            <a:r>
              <a:rPr lang="ar-DZ" sz="1200" b="1" dirty="0">
                <a:solidFill>
                  <a:srgbClr val="002060"/>
                </a:solidFill>
              </a:rPr>
              <a:t>ن مرونة الجهاز الإنتاجي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تلعب </a:t>
            </a:r>
            <a:r>
              <a:rPr lang="ar-DZ" sz="1200" b="1" dirty="0">
                <a:solidFill>
                  <a:srgbClr val="002060"/>
                </a:solidFill>
              </a:rPr>
              <a:t>دورا كبيرا في تحديد وضعية ميزان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المدفوعات</a:t>
            </a:r>
            <a:endParaRPr lang="ar-DZ" sz="1200" b="1" dirty="0">
              <a:solidFill>
                <a:srgbClr val="002060"/>
              </a:solidFill>
            </a:endParaRP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من خلال ما تعبر عنه من قدرة على </a:t>
            </a:r>
            <a:r>
              <a:rPr lang="ar-DZ" sz="1200" b="1" dirty="0" smtClean="0">
                <a:solidFill>
                  <a:srgbClr val="002060"/>
                </a:solidFill>
              </a:rPr>
              <a:t>زيادة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العرض والإنتاج في حال </a:t>
            </a:r>
            <a:r>
              <a:rPr lang="ar-DZ" sz="1200" b="1" dirty="0" smtClean="0">
                <a:solidFill>
                  <a:srgbClr val="002060"/>
                </a:solidFill>
              </a:rPr>
              <a:t>تراجع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قيمة العملة المحلية ومن ثم زيادة الطلب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الأجنبي على المنتجات المحلية. في </a:t>
            </a:r>
            <a:r>
              <a:rPr lang="ar-DZ" sz="1200" b="1" dirty="0" smtClean="0">
                <a:solidFill>
                  <a:srgbClr val="002060"/>
                </a:solidFill>
              </a:rPr>
              <a:t>حين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أن </a:t>
            </a:r>
            <a:r>
              <a:rPr lang="ar-DZ" sz="1200" b="1" dirty="0" smtClean="0">
                <a:solidFill>
                  <a:srgbClr val="002060"/>
                </a:solidFill>
              </a:rPr>
              <a:t>مرونة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الواردات هي أيضا لها دور اساسي </a:t>
            </a:r>
            <a:r>
              <a:rPr lang="ar-DZ" sz="1200" b="1" dirty="0" smtClean="0">
                <a:solidFill>
                  <a:srgbClr val="002060"/>
                </a:solidFill>
              </a:rPr>
              <a:t>في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تحديد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وضعية ميزان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المدفوعات باعتبار أنها تعبر عن </a:t>
            </a:r>
            <a:r>
              <a:rPr lang="ar-DZ" sz="1200" b="1" dirty="0" smtClean="0">
                <a:solidFill>
                  <a:srgbClr val="002060"/>
                </a:solidFill>
              </a:rPr>
              <a:t>مدى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قدرة </a:t>
            </a:r>
            <a:r>
              <a:rPr lang="ar-DZ" sz="1200" b="1" dirty="0" err="1">
                <a:solidFill>
                  <a:srgbClr val="002060"/>
                </a:solidFill>
              </a:rPr>
              <a:t>الإقتصاد</a:t>
            </a:r>
            <a:r>
              <a:rPr lang="ar-DZ" sz="1200" b="1" dirty="0">
                <a:solidFill>
                  <a:srgbClr val="002060"/>
                </a:solidFill>
              </a:rPr>
              <a:t>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المحلي </a:t>
            </a:r>
            <a:r>
              <a:rPr lang="ar-DZ" sz="1200" b="1" dirty="0">
                <a:solidFill>
                  <a:srgbClr val="002060"/>
                </a:solidFill>
              </a:rPr>
              <a:t>على تقليص طلبه على السلع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الأجنبية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في حال ارتفاع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أسعارها نتيجة تراجع في قيمة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العملة </a:t>
            </a:r>
            <a:r>
              <a:rPr lang="ar-DZ" sz="1200" b="1" dirty="0">
                <a:solidFill>
                  <a:srgbClr val="002060"/>
                </a:solidFill>
              </a:rPr>
              <a:t>المحلية</a:t>
            </a:r>
            <a:r>
              <a:rPr lang="ar-DZ" sz="1200" dirty="0"/>
              <a:t>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65312" y="2133600"/>
            <a:ext cx="2111828" cy="443048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200" b="1" dirty="0">
                <a:solidFill>
                  <a:srgbClr val="FF0000"/>
                </a:solidFill>
              </a:rPr>
              <a:t>الظروف </a:t>
            </a:r>
            <a:r>
              <a:rPr lang="ar-DZ" sz="1200" b="1" dirty="0" smtClean="0">
                <a:solidFill>
                  <a:srgbClr val="FF0000"/>
                </a:solidFill>
              </a:rPr>
              <a:t>الطبيعية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تساهم الظروف الطبيعية في التأثير سلبا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على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القدرة الإنتاجية </a:t>
            </a:r>
            <a:r>
              <a:rPr lang="ar-DZ" sz="1200" b="1" dirty="0" err="1">
                <a:solidFill>
                  <a:srgbClr val="002060"/>
                </a:solidFill>
              </a:rPr>
              <a:t>للإقتصاد</a:t>
            </a:r>
            <a:r>
              <a:rPr lang="ar-DZ" sz="1200" b="1" dirty="0">
                <a:solidFill>
                  <a:srgbClr val="002060"/>
                </a:solidFill>
              </a:rPr>
              <a:t> المحلي من خلال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ما قد تلحقه من ضرر على المنشآت والبنى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التحتية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والمصانع بما </a:t>
            </a:r>
            <a:r>
              <a:rPr lang="ar-DZ" sz="1200" b="1" dirty="0" smtClean="0">
                <a:solidFill>
                  <a:srgbClr val="002060"/>
                </a:solidFill>
              </a:rPr>
              <a:t>يؤثر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من جهة سلبا على الإمدادات المحلية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ومن</a:t>
            </a:r>
            <a:endParaRPr lang="ar-DZ" sz="1200" b="1" dirty="0">
              <a:solidFill>
                <a:srgbClr val="002060"/>
              </a:solidFill>
            </a:endParaRP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جهة اخرى يؤثر سلبا على الإمدادات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الخارجية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التصديرية، مما </a:t>
            </a:r>
            <a:r>
              <a:rPr lang="ar-DZ" sz="1200" b="1" dirty="0" smtClean="0">
                <a:solidFill>
                  <a:srgbClr val="002060"/>
                </a:solidFill>
              </a:rPr>
              <a:t>يساهم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في تزايد الطلب على المنتجات الأجنبية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لتعويض النقص في الإنتاج </a:t>
            </a:r>
            <a:r>
              <a:rPr lang="ar-DZ" sz="1200" b="1" dirty="0" smtClean="0">
                <a:solidFill>
                  <a:srgbClr val="002060"/>
                </a:solidFill>
              </a:rPr>
              <a:t>المحلي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وهو ما ينتج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عنه </a:t>
            </a:r>
            <a:r>
              <a:rPr lang="ar-DZ" sz="1200" b="1" dirty="0">
                <a:solidFill>
                  <a:srgbClr val="002060"/>
                </a:solidFill>
              </a:rPr>
              <a:t>عجز في ميزان المدفوعات.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394859" y="65313"/>
            <a:ext cx="3118756" cy="7946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أسباب الاختلال في ميزان المدفوعات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835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754085" y="152399"/>
            <a:ext cx="3467101" cy="7946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الايات</a:t>
            </a:r>
            <a:r>
              <a:rPr kumimoji="0" lang="ar-DZ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 تعديل الاختلال في ميزان المدفوعات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669971" y="1023257"/>
            <a:ext cx="2514600" cy="500743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التعديل الالي(التلقائي)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6200" y="1023257"/>
            <a:ext cx="3069772" cy="500743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التعديل عن طريق أدوات السياسة</a:t>
            </a:r>
            <a:r>
              <a:rPr kumimoji="0" lang="ar-DZ" sz="16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 الاقتصادية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5" name="Rectangle à coins arrondis 4"/>
          <p:cNvSpPr/>
          <p:nvPr/>
        </p:nvSpPr>
        <p:spPr bwMode="auto">
          <a:xfrm>
            <a:off x="7184571" y="1643743"/>
            <a:ext cx="1861456" cy="506185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100" b="1" dirty="0">
                <a:solidFill>
                  <a:srgbClr val="FF0000"/>
                </a:solidFill>
              </a:rPr>
              <a:t>آلية التعديل السعري في ظل </a:t>
            </a:r>
            <a:r>
              <a:rPr lang="ar-DZ" sz="1100" b="1" dirty="0" smtClean="0">
                <a:solidFill>
                  <a:srgbClr val="FF0000"/>
                </a:solidFill>
              </a:rPr>
              <a:t>نظام</a:t>
            </a:r>
          </a:p>
          <a:p>
            <a:pPr rtl="1"/>
            <a:r>
              <a:rPr lang="ar-DZ" sz="1100" b="1" dirty="0" smtClean="0">
                <a:solidFill>
                  <a:srgbClr val="FF0000"/>
                </a:solidFill>
              </a:rPr>
              <a:t> </a:t>
            </a:r>
            <a:r>
              <a:rPr lang="ar-DZ" sz="1100" b="1" dirty="0">
                <a:solidFill>
                  <a:srgbClr val="FF0000"/>
                </a:solidFill>
              </a:rPr>
              <a:t>قاعدة الذهب: </a:t>
            </a:r>
            <a:r>
              <a:rPr lang="ar-DZ" sz="1100" b="1" dirty="0">
                <a:solidFill>
                  <a:srgbClr val="002060"/>
                </a:solidFill>
              </a:rPr>
              <a:t>تخص هذه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الآلية </a:t>
            </a:r>
            <a:r>
              <a:rPr lang="ar-DZ" sz="1100" b="1" dirty="0">
                <a:solidFill>
                  <a:srgbClr val="002060"/>
                </a:solidFill>
              </a:rPr>
              <a:t>نظام قاعدة الذهب الذي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7974 ، والذي كان يقوم </a:t>
            </a:r>
            <a:r>
              <a:rPr lang="ar-DZ" sz="1100" b="1" dirty="0" smtClean="0">
                <a:solidFill>
                  <a:srgbClr val="002060"/>
                </a:solidFill>
              </a:rPr>
              <a:t>بالأساس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على افتراض: أن _ </a:t>
            </a:r>
            <a:r>
              <a:rPr lang="ar-DZ" sz="1100" b="1" dirty="0" smtClean="0">
                <a:solidFill>
                  <a:srgbClr val="002060"/>
                </a:solidFill>
              </a:rPr>
              <a:t>كان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معمولا في </a:t>
            </a:r>
            <a:r>
              <a:rPr lang="ar-DZ" sz="1100" b="1" dirty="0" err="1">
                <a:solidFill>
                  <a:srgbClr val="002060"/>
                </a:solidFill>
              </a:rPr>
              <a:t>الإقتصاد</a:t>
            </a:r>
            <a:r>
              <a:rPr lang="ar-DZ" sz="1100" b="1" dirty="0">
                <a:solidFill>
                  <a:srgbClr val="002060"/>
                </a:solidFill>
              </a:rPr>
              <a:t> </a:t>
            </a:r>
            <a:r>
              <a:rPr lang="ar-DZ" sz="1100" b="1" dirty="0" smtClean="0">
                <a:solidFill>
                  <a:srgbClr val="002060"/>
                </a:solidFill>
              </a:rPr>
              <a:t>العالمي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ما بين الفترة 7700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عرض النقود يرتكز على الذهب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أو </a:t>
            </a:r>
            <a:r>
              <a:rPr lang="ar-DZ" sz="1100" b="1" dirty="0">
                <a:solidFill>
                  <a:srgbClr val="002060"/>
                </a:solidFill>
              </a:rPr>
              <a:t>أي عملة </a:t>
            </a:r>
            <a:r>
              <a:rPr lang="ar-DZ" sz="1100" b="1" dirty="0" smtClean="0">
                <a:solidFill>
                  <a:srgbClr val="002060"/>
                </a:solidFill>
              </a:rPr>
              <a:t>مغطاة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بالذهب، وأن المستوى العام </a:t>
            </a:r>
            <a:r>
              <a:rPr lang="ar-DZ" sz="1100" b="1" dirty="0" smtClean="0">
                <a:solidFill>
                  <a:srgbClr val="002060"/>
                </a:solidFill>
              </a:rPr>
              <a:t>للأسعار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يتأثر بالتغير في كمية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النقود. ومن ثم فإن أي تغير في وضعية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ميزان </a:t>
            </a:r>
            <a:r>
              <a:rPr lang="ar-DZ" sz="1100" b="1" dirty="0">
                <a:solidFill>
                  <a:srgbClr val="002060"/>
                </a:solidFill>
              </a:rPr>
              <a:t>المدفوعات يعدل آليا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بالتغير </a:t>
            </a:r>
            <a:r>
              <a:rPr lang="ar-DZ" sz="1100" b="1" dirty="0">
                <a:solidFill>
                  <a:srgbClr val="002060"/>
                </a:solidFill>
              </a:rPr>
              <a:t>في الأسعار الداخلية.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ففي حالة الفائض، فإنه </a:t>
            </a:r>
            <a:r>
              <a:rPr lang="ar-DZ" sz="1100" b="1" dirty="0" smtClean="0">
                <a:solidFill>
                  <a:srgbClr val="002060"/>
                </a:solidFill>
              </a:rPr>
              <a:t>يحدث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دخول </a:t>
            </a:r>
            <a:r>
              <a:rPr lang="ar-DZ" sz="1100" b="1" dirty="0" smtClean="0">
                <a:solidFill>
                  <a:srgbClr val="002060"/>
                </a:solidFill>
              </a:rPr>
              <a:t>للذهب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 err="1">
                <a:solidFill>
                  <a:srgbClr val="002060"/>
                </a:solidFill>
              </a:rPr>
              <a:t>للإقتصاد</a:t>
            </a:r>
            <a:r>
              <a:rPr lang="ar-DZ" sz="1100" b="1" dirty="0">
                <a:solidFill>
                  <a:srgbClr val="002060"/>
                </a:solidFill>
              </a:rPr>
              <a:t> المحلي يتسبب في زيادة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عرض </a:t>
            </a:r>
            <a:r>
              <a:rPr lang="ar-DZ" sz="1100" b="1" dirty="0">
                <a:solidFill>
                  <a:srgbClr val="002060"/>
                </a:solidFill>
              </a:rPr>
              <a:t>النقود الذي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يؤدي حسب نظرية كمية </a:t>
            </a:r>
            <a:r>
              <a:rPr lang="ar-DZ" sz="1100" b="1" dirty="0" smtClean="0">
                <a:solidFill>
                  <a:srgbClr val="002060"/>
                </a:solidFill>
              </a:rPr>
              <a:t>النقود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إلى ارتفاع </a:t>
            </a:r>
            <a:r>
              <a:rPr lang="ar-DZ" sz="1100" b="1" dirty="0" smtClean="0">
                <a:solidFill>
                  <a:srgbClr val="002060"/>
                </a:solidFill>
              </a:rPr>
              <a:t>في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المستوى العام للأسعار الداخلية،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وهو </a:t>
            </a:r>
            <a:r>
              <a:rPr lang="ar-DZ" sz="1100" b="1" dirty="0">
                <a:solidFill>
                  <a:srgbClr val="002060"/>
                </a:solidFill>
              </a:rPr>
              <a:t>ما يدفع لتراجع تنافسية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الصادرات وقلة الطلب عليها </a:t>
            </a:r>
            <a:r>
              <a:rPr lang="ar-DZ" sz="1100" b="1" dirty="0" smtClean="0">
                <a:solidFill>
                  <a:srgbClr val="002060"/>
                </a:solidFill>
              </a:rPr>
              <a:t>في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مقابل تزايد الطلب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على </a:t>
            </a:r>
            <a:r>
              <a:rPr lang="ar-DZ" sz="1100" b="1" dirty="0">
                <a:solidFill>
                  <a:srgbClr val="002060"/>
                </a:solidFill>
              </a:rPr>
              <a:t>الواردات كبديل للسلع </a:t>
            </a:r>
            <a:r>
              <a:rPr lang="ar-DZ" sz="1100" b="1" dirty="0" smtClean="0">
                <a:solidFill>
                  <a:srgbClr val="002060"/>
                </a:solidFill>
              </a:rPr>
              <a:t>المحلية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مرتفعة الأسعار، وهو ما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يتسبب في تلاشي الفائض في </a:t>
            </a:r>
            <a:r>
              <a:rPr lang="ar-DZ" sz="1100" b="1" dirty="0" smtClean="0">
                <a:solidFill>
                  <a:srgbClr val="002060"/>
                </a:solidFill>
              </a:rPr>
              <a:t>ميزان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المدفوعات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تدريجيا حتى العودة لحا</a:t>
            </a:r>
            <a:r>
              <a:rPr lang="ar-DZ" sz="1100" dirty="0"/>
              <a:t>لة الت</a:t>
            </a:r>
            <a:r>
              <a:rPr lang="ar-DZ" sz="1200" dirty="0"/>
              <a:t>وازن.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5231267" y="1643743"/>
            <a:ext cx="1885948" cy="506185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200" b="1" dirty="0">
                <a:solidFill>
                  <a:srgbClr val="FF0000"/>
                </a:solidFill>
              </a:rPr>
              <a:t>آلية التعديل السعري في ظل </a:t>
            </a:r>
            <a:r>
              <a:rPr lang="ar-DZ" sz="1200" b="1" dirty="0" smtClean="0">
                <a:solidFill>
                  <a:srgbClr val="FF0000"/>
                </a:solidFill>
              </a:rPr>
              <a:t>نظام</a:t>
            </a:r>
          </a:p>
          <a:p>
            <a:pPr rtl="1"/>
            <a:r>
              <a:rPr lang="ar-DZ" sz="1200" b="1" dirty="0" smtClean="0">
                <a:solidFill>
                  <a:srgbClr val="FF0000"/>
                </a:solidFill>
              </a:rPr>
              <a:t> </a:t>
            </a:r>
            <a:r>
              <a:rPr lang="ar-DZ" sz="1200" b="1" dirty="0">
                <a:solidFill>
                  <a:srgbClr val="FF0000"/>
                </a:solidFill>
              </a:rPr>
              <a:t>الصرف المرن: </a:t>
            </a:r>
            <a:endParaRPr lang="ar-DZ" sz="1200" b="1" dirty="0" smtClean="0">
              <a:solidFill>
                <a:srgbClr val="FF000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في </a:t>
            </a:r>
            <a:r>
              <a:rPr lang="ar-DZ" sz="1200" b="1" dirty="0">
                <a:solidFill>
                  <a:srgbClr val="002060"/>
                </a:solidFill>
              </a:rPr>
              <a:t>ظل نظام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الصرف </a:t>
            </a:r>
            <a:r>
              <a:rPr lang="ar-DZ" sz="1200" b="1" dirty="0">
                <a:solidFill>
                  <a:srgbClr val="002060"/>
                </a:solidFill>
              </a:rPr>
              <a:t>المرن، يتسبب العجز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في ميزان المدفوعات في </a:t>
            </a:r>
            <a:r>
              <a:rPr lang="ar-DZ" sz="1200" b="1" dirty="0" smtClean="0">
                <a:solidFill>
                  <a:srgbClr val="002060"/>
                </a:solidFill>
              </a:rPr>
              <a:t>تراجع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الطلب على العملة </a:t>
            </a:r>
            <a:r>
              <a:rPr lang="ar-DZ" sz="1200" b="1" dirty="0" smtClean="0">
                <a:solidFill>
                  <a:srgbClr val="002060"/>
                </a:solidFill>
              </a:rPr>
              <a:t>المحلية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وزيادة المعروض منها مما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يدفع </a:t>
            </a:r>
            <a:r>
              <a:rPr lang="ar-DZ" sz="1200" b="1" dirty="0">
                <a:solidFill>
                  <a:srgbClr val="002060"/>
                </a:solidFill>
              </a:rPr>
              <a:t>إلى تراجع قيمتها بشكل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يزيد من التنافسية السعرية </a:t>
            </a:r>
            <a:r>
              <a:rPr lang="ar-DZ" sz="1200" b="1" dirty="0" smtClean="0">
                <a:solidFill>
                  <a:srgbClr val="002060"/>
                </a:solidFill>
              </a:rPr>
              <a:t>للصادرات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التي يرتفع </a:t>
            </a:r>
            <a:r>
              <a:rPr lang="ar-DZ" sz="1200" b="1" dirty="0" smtClean="0">
                <a:solidFill>
                  <a:srgbClr val="002060"/>
                </a:solidFill>
              </a:rPr>
              <a:t>الطلب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عليها في مقابل تراجع الطلب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على </a:t>
            </a:r>
            <a:r>
              <a:rPr lang="ar-DZ" sz="1200" b="1" dirty="0">
                <a:solidFill>
                  <a:srgbClr val="002060"/>
                </a:solidFill>
              </a:rPr>
              <a:t>الواردات التي تصبح</a:t>
            </a:r>
          </a:p>
          <a:p>
            <a:pPr rtl="1"/>
            <a:r>
              <a:rPr lang="ar-DZ" sz="1200" b="1" dirty="0">
                <a:solidFill>
                  <a:srgbClr val="002060"/>
                </a:solidFill>
              </a:rPr>
              <a:t>مرتفعة الأسعار، وهو ما </a:t>
            </a:r>
            <a:r>
              <a:rPr lang="ar-DZ" sz="1200" b="1" dirty="0" smtClean="0">
                <a:solidFill>
                  <a:srgbClr val="002060"/>
                </a:solidFill>
              </a:rPr>
              <a:t>يعني</a:t>
            </a: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 </a:t>
            </a:r>
            <a:r>
              <a:rPr lang="ar-DZ" sz="1200" b="1" dirty="0">
                <a:solidFill>
                  <a:srgbClr val="002060"/>
                </a:solidFill>
              </a:rPr>
              <a:t>تلاشي العجز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وعودة </a:t>
            </a:r>
            <a:r>
              <a:rPr lang="ar-DZ" sz="1200" b="1" dirty="0">
                <a:solidFill>
                  <a:srgbClr val="002060"/>
                </a:solidFill>
              </a:rPr>
              <a:t>ميزان المدفوعات </a:t>
            </a:r>
            <a:endParaRPr lang="ar-DZ" sz="12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200" b="1" dirty="0" smtClean="0">
                <a:solidFill>
                  <a:srgbClr val="002060"/>
                </a:solidFill>
              </a:rPr>
              <a:t>تدريجيا </a:t>
            </a:r>
            <a:r>
              <a:rPr lang="ar-DZ" sz="1200" b="1" dirty="0">
                <a:solidFill>
                  <a:srgbClr val="002060"/>
                </a:solidFill>
              </a:rPr>
              <a:t>لحالته </a:t>
            </a:r>
            <a:r>
              <a:rPr lang="ar-DZ" sz="1200" b="1" dirty="0" err="1">
                <a:solidFill>
                  <a:srgbClr val="002060"/>
                </a:solidFill>
              </a:rPr>
              <a:t>التوازنية</a:t>
            </a:r>
            <a:r>
              <a:rPr lang="ar-DZ" sz="1200" b="1" dirty="0">
                <a:solidFill>
                  <a:srgbClr val="002060"/>
                </a:solidFill>
              </a:rPr>
              <a:t>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3017385" y="1643743"/>
            <a:ext cx="2079170" cy="5061857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100" b="1" dirty="0">
                <a:solidFill>
                  <a:srgbClr val="FF0000"/>
                </a:solidFill>
              </a:rPr>
              <a:t>آلية التعديل عن طريق الدخل: </a:t>
            </a:r>
            <a:endParaRPr lang="ar-DZ" sz="1100" b="1" dirty="0" smtClean="0">
              <a:solidFill>
                <a:srgbClr val="FF000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تنص 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هذه الآلية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التي تأتي في إطار التحليل </a:t>
            </a:r>
            <a:r>
              <a:rPr lang="ar-DZ" sz="1100" b="1" dirty="0" err="1">
                <a:solidFill>
                  <a:srgbClr val="002060"/>
                </a:solidFill>
              </a:rPr>
              <a:t>الكينزي</a:t>
            </a:r>
            <a:r>
              <a:rPr lang="ar-DZ" sz="1100" b="1" dirty="0">
                <a:solidFill>
                  <a:srgbClr val="002060"/>
                </a:solidFill>
              </a:rPr>
              <a:t>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الذي </a:t>
            </a:r>
            <a:r>
              <a:rPr lang="ar-DZ" sz="1100" b="1" dirty="0">
                <a:solidFill>
                  <a:srgbClr val="002060"/>
                </a:solidFill>
              </a:rPr>
              <a:t>يفترض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تواجد </a:t>
            </a:r>
            <a:r>
              <a:rPr lang="ar-DZ" sz="1100" b="1" dirty="0" err="1">
                <a:solidFill>
                  <a:srgbClr val="002060"/>
                </a:solidFill>
              </a:rPr>
              <a:t>الإقتصاد</a:t>
            </a:r>
            <a:r>
              <a:rPr lang="ar-DZ" sz="1100" b="1" dirty="0">
                <a:solidFill>
                  <a:srgbClr val="002060"/>
                </a:solidFill>
              </a:rPr>
              <a:t> في وضعية ما دون التشغيل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الكامل</a:t>
            </a:r>
            <a:r>
              <a:rPr lang="ar-DZ" sz="1100" b="1" dirty="0">
                <a:solidFill>
                  <a:srgbClr val="002060"/>
                </a:solidFill>
              </a:rPr>
              <a:t>. ومن ثم فإنه وبناء على </a:t>
            </a:r>
            <a:r>
              <a:rPr lang="ar-DZ" sz="1100" b="1" dirty="0" smtClean="0">
                <a:solidFill>
                  <a:srgbClr val="002060"/>
                </a:solidFill>
              </a:rPr>
              <a:t>مفهوم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آلية المضاعف فإن تغيرا في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مستوى التجا </a:t>
            </a:r>
            <a:r>
              <a:rPr lang="ar-DZ" sz="1100" b="1" dirty="0" err="1">
                <a:solidFill>
                  <a:srgbClr val="002060"/>
                </a:solidFill>
              </a:rPr>
              <a:t>رة</a:t>
            </a:r>
            <a:r>
              <a:rPr lang="ar-DZ" sz="1100" b="1" dirty="0">
                <a:solidFill>
                  <a:srgbClr val="002060"/>
                </a:solidFill>
              </a:rPr>
              <a:t> الدولية يؤثر على </a:t>
            </a:r>
            <a:r>
              <a:rPr lang="ar-DZ" sz="1100" b="1" dirty="0" smtClean="0">
                <a:solidFill>
                  <a:srgbClr val="002060"/>
                </a:solidFill>
              </a:rPr>
              <a:t>مستوى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الدخل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القومي الذي بدوره يؤثر على طلب الواردات.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وعليه فإن زيادة قيمة الصادرات يتسبب في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زيادة </a:t>
            </a:r>
            <a:r>
              <a:rPr lang="ar-DZ" sz="1100" b="1" dirty="0">
                <a:solidFill>
                  <a:srgbClr val="002060"/>
                </a:solidFill>
              </a:rPr>
              <a:t>قيمة الدخل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القومي </a:t>
            </a:r>
            <a:r>
              <a:rPr lang="ar-DZ" sz="1100" b="1" dirty="0">
                <a:solidFill>
                  <a:srgbClr val="002060"/>
                </a:solidFill>
              </a:rPr>
              <a:t>بقيمة تعادل ما يعرف ب"مضاعف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التجارة الخارجية"، في حين أن زيادة الدخل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القومي </a:t>
            </a:r>
            <a:r>
              <a:rPr lang="ar-DZ" sz="1100" b="1" dirty="0">
                <a:solidFill>
                  <a:srgbClr val="002060"/>
                </a:solidFill>
              </a:rPr>
              <a:t>سوف </a:t>
            </a:r>
            <a:r>
              <a:rPr lang="ar-DZ" sz="1100" b="1" dirty="0" smtClean="0">
                <a:solidFill>
                  <a:srgbClr val="002060"/>
                </a:solidFill>
              </a:rPr>
              <a:t>تدفع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عن طريق الميل الحدي </a:t>
            </a:r>
            <a:r>
              <a:rPr lang="ar-DZ" sz="1100" b="1" dirty="0" err="1">
                <a:solidFill>
                  <a:srgbClr val="002060"/>
                </a:solidFill>
              </a:rPr>
              <a:t>للإستيراد</a:t>
            </a:r>
            <a:r>
              <a:rPr lang="ar-DZ" sz="1100" b="1" dirty="0">
                <a:solidFill>
                  <a:srgbClr val="002060"/>
                </a:solidFill>
              </a:rPr>
              <a:t> </a:t>
            </a:r>
            <a:r>
              <a:rPr lang="ar-DZ" sz="1100" b="1" dirty="0" smtClean="0">
                <a:solidFill>
                  <a:srgbClr val="002060"/>
                </a:solidFill>
              </a:rPr>
              <a:t>إلى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تزايد الطلب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على الواردات، وهو ما يدفع لتلاشي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err="1" smtClean="0">
                <a:solidFill>
                  <a:srgbClr val="002060"/>
                </a:solidFill>
              </a:rPr>
              <a:t>الإرتفاع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السابق في </a:t>
            </a:r>
            <a:r>
              <a:rPr lang="ar-DZ" sz="1100" b="1" dirty="0" smtClean="0">
                <a:solidFill>
                  <a:srgbClr val="002060"/>
                </a:solidFill>
              </a:rPr>
              <a:t>قيمة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الصادرات تدريجيا وعودة </a:t>
            </a:r>
            <a:r>
              <a:rPr lang="ar-DZ" sz="1100" b="1" dirty="0" smtClean="0">
                <a:solidFill>
                  <a:srgbClr val="002060"/>
                </a:solidFill>
              </a:rPr>
              <a:t>ميزان</a:t>
            </a:r>
          </a:p>
          <a:p>
            <a:pPr rtl="1"/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المدفوعات إلى</a:t>
            </a:r>
          </a:p>
          <a:p>
            <a:pPr rtl="1"/>
            <a:r>
              <a:rPr lang="ar-DZ" sz="1100" b="1" dirty="0">
                <a:solidFill>
                  <a:srgbClr val="002060"/>
                </a:solidFill>
              </a:rPr>
              <a:t>حالته </a:t>
            </a:r>
            <a:r>
              <a:rPr lang="ar-DZ" sz="1100" b="1" dirty="0" err="1">
                <a:solidFill>
                  <a:srgbClr val="002060"/>
                </a:solidFill>
              </a:rPr>
              <a:t>التوازنية</a:t>
            </a:r>
            <a:r>
              <a:rPr lang="ar-DZ" sz="1100" b="1" dirty="0">
                <a:solidFill>
                  <a:srgbClr val="002060"/>
                </a:solidFill>
              </a:rPr>
              <a:t>.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8" name="Rectangle à coins arrondis 7"/>
          <p:cNvSpPr/>
          <p:nvPr/>
        </p:nvSpPr>
        <p:spPr bwMode="auto">
          <a:xfrm>
            <a:off x="1123268" y="1643743"/>
            <a:ext cx="1759405" cy="5061857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ar-DZ" sz="1100" b="1" dirty="0" smtClean="0">
                <a:solidFill>
                  <a:srgbClr val="FF0000"/>
                </a:solidFill>
              </a:rPr>
              <a:t>السياسة المالية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تطبق </a:t>
            </a:r>
            <a:r>
              <a:rPr lang="ar-DZ" sz="1100" b="1" dirty="0">
                <a:solidFill>
                  <a:srgbClr val="002060"/>
                </a:solidFill>
              </a:rPr>
              <a:t>السياسة المالية في </a:t>
            </a:r>
            <a:r>
              <a:rPr lang="ar-DZ" sz="1100" b="1" dirty="0" smtClean="0">
                <a:solidFill>
                  <a:srgbClr val="002060"/>
                </a:solidFill>
              </a:rPr>
              <a:t>شكلها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التوسعي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في حال ما إذا كان </a:t>
            </a:r>
            <a:r>
              <a:rPr lang="ar-DZ" sz="1100" b="1" dirty="0" smtClean="0">
                <a:solidFill>
                  <a:srgbClr val="002060"/>
                </a:solidFill>
              </a:rPr>
              <a:t>ميزان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المدفوعات في حالة فائض، لأنها</a:t>
            </a:r>
          </a:p>
          <a:p>
            <a:r>
              <a:rPr lang="ar-DZ" sz="1100" b="1" dirty="0">
                <a:solidFill>
                  <a:srgbClr val="002060"/>
                </a:solidFill>
              </a:rPr>
              <a:t>تدفع إلى زيادة الطلب على الواردات </a:t>
            </a:r>
            <a:r>
              <a:rPr lang="ar-DZ" sz="1100" b="1" dirty="0" smtClean="0">
                <a:solidFill>
                  <a:srgbClr val="002060"/>
                </a:solidFill>
              </a:rPr>
              <a:t>بما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يمكن من تلاشي </a:t>
            </a:r>
            <a:r>
              <a:rPr lang="ar-DZ" sz="1100" b="1" dirty="0" smtClean="0">
                <a:solidFill>
                  <a:srgbClr val="002060"/>
                </a:solidFill>
              </a:rPr>
              <a:t>فائض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الصادرات عن الواردات. </a:t>
            </a:r>
            <a:r>
              <a:rPr lang="ar-DZ" sz="1100" b="1" dirty="0" smtClean="0">
                <a:solidFill>
                  <a:srgbClr val="002060"/>
                </a:solidFill>
              </a:rPr>
              <a:t>في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حين أنها تطبق في</a:t>
            </a:r>
          </a:p>
          <a:p>
            <a:r>
              <a:rPr lang="ar-DZ" sz="1100" b="1" dirty="0">
                <a:solidFill>
                  <a:srgbClr val="002060"/>
                </a:solidFill>
              </a:rPr>
              <a:t>شكلها </a:t>
            </a:r>
            <a:r>
              <a:rPr lang="ar-DZ" sz="1100" b="1" dirty="0" err="1">
                <a:solidFill>
                  <a:srgbClr val="002060"/>
                </a:solidFill>
              </a:rPr>
              <a:t>التقييدي</a:t>
            </a:r>
            <a:r>
              <a:rPr lang="ar-DZ" sz="1100" b="1" dirty="0">
                <a:solidFill>
                  <a:srgbClr val="002060"/>
                </a:solidFill>
              </a:rPr>
              <a:t> إذا ما كان </a:t>
            </a:r>
            <a:r>
              <a:rPr lang="ar-DZ" sz="1100" b="1" dirty="0" smtClean="0">
                <a:solidFill>
                  <a:srgbClr val="002060"/>
                </a:solidFill>
              </a:rPr>
              <a:t>ميزان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المدفوعات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في حالة عجز لأنها تساهم </a:t>
            </a:r>
            <a:r>
              <a:rPr lang="ar-DZ" sz="1100" b="1" dirty="0" smtClean="0">
                <a:solidFill>
                  <a:srgbClr val="002060"/>
                </a:solidFill>
              </a:rPr>
              <a:t>في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الحد من الطلب على الواردات إلى</a:t>
            </a:r>
          </a:p>
          <a:p>
            <a:r>
              <a:rPr lang="ar-DZ" sz="1100" b="1" dirty="0">
                <a:solidFill>
                  <a:srgbClr val="002060"/>
                </a:solidFill>
              </a:rPr>
              <a:t>مستوى يوازي قيمة </a:t>
            </a:r>
            <a:r>
              <a:rPr lang="ar-DZ" sz="1100" b="1" dirty="0" smtClean="0">
                <a:solidFill>
                  <a:srgbClr val="002060"/>
                </a:solidFill>
              </a:rPr>
              <a:t>الصادرات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لتحقيق توازن ميزان المدفوعات</a:t>
            </a:r>
            <a:r>
              <a:rPr lang="ar-DZ" sz="1100" dirty="0"/>
              <a:t>.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  <p:sp>
        <p:nvSpPr>
          <p:cNvPr id="9" name="Rectangle à coins arrondis 8"/>
          <p:cNvSpPr/>
          <p:nvPr/>
        </p:nvSpPr>
        <p:spPr bwMode="auto">
          <a:xfrm>
            <a:off x="-770849" y="1643743"/>
            <a:ext cx="1759405" cy="5061857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rtl="1"/>
            <a:r>
              <a:rPr lang="ar-DZ" sz="1100" b="1" dirty="0">
                <a:solidFill>
                  <a:srgbClr val="FF0000"/>
                </a:solidFill>
              </a:rPr>
              <a:t>السياسة </a:t>
            </a:r>
            <a:r>
              <a:rPr lang="ar-DZ" sz="1100" b="1" dirty="0" smtClean="0">
                <a:solidFill>
                  <a:srgbClr val="FF0000"/>
                </a:solidFill>
              </a:rPr>
              <a:t>النقدية</a:t>
            </a:r>
          </a:p>
          <a:p>
            <a:r>
              <a:rPr lang="ar-DZ" sz="1100" b="1" dirty="0">
                <a:solidFill>
                  <a:srgbClr val="002060"/>
                </a:solidFill>
              </a:rPr>
              <a:t>تساهم السياسة النقدية في </a:t>
            </a:r>
            <a:r>
              <a:rPr lang="ar-DZ" sz="1100" b="1" dirty="0" smtClean="0">
                <a:solidFill>
                  <a:srgbClr val="002060"/>
                </a:solidFill>
              </a:rPr>
              <a:t>تعديل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اختلال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r>
              <a:rPr lang="ar-DZ" sz="1100" b="1" dirty="0" smtClean="0">
                <a:solidFill>
                  <a:srgbClr val="002060"/>
                </a:solidFill>
              </a:rPr>
              <a:t>ميزان </a:t>
            </a:r>
            <a:r>
              <a:rPr lang="ar-DZ" sz="1100" b="1" dirty="0">
                <a:solidFill>
                  <a:srgbClr val="002060"/>
                </a:solidFill>
              </a:rPr>
              <a:t>المدفوعات في ظل نظام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r>
              <a:rPr lang="ar-DZ" sz="1100" b="1" dirty="0" smtClean="0">
                <a:solidFill>
                  <a:srgbClr val="002060"/>
                </a:solidFill>
              </a:rPr>
              <a:t>الصرف </a:t>
            </a:r>
            <a:r>
              <a:rPr lang="ar-DZ" sz="1100" b="1" dirty="0">
                <a:solidFill>
                  <a:srgbClr val="002060"/>
                </a:solidFill>
              </a:rPr>
              <a:t>الثابت عن طريق</a:t>
            </a:r>
          </a:p>
          <a:p>
            <a:r>
              <a:rPr lang="ar-DZ" sz="1100" b="1" dirty="0">
                <a:solidFill>
                  <a:srgbClr val="002060"/>
                </a:solidFill>
              </a:rPr>
              <a:t>سياسة تخفيض قيمة العملة التي تؤثر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r>
              <a:rPr lang="ar-DZ" sz="1100" b="1" dirty="0" smtClean="0">
                <a:solidFill>
                  <a:srgbClr val="002060"/>
                </a:solidFill>
              </a:rPr>
              <a:t>على الأسعار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النسبية للسلع المحلية والأجنبية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r>
              <a:rPr lang="ar-DZ" sz="1100" b="1" dirty="0" smtClean="0">
                <a:solidFill>
                  <a:srgbClr val="002060"/>
                </a:solidFill>
              </a:rPr>
              <a:t>وبالتالي </a:t>
            </a:r>
            <a:r>
              <a:rPr lang="ar-DZ" sz="1100" b="1" dirty="0">
                <a:solidFill>
                  <a:srgbClr val="002060"/>
                </a:solidFill>
              </a:rPr>
              <a:t>التأثير على حركة</a:t>
            </a:r>
          </a:p>
          <a:p>
            <a:r>
              <a:rPr lang="ar-DZ" sz="1100" b="1" dirty="0">
                <a:solidFill>
                  <a:srgbClr val="002060"/>
                </a:solidFill>
              </a:rPr>
              <a:t>الصادرات والواردات. إذ أن تواجد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r>
              <a:rPr lang="ar-DZ" sz="1100" b="1" dirty="0" smtClean="0">
                <a:solidFill>
                  <a:srgbClr val="002060"/>
                </a:solidFill>
              </a:rPr>
              <a:t>ميزان المدفوعات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في حالة عجز </a:t>
            </a:r>
            <a:r>
              <a:rPr lang="ar-DZ" sz="1100" b="1" dirty="0" smtClean="0">
                <a:solidFill>
                  <a:srgbClr val="002060"/>
                </a:solidFill>
              </a:rPr>
              <a:t>يدفع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صناع القرار إلى تخفيض قيمة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r>
              <a:rPr lang="ar-DZ" sz="1100" b="1" dirty="0" smtClean="0">
                <a:solidFill>
                  <a:srgbClr val="002060"/>
                </a:solidFill>
              </a:rPr>
              <a:t>العملة </a:t>
            </a:r>
            <a:r>
              <a:rPr lang="ar-DZ" sz="1100" b="1" dirty="0">
                <a:solidFill>
                  <a:srgbClr val="002060"/>
                </a:solidFill>
              </a:rPr>
              <a:t>بما</a:t>
            </a:r>
          </a:p>
          <a:p>
            <a:r>
              <a:rPr lang="ar-DZ" sz="1100" b="1" dirty="0">
                <a:solidFill>
                  <a:srgbClr val="002060"/>
                </a:solidFill>
              </a:rPr>
              <a:t>يمكن من إعطاء تنافسية للصادرات </a:t>
            </a:r>
            <a:endParaRPr lang="ar-DZ" sz="1100" b="1" dirty="0" smtClean="0">
              <a:solidFill>
                <a:srgbClr val="002060"/>
              </a:solidFill>
            </a:endParaRPr>
          </a:p>
          <a:p>
            <a:r>
              <a:rPr lang="ar-DZ" sz="1100" b="1" dirty="0" smtClean="0">
                <a:solidFill>
                  <a:srgbClr val="002060"/>
                </a:solidFill>
              </a:rPr>
              <a:t>لترتفع </a:t>
            </a:r>
            <a:r>
              <a:rPr lang="ar-DZ" sz="1100" b="1" dirty="0">
                <a:solidFill>
                  <a:srgbClr val="002060"/>
                </a:solidFill>
              </a:rPr>
              <a:t>قيمتها </a:t>
            </a:r>
            <a:r>
              <a:rPr lang="ar-DZ" sz="1100" b="1" dirty="0" smtClean="0">
                <a:solidFill>
                  <a:srgbClr val="002060"/>
                </a:solidFill>
              </a:rPr>
              <a:t>في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مقابل تراجع الطلب عل </a:t>
            </a:r>
            <a:r>
              <a:rPr lang="ar-DZ" sz="1100" b="1" dirty="0" smtClean="0">
                <a:solidFill>
                  <a:srgbClr val="002060"/>
                </a:solidFill>
              </a:rPr>
              <a:t>الواردات</a:t>
            </a:r>
          </a:p>
          <a:p>
            <a:r>
              <a:rPr lang="ar-DZ" sz="1100" b="1" dirty="0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التي تصبح مرتفعة</a:t>
            </a:r>
          </a:p>
          <a:p>
            <a:r>
              <a:rPr lang="ar-DZ" sz="1100" b="1" dirty="0">
                <a:solidFill>
                  <a:srgbClr val="002060"/>
                </a:solidFill>
              </a:rPr>
              <a:t>الأسعار بالنسبة للداخل ومن </a:t>
            </a:r>
            <a:r>
              <a:rPr lang="ar-DZ" sz="1100" b="1">
                <a:solidFill>
                  <a:srgbClr val="002060"/>
                </a:solidFill>
              </a:rPr>
              <a:t>ثم </a:t>
            </a:r>
            <a:r>
              <a:rPr lang="ar-DZ" sz="1100" b="1" smtClean="0">
                <a:solidFill>
                  <a:srgbClr val="002060"/>
                </a:solidFill>
              </a:rPr>
              <a:t>عودة</a:t>
            </a:r>
          </a:p>
          <a:p>
            <a:r>
              <a:rPr lang="ar-DZ" sz="1100" b="1" smtClean="0">
                <a:solidFill>
                  <a:srgbClr val="002060"/>
                </a:solidFill>
              </a:rPr>
              <a:t> </a:t>
            </a:r>
            <a:r>
              <a:rPr lang="ar-DZ" sz="1100" b="1" dirty="0">
                <a:solidFill>
                  <a:srgbClr val="002060"/>
                </a:solidFill>
              </a:rPr>
              <a:t>ميزان المدفوعات لحالته </a:t>
            </a:r>
            <a:r>
              <a:rPr lang="ar-DZ" sz="1100" b="1" dirty="0" err="1">
                <a:solidFill>
                  <a:srgbClr val="002060"/>
                </a:solidFill>
              </a:rPr>
              <a:t>التوازنية</a:t>
            </a:r>
            <a:r>
              <a:rPr lang="ar-DZ" sz="1100" b="1" dirty="0">
                <a:solidFill>
                  <a:srgbClr val="002060"/>
                </a:solidFill>
              </a:rPr>
              <a:t>.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22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723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5529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4720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56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693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0923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76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71035" y="389654"/>
            <a:ext cx="2597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>
                <a:solidFill>
                  <a:srgbClr val="FF0000"/>
                </a:solidFill>
                <a:latin typeface="Traditional Arabic,Bold"/>
              </a:rPr>
              <a:t>مفهوم ميزان المدفوعات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342" y="1048273"/>
            <a:ext cx="85017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ميزان المدفوعات هو بيان إحصائي يلخص المعاملات بين المقيمين وغير المقيمين خلال فترة معينة،</a:t>
            </a:r>
          </a:p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يتألف من: حساب السلع والخدمات، الحساب الرأسمالي ا ولحساب المالي. يسجل لكل معاملة في ميزان</a:t>
            </a:r>
          </a:p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المدفوعات_ وفق نظام القيد المزدوج _ قيدان: مدين ودائن، حيث يكون مجموع القيود الدائنة يساوي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مجموع</a:t>
            </a:r>
            <a:r>
              <a:rPr lang="fr-FR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القيود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المدينة </a:t>
            </a:r>
            <a:endParaRPr lang="fr-FR" b="1" dirty="0" smtClean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كما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يمكن تعريفه على أنه سجل محاسبي أو إحصائي موثق رسميا، يعتمد قيدا مزدوجا لخلاصة المقبوضات</a:t>
            </a:r>
          </a:p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والمدفوعات التي تترتب عليهما حقوق </a:t>
            </a:r>
            <a:r>
              <a:rPr lang="ar-DZ" b="1" dirty="0" err="1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دائنية</a:t>
            </a:r>
            <a:r>
              <a:rPr lang="fr-FR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والتزامات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مديونية للمقيمين من الأشخاص الطبيعيين والقانونيين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fr-FR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دولة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مع الخارج نتيجة للمبادلات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الإقتصادية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والتحولات الخارجية سواء كانت من طرف واحد أو من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طرفين</a:t>
            </a:r>
            <a:r>
              <a:rPr lang="fr-FR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خلال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فترة زمنية عادة ما تكون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سنة</a:t>
            </a:r>
            <a:r>
              <a:rPr lang="fr-FR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,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36757" y="4109390"/>
            <a:ext cx="2531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>
                <a:solidFill>
                  <a:srgbClr val="FF0000"/>
                </a:solidFill>
                <a:latin typeface="Traditional Arabic,Bold"/>
              </a:rPr>
              <a:t>اهمية </a:t>
            </a:r>
            <a:r>
              <a:rPr lang="ar-DZ" b="1" dirty="0">
                <a:solidFill>
                  <a:srgbClr val="FF0000"/>
                </a:solidFill>
                <a:latin typeface="Traditional Arabic,Bold"/>
              </a:rPr>
              <a:t>ميزان المدفوعات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085" y="4666795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وتكمن أهمية ميزان المدفوعات في كونه يعتبر أداة هامة للتحليل </a:t>
            </a:r>
            <a:r>
              <a:rPr lang="ar-DZ" b="1" dirty="0" err="1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الإقتصادي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باعتباره المرأة التي تنعكس</a:t>
            </a:r>
          </a:p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خلالها وضعية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الإقتصاد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المحلي بالنسبة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للإقتصاديات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العالمية سواء من حيث قوة الجهاز الإنتاجي التي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تنعكس</a:t>
            </a:r>
            <a:r>
              <a:rPr lang="fr-FR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خلال وضعية الحساب الجاري أو من خلال تطور النظام المالي الذي تعكسه وضعية الحساب المالي ومن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ثم</a:t>
            </a:r>
            <a:r>
              <a:rPr lang="fr-FR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يساعد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صانعي قرار السياسة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الإقتصادية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اتخاذ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القرارت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المناسبة.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645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563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5082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3515" y="389654"/>
            <a:ext cx="2512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>
                <a:solidFill>
                  <a:srgbClr val="FF0000"/>
                </a:solidFill>
                <a:latin typeface="Traditional Arabic,Bold"/>
              </a:rPr>
              <a:t>اقسام </a:t>
            </a:r>
            <a:r>
              <a:rPr lang="ar-DZ" b="1" dirty="0">
                <a:solidFill>
                  <a:srgbClr val="FF0000"/>
                </a:solidFill>
                <a:latin typeface="Traditional Arabic,Bold"/>
              </a:rPr>
              <a:t>ميزان المدفوعات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6" name="Picture 2" descr="ميزان المدفوعا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6" y="949096"/>
            <a:ext cx="7979227" cy="529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35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914" y="263719"/>
            <a:ext cx="85561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يتكون ميزان المدفوعات من 3 أقسام رئيسية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هي:</a:t>
            </a:r>
            <a:endParaRPr lang="ar-DZ" sz="1200" b="1" dirty="0">
              <a:solidFill>
                <a:srgbClr val="00206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DZ" b="1" dirty="0" smtClean="0">
                <a:solidFill>
                  <a:srgbClr val="002060"/>
                </a:solidFill>
                <a:latin typeface="Traditional Arabic,Bold"/>
              </a:rPr>
              <a:t>2-1 </a:t>
            </a:r>
            <a:r>
              <a:rPr lang="ar-DZ" b="1" dirty="0">
                <a:solidFill>
                  <a:srgbClr val="002060"/>
                </a:solidFill>
                <a:latin typeface="Traditional Arabic,Bold"/>
              </a:rPr>
              <a:t>الحساب الجاري: </a:t>
            </a:r>
          </a:p>
          <a:p>
            <a:pPr algn="r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تسجل فيه حسابات القيود الدائنة والمدينة للمعاملات الجارية التي تتم بين المقيمين وغير المقيمين والتي</a:t>
            </a:r>
          </a:p>
          <a:p>
            <a:pPr algn="r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تخص:</a:t>
            </a:r>
          </a:p>
          <a:p>
            <a:pPr algn="r" rtl="1"/>
            <a:r>
              <a:rPr lang="ar-DZ" b="1" dirty="0" smtClean="0">
                <a:solidFill>
                  <a:srgbClr val="002060"/>
                </a:solidFill>
                <a:latin typeface="Traditional Arabic,Bold"/>
              </a:rPr>
              <a:t>2-1-1 </a:t>
            </a:r>
            <a:r>
              <a:rPr lang="ar-DZ" b="1" dirty="0">
                <a:solidFill>
                  <a:srgbClr val="002060"/>
                </a:solidFill>
                <a:latin typeface="Traditional Arabic,Bold"/>
              </a:rPr>
              <a:t>حساب السلع والخدمات: </a:t>
            </a:r>
            <a:endParaRPr lang="ar-DZ" b="1" dirty="0" smtClean="0">
              <a:solidFill>
                <a:srgbClr val="002060"/>
              </a:solidFill>
              <a:latin typeface="Traditional Arabic,Bold"/>
            </a:endParaRPr>
          </a:p>
          <a:p>
            <a:pPr algn="r" rtl="1"/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يقيد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حساب السلع والخدمات المعاملات في البنود التي تمثل مخرجات من أنشطة الإنتاج، والتي قد تكون</a:t>
            </a:r>
          </a:p>
          <a:p>
            <a:pPr algn="r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شكل سلع عينية )تجارة منظورة( أو في شكل خدمات )تجارة غير منظورة( ك: خدمات النقل والتأمين،</a:t>
            </a:r>
          </a:p>
          <a:p>
            <a:pPr algn="r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خدمات البنوك والسياحة.....الخ، ويعبر عنها عموما من خلال الصادرات )انتاج من جهة المقيمين(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والواردات)انتاج من جهة غير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المقيمين).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5813" y="3680039"/>
            <a:ext cx="86323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b="1" dirty="0" smtClean="0">
                <a:solidFill>
                  <a:srgbClr val="002060"/>
                </a:solidFill>
                <a:latin typeface="Traditional Arabic,Bold"/>
              </a:rPr>
              <a:t>2-2-2 حساب </a:t>
            </a:r>
            <a:r>
              <a:rPr lang="ar-DZ" b="1" dirty="0">
                <a:solidFill>
                  <a:srgbClr val="002060"/>
                </a:solidFill>
                <a:latin typeface="Traditional Arabic,Bold"/>
              </a:rPr>
              <a:t>الدخل الأولي: </a:t>
            </a:r>
            <a:endParaRPr lang="ar-DZ" b="1" dirty="0" smtClean="0">
              <a:solidFill>
                <a:srgbClr val="002060"/>
              </a:solidFill>
              <a:latin typeface="Traditional Arabic,Bold"/>
            </a:endParaRPr>
          </a:p>
          <a:p>
            <a:pPr algn="just" rtl="1"/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يبين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هذا الحساب تدفقات الدخل الأولي بين المقيمين وغير المقيمين والتي قد تكون مستحقة التحصيل</a:t>
            </a:r>
          </a:p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للمقيمين تسجل في الجانب الدائن أو مستحقة الدفع عليهم تسجل في الجانب المدين.</a:t>
            </a:r>
          </a:p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يتمثل الدخل الأولي في العائد على الوحدة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الإقتصادية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نظير مساهمتها في عملية الإنتاج، وقد يكون إما</a:t>
            </a:r>
          </a:p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دخلا مرتبطا بعملية الإنتاج كأجور العاملين والضرائب والدعم على الإنتاج والمنتجات، أو قد يكون مرتبطا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بملكية أصول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مالية غير منتجة يعبر عنه بدخل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الإستثمار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شكل توزيعات أرباح وفوائد.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7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371" y="282361"/>
            <a:ext cx="8479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b="1" dirty="0" smtClean="0">
                <a:solidFill>
                  <a:srgbClr val="002060"/>
                </a:solidFill>
                <a:latin typeface="Traditional Arabic,Bold"/>
              </a:rPr>
              <a:t>2-2-3 </a:t>
            </a:r>
            <a:r>
              <a:rPr lang="ar-DZ" b="1" dirty="0">
                <a:solidFill>
                  <a:srgbClr val="002060"/>
                </a:solidFill>
                <a:latin typeface="Traditional Arabic,Bold"/>
              </a:rPr>
              <a:t>حساب الدخل الثانوي: </a:t>
            </a:r>
            <a:endParaRPr lang="ar-DZ" b="1" dirty="0" smtClean="0">
              <a:solidFill>
                <a:srgbClr val="002060"/>
              </a:solidFill>
              <a:latin typeface="Traditional Arabic,Bold"/>
            </a:endParaRPr>
          </a:p>
          <a:p>
            <a:pPr algn="just" rtl="1"/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يبين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هذا الحساب التحويلات الجارية التي تتم بين المقيمين وغير المقيمين، والتي تتخذا شكلا نقديا أو</a:t>
            </a:r>
          </a:p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عينيا، في حين أن التحويلات الرأسمالية لا تقيد إلا على مستوى الحساب الرأسمالي.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371" y="1678080"/>
            <a:ext cx="84799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b="1" dirty="0" smtClean="0">
                <a:solidFill>
                  <a:srgbClr val="002060"/>
                </a:solidFill>
                <a:latin typeface="Traditional Arabic,Bold"/>
              </a:rPr>
              <a:t>2-3- الحساب </a:t>
            </a:r>
            <a:r>
              <a:rPr lang="ar-DZ" b="1" dirty="0">
                <a:solidFill>
                  <a:srgbClr val="002060"/>
                </a:solidFill>
                <a:latin typeface="Traditional Arabic,Bold"/>
              </a:rPr>
              <a:t>الرأسمالي</a:t>
            </a:r>
            <a:r>
              <a:rPr lang="ar-DZ" b="1" dirty="0" smtClean="0">
                <a:solidFill>
                  <a:srgbClr val="002060"/>
                </a:solidFill>
                <a:latin typeface="Traditional Arabic,Bold"/>
              </a:rPr>
              <a:t>:</a:t>
            </a:r>
            <a:endParaRPr lang="ar-DZ" b="1" dirty="0">
              <a:solidFill>
                <a:srgbClr val="002060"/>
              </a:solidFill>
              <a:latin typeface="Traditional Arabic,Bold"/>
            </a:endParaRPr>
          </a:p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تسجل فيه الحسابات المتعلقة بالمعاملات بين المقيمين وغير المقيمين الخاصة بالتحويلات الرأسمالية _من</a:t>
            </a:r>
          </a:p>
          <a:p>
            <a:pPr algn="just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دون مقابل_ مستحقة القبض والمستحقة الدفع، وكذا ما تعلق باقتناء أو التخلي عن الأصول غير المنتجة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وغير المالية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كالموارد الطبيعية وعقود الإيجار والتراخيص والأصول التسويقية )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كالإسم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التجاري والعلامة التجارية(.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وتتمثل التحويلات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الرأسمالية في التحويلات التي تنتقل فيها ملكية أصل معين )ما عدا النقدية والمخزونات( من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طرف لآخر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حيث تتمثل في: إعفاءات الدين، مطالبات التأمين على غير الحياة، إعانات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الإستثمار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...الخ.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61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4455" y="389654"/>
            <a:ext cx="3950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>
                <a:solidFill>
                  <a:srgbClr val="FF0000"/>
                </a:solidFill>
                <a:latin typeface="Traditional Arabic,Bold"/>
              </a:rPr>
              <a:t>حساب التسويات في </a:t>
            </a:r>
            <a:r>
              <a:rPr lang="ar-DZ" b="1" dirty="0">
                <a:solidFill>
                  <a:srgbClr val="FF0000"/>
                </a:solidFill>
                <a:latin typeface="Traditional Arabic,Bold"/>
              </a:rPr>
              <a:t>ميزان المدفوعات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87" y="1002774"/>
            <a:ext cx="87194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sz="20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زيادة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الأقسام الرئيسية الثلاثة المكونة لميزان المدفوعات، هنالك ما يعرف ب"حساب التسويات</a:t>
            </a:r>
          </a:p>
          <a:p>
            <a:pPr algn="r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الرسمية" الذي يضم: صافي التغيرات في التزامات الإقليم الرسمية اتجاه الأجانب والتغيرات في الأصول </a:t>
            </a:r>
            <a:r>
              <a:rPr lang="ar-DZ" sz="2000" b="1" dirty="0" err="1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الإحتياطية</a:t>
            </a:r>
            <a:r>
              <a:rPr lang="ar-DZ" sz="20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الرسمية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للدولة ) الذهب، العملات القابلة للتحويل، حقوق السحب الخاصة، و حصة البلد في </a:t>
            </a:r>
            <a:r>
              <a:rPr lang="ar-DZ" sz="20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المؤسسات الدولية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خلال السنة. و الغرض من هذا الحساب هو التسوية الحسابية لميزان المدفوعات سواء في </a:t>
            </a:r>
            <a:r>
              <a:rPr lang="ar-DZ" sz="20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التزاماته وحقوقها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 الأجانب أو عن طريق تحركات في الأصول </a:t>
            </a:r>
            <a:r>
              <a:rPr lang="ar-DZ" sz="2000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الإحتياطية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الرسمية و تتم هذه التسوية بالكيفية التالية: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9833" y="2736912"/>
            <a:ext cx="3759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raditional Arabic,Bold"/>
              </a:rPr>
              <a:t>في حالة العجز في </a:t>
            </a:r>
            <a:r>
              <a:rPr lang="ar-DZ" b="1" dirty="0">
                <a:solidFill>
                  <a:schemeClr val="bg2">
                    <a:lumMod val="60000"/>
                    <a:lumOff val="40000"/>
                  </a:schemeClr>
                </a:solidFill>
                <a:latin typeface="Traditional Arabic,Bold"/>
              </a:rPr>
              <a:t>ميزان المدفوعات</a:t>
            </a:r>
            <a:endParaRPr lang="fr-F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287" y="3301499"/>
            <a:ext cx="88112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  إما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تسديد قيمة العجز ذهبا أو عملات قابلة للتحويل و بالتالي تخفيض مستوى احتياطاتها من الصرف؛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 بطلب قرض قصير الأجل من بلد دائن ، و بالتالي ارتفاع </a:t>
            </a:r>
            <a:r>
              <a:rPr lang="ar-DZ" sz="2000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مديوينة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البلد صاحب العجز؛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 بتخفيض </a:t>
            </a:r>
            <a:r>
              <a:rPr lang="ar-DZ" sz="2000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دائنية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البلد اتجاه العالم الخارجي؛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 بالاقتراض من السوق المالية الدولية أو من مؤسسة مالية دولية كصندوق النقد الدولي.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1667" y="4624938"/>
            <a:ext cx="3935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raditional Arabic,Bold"/>
              </a:rPr>
              <a:t>في حالة الفائض في </a:t>
            </a:r>
            <a:r>
              <a:rPr lang="ar-DZ" b="1" dirty="0">
                <a:solidFill>
                  <a:schemeClr val="bg2">
                    <a:lumMod val="60000"/>
                    <a:lumOff val="40000"/>
                  </a:schemeClr>
                </a:solidFill>
                <a:latin typeface="Traditional Arabic,Bold"/>
              </a:rPr>
              <a:t>ميزان المدفوعات</a:t>
            </a:r>
            <a:endParaRPr lang="fr-F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1995" y="5084170"/>
            <a:ext cx="80772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اما بزيادة احتياطاتها من الذهب و العملات الصعبة؛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 بتقديم قروض قصيرة الأجل للدول المدينة ، و بالتالي زيادة </a:t>
            </a:r>
            <a:r>
              <a:rPr lang="ar-DZ" sz="2000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دائنيتها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اتجاه العالم الخارجي؛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 بتسديد ديونها السابقة.</a:t>
            </a:r>
            <a:endParaRPr lang="fr-F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72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0629" y="270302"/>
            <a:ext cx="53122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b="1" dirty="0">
                <a:solidFill>
                  <a:srgbClr val="FF0000"/>
                </a:solidFill>
                <a:latin typeface="Traditional Arabic,Bold"/>
              </a:rPr>
              <a:t>أمثلة تطبيقية عن التسجيل في ميزان المدفوعات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057" y="843792"/>
            <a:ext cx="87956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_ تصدر شركة جزائرية سلعا قيمتها 700 مليون يورو إلى فرنسا وتتلقى الدفع بوديعة باليورو في حسابها لدى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بباريس؛ "</a:t>
            </a:r>
            <a:r>
              <a:rPr lang="fr-FR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BNP"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بنك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هنا نسجل في الجانب الدائن لحساب السلع والخدمات للجزائر ما قيمته 700 مليون يورو، مقابل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تسجيل ما قيمته 700 مليون يورو في الجانب المدين من الحساب المالي لأنه يعبر عن زيادة لالتزامات الأجانب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اتجاه الجزائر.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_ ينفق سائح جزائري ما قيمته 2000 يورو في لندن مقابل خدمات الفندق والسفر والأكل بالسحب من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بلندن؛ </a:t>
            </a:r>
            <a:r>
              <a:rPr lang="fr-FR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HSBC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ودائعه باليورو على مستوى بنك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تسجل الجزائر ما قيمته 2000 يورو في الجانب المدين من حساب السلع والخدمات مقابل تسجيلها لما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قيمته 2000 يورو في الجانب الدائن من حسابها المالي قصير الأجل لأن ذلك يمثل انخفاضا في التزامات الأجانب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اتجاه الجزائر.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_ يشتري مستثمر جزائري أسهما من بورصة باريس بما يعادل 7 </a:t>
            </a:r>
            <a:r>
              <a:rPr lang="ar-DZ" sz="28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مليون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يورو وذلك بالدفع عن طريق السحب من</a:t>
            </a:r>
          </a:p>
          <a:p>
            <a:pPr algn="r" rtl="1"/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بباريس؛ "</a:t>
            </a:r>
            <a:r>
              <a:rPr lang="fr-FR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BNP" </a:t>
            </a:r>
            <a:r>
              <a:rPr lang="ar-DZ" sz="20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ودائعه باليورو من بنك</a:t>
            </a:r>
            <a:endParaRPr lang="fr-F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6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57" y="1137706"/>
            <a:ext cx="85670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تسجل الجزائر في الجانب المدين من حسابها المالي طويل الأجل ما قيمته 7 مليون يورو )زيادة في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الأصول المالية الأجنبية( مقابل تسجيلها ما قيمته 7 مليون يورو في الجانب الدائن لحسابها المالي قصير الأجل لأن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ذلك يمثل انخفاضا في التزامات الأجانب اتجاه الجزائر.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_تدفع الحكومة الجزائرية مساعدة لدولة افريقية بما قيمته 2 مليون يورو؛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تسجل الجزائر في الجانب المدين من حسابها الرأسمالي ما قيمته 2 مليون يورو )تحويلات حكومية دون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مقابل( مقابل تسجيل ما قيمته 2 مليون يورو في الجانب الدائن من حسابها المالي طويل الأجل لأن ذلك يعبر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زيادة في التزامات الجزائر اتجاه الأجانب.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_ يقترض مستثمر جزائري ما قيمته 70 مليون يورو لبناء مصنع في دولة مالي؛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تسجل الجزائر في الجانب الدائن من حسابها المالي قصير الأجل ما قيمته 70 مليون يورو لأنه يمثل زيادة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التزامات الدولة اتجاه الأجانب مقابل تسجيل ما قيمته 70 مليون يورو في الجانب المدين من الحساب المالي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طويل الأجل لأن ذلك يعتبر زيادة في الأصول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الإستثمارية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21085" y="506840"/>
            <a:ext cx="3722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b="1" dirty="0" smtClean="0">
                <a:solidFill>
                  <a:srgbClr val="FF0000"/>
                </a:solidFill>
                <a:latin typeface="Traditional Arabic,Bold"/>
              </a:rPr>
              <a:t>التسجيل </a:t>
            </a:r>
            <a:r>
              <a:rPr lang="ar-DZ" b="1" dirty="0">
                <a:solidFill>
                  <a:srgbClr val="FF0000"/>
                </a:solidFill>
                <a:latin typeface="Traditional Arabic,Bold"/>
              </a:rPr>
              <a:t>في ميزان المدفوعات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64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2109" y="193710"/>
            <a:ext cx="3464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>
                <a:solidFill>
                  <a:srgbClr val="FF0000"/>
                </a:solidFill>
                <a:latin typeface="Traditional Arabic,Bold"/>
              </a:rPr>
              <a:t>5- </a:t>
            </a:r>
            <a:r>
              <a:rPr lang="ar-DZ" b="1" dirty="0" err="1" smtClean="0">
                <a:solidFill>
                  <a:srgbClr val="FF0000"/>
                </a:solidFill>
                <a:latin typeface="Traditional Arabic,Bold"/>
              </a:rPr>
              <a:t>الإختلال</a:t>
            </a:r>
            <a:r>
              <a:rPr lang="ar-DZ" b="1" dirty="0" smtClean="0">
                <a:solidFill>
                  <a:srgbClr val="FF0000"/>
                </a:solidFill>
                <a:latin typeface="Traditional Arabic,Bold"/>
              </a:rPr>
              <a:t> </a:t>
            </a:r>
            <a:r>
              <a:rPr lang="ar-DZ" b="1" dirty="0">
                <a:solidFill>
                  <a:srgbClr val="FF0000"/>
                </a:solidFill>
                <a:latin typeface="Traditional Arabic,Bold"/>
              </a:rPr>
              <a:t>في ميزان المدفوعات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87" y="797511"/>
            <a:ext cx="87847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 اختلال ميزان المدفوعات وعدم توازنه يعتبر أمرا واقعا بالنسبة لكافة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الإقتصاديات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العالمية </a:t>
            </a:r>
            <a:r>
              <a:rPr lang="ar-DZ" sz="1200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باعتبار</a:t>
            </a:r>
          </a:p>
          <a:p>
            <a:pPr algn="r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ديناميكية التطور التي تميز النشاط </a:t>
            </a:r>
            <a:r>
              <a:rPr lang="ar-DZ" b="1" dirty="0" err="1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الإقتصادي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 جهة والتقلبات العديدة التي تمسه من جهة أخرى، والتي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تدفع لحالة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عدم التوازن في موازين المدفوعات ما بين الفائض والعجز.</a:t>
            </a:r>
          </a:p>
          <a:p>
            <a:pPr algn="r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فقد تعاني الدولة من عجز في ميزان </a:t>
            </a:r>
            <a:r>
              <a:rPr lang="ar-DZ" b="1" dirty="0" err="1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مدفوعاتها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يترتب عن ذلك زيادة في مديونيتها للعالم الخارجي</a:t>
            </a:r>
          </a:p>
          <a:p>
            <a:pPr algn="r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فتعيش في مستوى أكبر من إمكاناتها الحقيقية. كما يترتب عن هذا العجز أيضا الإقبال على عملات الدول</a:t>
            </a:r>
          </a:p>
          <a:p>
            <a:pPr algn="r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الدائنة و انخفاض الطلب على العملة المحلية، و استمرار هذا الوضع يجعل مركز هذه الدولة ضعيفا في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الاقتصاد الدولي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فتنهار سمعتها الاقتصادية بين المؤسسات المالية الدولية و الإقليمية.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0392" y="3475167"/>
            <a:ext cx="4347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b="1" dirty="0" smtClean="0">
                <a:solidFill>
                  <a:srgbClr val="FF0000"/>
                </a:solidFill>
                <a:latin typeface="Traditional Arabic,Bold"/>
              </a:rPr>
              <a:t>5-1- أنواع </a:t>
            </a:r>
            <a:r>
              <a:rPr lang="ar-DZ" b="1" dirty="0">
                <a:solidFill>
                  <a:srgbClr val="FF0000"/>
                </a:solidFill>
                <a:latin typeface="Traditional Arabic,Bold"/>
              </a:rPr>
              <a:t>الاختلال في ميزان المدفوعات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287" y="3936832"/>
            <a:ext cx="8784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هناك العديد من أشكال الاختلال في ميزان المدفوعات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(سواء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كان حالة فائض أو حالة </a:t>
            </a:r>
            <a:r>
              <a:rPr lang="ar-DZ" b="1" dirty="0" smtClean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عجز) </a:t>
            </a:r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وتنقسم</a:t>
            </a:r>
          </a:p>
          <a:p>
            <a:pPr algn="r" rtl="1"/>
            <a:r>
              <a:rPr lang="ar-DZ" b="1" dirty="0">
                <a:solidFill>
                  <a:srgbClr val="00206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 قسمين :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76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1" id="{3BC3CECE-4561-48F1-86AF-3329590B5EF2}" vid="{DB35A89C-BAF7-4884-A802-40C68D29FF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214</TotalTime>
  <Words>2335</Words>
  <Application>Microsoft Office PowerPoint</Application>
  <PresentationFormat>Affichage à l'écran (4:3)</PresentationFormat>
  <Paragraphs>332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Arial</vt:lpstr>
      <vt:lpstr>Microsoft Sans Serif</vt:lpstr>
      <vt:lpstr>Sakkal Majalla</vt:lpstr>
      <vt:lpstr>Sakkal Majalla,Bold</vt:lpstr>
      <vt:lpstr>Simplified Arabic</vt:lpstr>
      <vt:lpstr>Traditional Arabic</vt:lpstr>
      <vt:lpstr>Traditional Arabic,Bold</vt:lpstr>
      <vt:lpstr>Thème1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13</cp:revision>
  <dcterms:created xsi:type="dcterms:W3CDTF">2022-03-26T18:27:26Z</dcterms:created>
  <dcterms:modified xsi:type="dcterms:W3CDTF">2022-03-26T22:02:26Z</dcterms:modified>
</cp:coreProperties>
</file>