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6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14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5334000"/>
            <a:ext cx="7772400" cy="704850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noProof="0" smtClean="0"/>
              <a:t>Modifiez le style du titre</a:t>
            </a:r>
            <a:endParaRPr lang="en-US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5867400"/>
            <a:ext cx="7772400" cy="533400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>
            <a:lvl1pPr marL="0" indent="0" algn="r">
              <a:buFontTx/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noProof="0" smtClean="0"/>
              <a:t>Modifiez le style des sous-titres du masque</a:t>
            </a:r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2420402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408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00800" y="1417638"/>
            <a:ext cx="1828800" cy="5211762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1417638"/>
            <a:ext cx="5334000" cy="5211762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962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900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182128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2438400"/>
            <a:ext cx="35814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38400"/>
            <a:ext cx="35814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754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195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621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595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38996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471962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417638"/>
            <a:ext cx="7315200" cy="71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Modifiez le style du titre</a:t>
            </a:r>
            <a:endParaRPr lang="en-US" altLang="fr-FR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2438400"/>
            <a:ext cx="731520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Modifiez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  <a:endParaRPr lang="en-US" altLang="fr-FR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90599" y="1628507"/>
            <a:ext cx="6803571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/>
            <a:r>
              <a:rPr lang="ar-DZ" sz="4000" b="1" dirty="0">
                <a:latin typeface="Sakkal Majalla,Bold"/>
              </a:rPr>
              <a:t>الفصل الثاني: ميزان المدفوعات: دراسة</a:t>
            </a:r>
          </a:p>
          <a:p>
            <a:pPr rtl="1"/>
            <a:r>
              <a:rPr lang="ar-DZ" sz="4000" b="1" dirty="0">
                <a:latin typeface="Sakkal Majalla,Bold"/>
              </a:rPr>
              <a:t>تحليلية</a:t>
            </a:r>
          </a:p>
          <a:p>
            <a:pPr rtl="1"/>
            <a:r>
              <a:rPr lang="ar-DZ" sz="3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1 مفهوم ميزان المدفوعات</a:t>
            </a:r>
          </a:p>
          <a:p>
            <a:pPr rtl="1"/>
            <a:r>
              <a:rPr lang="ar-DZ" sz="3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2 أقسام ميزان المدفوعات</a:t>
            </a:r>
          </a:p>
          <a:p>
            <a:pPr rtl="1"/>
            <a:r>
              <a:rPr lang="ar-DZ" sz="3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3 أمثلة تطبيقية عن التسجيل في ميزان</a:t>
            </a:r>
          </a:p>
          <a:p>
            <a:pPr rtl="1"/>
            <a:r>
              <a:rPr lang="ar-DZ" sz="3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المدفوعات</a:t>
            </a:r>
          </a:p>
          <a:p>
            <a:pPr rtl="1"/>
            <a:r>
              <a:rPr lang="ar-DZ" sz="3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4 التحليل </a:t>
            </a:r>
            <a:r>
              <a:rPr lang="ar-DZ" sz="3600" dirty="0" err="1">
                <a:latin typeface="Sakkal Majalla" panose="02000000000000000000" pitchFamily="2" charset="-78"/>
                <a:cs typeface="Sakkal Majalla" panose="02000000000000000000" pitchFamily="2" charset="-78"/>
              </a:rPr>
              <a:t>الإقتصادي</a:t>
            </a:r>
            <a:r>
              <a:rPr lang="ar-DZ" sz="3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لميزان المدفوعات</a:t>
            </a:r>
          </a:p>
          <a:p>
            <a:pPr rtl="1"/>
            <a:r>
              <a:rPr lang="ar-DZ" sz="3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5 </a:t>
            </a:r>
            <a:r>
              <a:rPr lang="ar-DZ" sz="3600" dirty="0" err="1">
                <a:latin typeface="Sakkal Majalla" panose="02000000000000000000" pitchFamily="2" charset="-78"/>
                <a:cs typeface="Sakkal Majalla" panose="02000000000000000000" pitchFamily="2" charset="-78"/>
              </a:rPr>
              <a:t>الإختلال</a:t>
            </a:r>
            <a:r>
              <a:rPr lang="ar-DZ" sz="3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في ميزان المدفوعات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8369504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4049486" y="794657"/>
            <a:ext cx="2514600" cy="751114"/>
          </a:xfrm>
          <a:prstGeom prst="rect">
            <a:avLst/>
          </a:prstGeom>
          <a:ln/>
          <a:ex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1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rPr>
              <a:t>5-1-1-الاختلال المؤقت</a:t>
            </a:r>
            <a:endParaRPr kumimoji="0" lang="fr-FR" sz="1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97971" y="794657"/>
            <a:ext cx="2514600" cy="751114"/>
          </a:xfrm>
          <a:prstGeom prst="rect">
            <a:avLst/>
          </a:prstGeom>
          <a:ln/>
          <a:ex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1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rPr>
              <a:t>5-1-2- الاختلال الدائم(الهيكلي)</a:t>
            </a:r>
            <a:endParaRPr kumimoji="0" lang="fr-FR" sz="1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</p:txBody>
      </p:sp>
      <p:sp>
        <p:nvSpPr>
          <p:cNvPr id="4" name="Rectangle à coins arrondis 3"/>
          <p:cNvSpPr/>
          <p:nvPr/>
        </p:nvSpPr>
        <p:spPr bwMode="auto">
          <a:xfrm>
            <a:off x="7168243" y="2133600"/>
            <a:ext cx="1872343" cy="4430486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rtl="1"/>
            <a:r>
              <a:rPr lang="ar-DZ" sz="1800" b="1" dirty="0">
                <a:solidFill>
                  <a:schemeClr val="accent2"/>
                </a:solidFill>
              </a:rPr>
              <a:t>الاختلال </a:t>
            </a:r>
            <a:r>
              <a:rPr lang="ar-DZ" sz="1800" b="1" dirty="0" smtClean="0">
                <a:solidFill>
                  <a:schemeClr val="accent2"/>
                </a:solidFill>
              </a:rPr>
              <a:t>الطبيعي</a:t>
            </a:r>
          </a:p>
          <a:p>
            <a:pPr rtl="1"/>
            <a:r>
              <a:rPr lang="ar-DZ" sz="1400" b="1" dirty="0" smtClean="0">
                <a:solidFill>
                  <a:srgbClr val="002060"/>
                </a:solidFill>
              </a:rPr>
              <a:t>وهو </a:t>
            </a:r>
            <a:r>
              <a:rPr lang="ar-DZ" sz="1400" b="1" dirty="0" err="1">
                <a:solidFill>
                  <a:srgbClr val="002060"/>
                </a:solidFill>
              </a:rPr>
              <a:t>الإختلال</a:t>
            </a:r>
            <a:r>
              <a:rPr lang="ar-DZ" sz="1400" b="1" dirty="0">
                <a:solidFill>
                  <a:srgbClr val="002060"/>
                </a:solidFill>
              </a:rPr>
              <a:t> </a:t>
            </a:r>
            <a:r>
              <a:rPr lang="ar-DZ" sz="1400" b="1" dirty="0" smtClean="0">
                <a:solidFill>
                  <a:srgbClr val="002060"/>
                </a:solidFill>
              </a:rPr>
              <a:t>الذي</a:t>
            </a:r>
          </a:p>
          <a:p>
            <a:pPr rtl="1"/>
            <a:r>
              <a:rPr lang="ar-DZ" sz="1400" b="1" dirty="0" smtClean="0">
                <a:solidFill>
                  <a:srgbClr val="002060"/>
                </a:solidFill>
              </a:rPr>
              <a:t>يحصل في الغالب نتيجة ظروف</a:t>
            </a:r>
          </a:p>
          <a:p>
            <a:pPr rtl="1"/>
            <a:r>
              <a:rPr lang="ar-DZ" sz="1400" b="1" dirty="0" smtClean="0">
                <a:solidFill>
                  <a:srgbClr val="002060"/>
                </a:solidFill>
              </a:rPr>
              <a:t> </a:t>
            </a:r>
            <a:r>
              <a:rPr lang="ar-DZ" sz="1400" b="1" dirty="0">
                <a:solidFill>
                  <a:srgbClr val="002060"/>
                </a:solidFill>
              </a:rPr>
              <a:t>طبيعية قاهرة تؤثر على </a:t>
            </a:r>
            <a:endParaRPr lang="ar-DZ" sz="1400" b="1" dirty="0" smtClean="0">
              <a:solidFill>
                <a:srgbClr val="002060"/>
              </a:solidFill>
            </a:endParaRPr>
          </a:p>
          <a:p>
            <a:pPr rtl="1"/>
            <a:r>
              <a:rPr lang="ar-DZ" sz="1400" b="1" dirty="0" smtClean="0">
                <a:solidFill>
                  <a:srgbClr val="002060"/>
                </a:solidFill>
              </a:rPr>
              <a:t>استمرارية</a:t>
            </a:r>
            <a:endParaRPr lang="ar-DZ" sz="1400" b="1" dirty="0">
              <a:solidFill>
                <a:srgbClr val="002060"/>
              </a:solidFill>
            </a:endParaRPr>
          </a:p>
          <a:p>
            <a:pPr rtl="1"/>
            <a:r>
              <a:rPr lang="ar-DZ" sz="1400" b="1" dirty="0">
                <a:solidFill>
                  <a:srgbClr val="002060"/>
                </a:solidFill>
              </a:rPr>
              <a:t>المصانع والأراضي على الإنتاج </a:t>
            </a:r>
            <a:endParaRPr lang="ar-DZ" sz="1400" b="1" dirty="0" smtClean="0">
              <a:solidFill>
                <a:srgbClr val="002060"/>
              </a:solidFill>
            </a:endParaRPr>
          </a:p>
          <a:p>
            <a:pPr rtl="1"/>
            <a:r>
              <a:rPr lang="ar-DZ" sz="1400" b="1" dirty="0" smtClean="0">
                <a:solidFill>
                  <a:srgbClr val="002060"/>
                </a:solidFill>
              </a:rPr>
              <a:t>ومن ثم تدفع </a:t>
            </a:r>
            <a:r>
              <a:rPr lang="ar-DZ" sz="1400" b="1" dirty="0">
                <a:solidFill>
                  <a:srgbClr val="002060"/>
                </a:solidFill>
              </a:rPr>
              <a:t>لتراجع </a:t>
            </a:r>
            <a:endParaRPr lang="ar-DZ" sz="1400" b="1" dirty="0" smtClean="0">
              <a:solidFill>
                <a:srgbClr val="002060"/>
              </a:solidFill>
            </a:endParaRPr>
          </a:p>
          <a:p>
            <a:pPr rtl="1"/>
            <a:r>
              <a:rPr lang="ar-DZ" sz="1400" b="1" dirty="0" smtClean="0">
                <a:solidFill>
                  <a:srgbClr val="002060"/>
                </a:solidFill>
              </a:rPr>
              <a:t>صادرات </a:t>
            </a:r>
            <a:r>
              <a:rPr lang="ar-DZ" sz="1400" b="1" dirty="0">
                <a:solidFill>
                  <a:srgbClr val="002060"/>
                </a:solidFill>
              </a:rPr>
              <a:t>البلد المعني إلى </a:t>
            </a:r>
            <a:endParaRPr lang="ar-DZ" sz="1400" b="1" dirty="0" smtClean="0">
              <a:solidFill>
                <a:srgbClr val="002060"/>
              </a:solidFill>
            </a:endParaRPr>
          </a:p>
          <a:p>
            <a:pPr rtl="1"/>
            <a:r>
              <a:rPr lang="ar-DZ" sz="1400" b="1" dirty="0" smtClean="0">
                <a:solidFill>
                  <a:srgbClr val="002060"/>
                </a:solidFill>
              </a:rPr>
              <a:t>مستوى </a:t>
            </a:r>
          </a:p>
          <a:p>
            <a:pPr rtl="1"/>
            <a:r>
              <a:rPr lang="ar-DZ" sz="1400" b="1" dirty="0" smtClean="0">
                <a:solidFill>
                  <a:srgbClr val="002060"/>
                </a:solidFill>
              </a:rPr>
              <a:t>يجعل </a:t>
            </a:r>
            <a:r>
              <a:rPr lang="ar-DZ" sz="1400" b="1" dirty="0">
                <a:solidFill>
                  <a:srgbClr val="002060"/>
                </a:solidFill>
              </a:rPr>
              <a:t>من ميزان المدفوعات</a:t>
            </a:r>
          </a:p>
          <a:p>
            <a:pPr rtl="1"/>
            <a:r>
              <a:rPr lang="ar-DZ" sz="1400" b="1" dirty="0">
                <a:solidFill>
                  <a:srgbClr val="002060"/>
                </a:solidFill>
              </a:rPr>
              <a:t>يبرز في حالة عجز.</a:t>
            </a:r>
            <a:endParaRPr kumimoji="0" lang="fr-FR" sz="1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</p:txBody>
      </p:sp>
      <p:sp>
        <p:nvSpPr>
          <p:cNvPr id="5" name="Rectangle à coins arrondis 4"/>
          <p:cNvSpPr/>
          <p:nvPr/>
        </p:nvSpPr>
        <p:spPr bwMode="auto">
          <a:xfrm>
            <a:off x="4408715" y="2133600"/>
            <a:ext cx="2547256" cy="4430486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rtl="1"/>
            <a:r>
              <a:rPr lang="ar-DZ" sz="1600" b="1" dirty="0">
                <a:solidFill>
                  <a:srgbClr val="FF0000"/>
                </a:solidFill>
              </a:rPr>
              <a:t>الاختلال </a:t>
            </a:r>
            <a:r>
              <a:rPr lang="ar-DZ" sz="1600" b="1" dirty="0" smtClean="0">
                <a:solidFill>
                  <a:srgbClr val="FF0000"/>
                </a:solidFill>
              </a:rPr>
              <a:t>الموسمي</a:t>
            </a:r>
          </a:p>
          <a:p>
            <a:pPr rtl="1"/>
            <a:r>
              <a:rPr lang="ar-DZ" sz="1200" b="1" dirty="0">
                <a:solidFill>
                  <a:srgbClr val="002060"/>
                </a:solidFill>
              </a:rPr>
              <a:t>يتوقف على المدة التي حدث فيها </a:t>
            </a:r>
            <a:endParaRPr lang="ar-DZ" sz="1200" b="1" dirty="0" smtClean="0">
              <a:solidFill>
                <a:srgbClr val="002060"/>
              </a:solidFill>
            </a:endParaRPr>
          </a:p>
          <a:p>
            <a:pPr rtl="1"/>
            <a:r>
              <a:rPr lang="ar-DZ" sz="1200" b="1" dirty="0" smtClean="0">
                <a:solidFill>
                  <a:srgbClr val="002060"/>
                </a:solidFill>
              </a:rPr>
              <a:t>الاختلال </a:t>
            </a:r>
            <a:r>
              <a:rPr lang="ar-DZ" sz="1200" b="1" dirty="0">
                <a:solidFill>
                  <a:srgbClr val="002060"/>
                </a:solidFill>
              </a:rPr>
              <a:t>و يمس خاصة </a:t>
            </a:r>
            <a:endParaRPr lang="ar-DZ" sz="1200" b="1" dirty="0" smtClean="0">
              <a:solidFill>
                <a:srgbClr val="002060"/>
              </a:solidFill>
            </a:endParaRPr>
          </a:p>
          <a:p>
            <a:pPr rtl="1"/>
            <a:r>
              <a:rPr lang="ar-DZ" sz="1200" b="1" dirty="0" smtClean="0">
                <a:solidFill>
                  <a:srgbClr val="002060"/>
                </a:solidFill>
              </a:rPr>
              <a:t>الدول </a:t>
            </a:r>
            <a:r>
              <a:rPr lang="ar-DZ" sz="1200" b="1" dirty="0">
                <a:solidFill>
                  <a:srgbClr val="002060"/>
                </a:solidFill>
              </a:rPr>
              <a:t>التي لهذه المحاصيل</a:t>
            </a:r>
          </a:p>
          <a:p>
            <a:pPr rtl="1"/>
            <a:r>
              <a:rPr lang="ar-DZ" sz="1200" b="1" dirty="0">
                <a:solidFill>
                  <a:srgbClr val="002060"/>
                </a:solidFill>
              </a:rPr>
              <a:t>الموسمية أو منتجات موسمية. ففي </a:t>
            </a:r>
            <a:r>
              <a:rPr lang="ar-DZ" sz="1200" b="1" dirty="0" smtClean="0">
                <a:solidFill>
                  <a:srgbClr val="002060"/>
                </a:solidFill>
              </a:rPr>
              <a:t>فصل</a:t>
            </a:r>
          </a:p>
          <a:p>
            <a:pPr rtl="1"/>
            <a:r>
              <a:rPr lang="ar-DZ" sz="1200" b="1" dirty="0" smtClean="0">
                <a:solidFill>
                  <a:srgbClr val="002060"/>
                </a:solidFill>
              </a:rPr>
              <a:t> </a:t>
            </a:r>
            <a:r>
              <a:rPr lang="ar-DZ" sz="1200" b="1" dirty="0">
                <a:solidFill>
                  <a:srgbClr val="002060"/>
                </a:solidFill>
              </a:rPr>
              <a:t>الشتاء </a:t>
            </a:r>
            <a:r>
              <a:rPr lang="ar-DZ" sz="1200" b="1" dirty="0">
                <a:solidFill>
                  <a:srgbClr val="002060"/>
                </a:solidFill>
              </a:rPr>
              <a:t> </a:t>
            </a:r>
            <a:r>
              <a:rPr lang="ar-DZ" sz="1200" b="1" dirty="0" smtClean="0">
                <a:solidFill>
                  <a:srgbClr val="002060"/>
                </a:solidFill>
              </a:rPr>
              <a:t>مثلا </a:t>
            </a:r>
            <a:r>
              <a:rPr lang="ar-DZ" sz="1200" b="1" dirty="0">
                <a:solidFill>
                  <a:srgbClr val="002060"/>
                </a:solidFill>
              </a:rPr>
              <a:t>يزيد الطلب على </a:t>
            </a:r>
            <a:r>
              <a:rPr lang="ar-DZ" sz="1200" b="1" dirty="0" smtClean="0">
                <a:solidFill>
                  <a:srgbClr val="002060"/>
                </a:solidFill>
              </a:rPr>
              <a:t>البترول</a:t>
            </a:r>
          </a:p>
          <a:p>
            <a:pPr rtl="1"/>
            <a:r>
              <a:rPr lang="ar-DZ" sz="1200" b="1" dirty="0" smtClean="0">
                <a:solidFill>
                  <a:srgbClr val="002060"/>
                </a:solidFill>
              </a:rPr>
              <a:t> </a:t>
            </a:r>
            <a:r>
              <a:rPr lang="ar-DZ" sz="1200" b="1" dirty="0">
                <a:solidFill>
                  <a:srgbClr val="002060"/>
                </a:solidFill>
              </a:rPr>
              <a:t>و الغاز و مما يدفع لارتفاع أسعاره</a:t>
            </a:r>
          </a:p>
          <a:p>
            <a:pPr rtl="1"/>
            <a:r>
              <a:rPr lang="ar-DZ" sz="1200" b="1" dirty="0">
                <a:solidFill>
                  <a:srgbClr val="002060"/>
                </a:solidFill>
              </a:rPr>
              <a:t>بالشكل الذي يؤدي إلى استفادة الدول المصدرة </a:t>
            </a:r>
            <a:endParaRPr lang="ar-DZ" sz="1200" b="1" dirty="0" smtClean="0">
              <a:solidFill>
                <a:srgbClr val="002060"/>
              </a:solidFill>
            </a:endParaRPr>
          </a:p>
          <a:p>
            <a:pPr rtl="1"/>
            <a:r>
              <a:rPr lang="ar-DZ" sz="1200" b="1" dirty="0" smtClean="0">
                <a:solidFill>
                  <a:srgbClr val="002060"/>
                </a:solidFill>
              </a:rPr>
              <a:t>له </a:t>
            </a:r>
            <a:r>
              <a:rPr lang="ar-DZ" sz="1200" b="1" dirty="0">
                <a:solidFill>
                  <a:srgbClr val="002060"/>
                </a:solidFill>
              </a:rPr>
              <a:t>من </a:t>
            </a:r>
            <a:r>
              <a:rPr lang="ar-DZ" sz="1200" b="1" dirty="0" smtClean="0">
                <a:solidFill>
                  <a:srgbClr val="002060"/>
                </a:solidFill>
              </a:rPr>
              <a:t>تزايد  </a:t>
            </a:r>
            <a:r>
              <a:rPr lang="ar-DZ" sz="1200" b="1" dirty="0">
                <a:solidFill>
                  <a:srgbClr val="002060"/>
                </a:solidFill>
              </a:rPr>
              <a:t>في جانب الصادرات الذي </a:t>
            </a:r>
            <a:endParaRPr lang="ar-DZ" sz="1200" b="1" dirty="0" smtClean="0">
              <a:solidFill>
                <a:srgbClr val="002060"/>
              </a:solidFill>
            </a:endParaRPr>
          </a:p>
          <a:p>
            <a:pPr rtl="1"/>
            <a:r>
              <a:rPr lang="ar-DZ" sz="1200" b="1" dirty="0" smtClean="0">
                <a:solidFill>
                  <a:srgbClr val="002060"/>
                </a:solidFill>
              </a:rPr>
              <a:t>قد </a:t>
            </a:r>
            <a:r>
              <a:rPr lang="ar-DZ" sz="1200" b="1" dirty="0">
                <a:solidFill>
                  <a:srgbClr val="002060"/>
                </a:solidFill>
              </a:rPr>
              <a:t>يدفع غالبا </a:t>
            </a:r>
            <a:r>
              <a:rPr lang="ar-DZ" sz="1200" b="1" dirty="0" smtClean="0">
                <a:solidFill>
                  <a:srgbClr val="002060"/>
                </a:solidFill>
              </a:rPr>
              <a:t>لتسجيل</a:t>
            </a:r>
            <a:endParaRPr lang="ar-DZ" sz="1200" b="1" dirty="0">
              <a:solidFill>
                <a:srgbClr val="002060"/>
              </a:solidFill>
            </a:endParaRPr>
          </a:p>
          <a:p>
            <a:pPr rtl="1"/>
            <a:r>
              <a:rPr lang="ar-DZ" sz="1200" b="1" dirty="0">
                <a:solidFill>
                  <a:srgbClr val="002060"/>
                </a:solidFill>
              </a:rPr>
              <a:t>حالة فائض في مزيان المدفوعات، لكن بعد هذه </a:t>
            </a:r>
            <a:endParaRPr lang="ar-DZ" sz="1200" b="1" dirty="0" smtClean="0">
              <a:solidFill>
                <a:srgbClr val="002060"/>
              </a:solidFill>
            </a:endParaRPr>
          </a:p>
          <a:p>
            <a:pPr rtl="1"/>
            <a:r>
              <a:rPr lang="ar-DZ" sz="1200" b="1" dirty="0" smtClean="0">
                <a:solidFill>
                  <a:srgbClr val="002060"/>
                </a:solidFill>
              </a:rPr>
              <a:t>الفترة </a:t>
            </a:r>
            <a:r>
              <a:rPr lang="ar-DZ" sz="1200" b="1" dirty="0">
                <a:solidFill>
                  <a:srgbClr val="002060"/>
                </a:solidFill>
              </a:rPr>
              <a:t>عند </a:t>
            </a:r>
            <a:r>
              <a:rPr lang="ar-DZ" sz="1200" b="1" dirty="0" smtClean="0">
                <a:solidFill>
                  <a:srgbClr val="002060"/>
                </a:solidFill>
              </a:rPr>
              <a:t>تقلص </a:t>
            </a:r>
            <a:r>
              <a:rPr lang="ar-DZ" sz="1200" b="1" dirty="0">
                <a:solidFill>
                  <a:srgbClr val="002060"/>
                </a:solidFill>
              </a:rPr>
              <a:t>الطلب على المنتجات </a:t>
            </a:r>
            <a:r>
              <a:rPr lang="ar-DZ" sz="1200" b="1" dirty="0" err="1" smtClean="0">
                <a:solidFill>
                  <a:srgbClr val="002060"/>
                </a:solidFill>
              </a:rPr>
              <a:t>الطاقوية</a:t>
            </a:r>
            <a:endParaRPr lang="ar-DZ" sz="1200" b="1" dirty="0" smtClean="0">
              <a:solidFill>
                <a:srgbClr val="002060"/>
              </a:solidFill>
            </a:endParaRPr>
          </a:p>
          <a:p>
            <a:pPr rtl="1"/>
            <a:r>
              <a:rPr lang="ar-DZ" sz="1200" b="1" dirty="0" smtClean="0">
                <a:solidFill>
                  <a:srgbClr val="002060"/>
                </a:solidFill>
              </a:rPr>
              <a:t> </a:t>
            </a:r>
            <a:r>
              <a:rPr lang="ar-DZ" sz="1200" b="1" dirty="0" err="1">
                <a:solidFill>
                  <a:srgbClr val="002060"/>
                </a:solidFill>
              </a:rPr>
              <a:t>يتلاشي</a:t>
            </a:r>
            <a:endParaRPr lang="ar-DZ" sz="1200" b="1" dirty="0">
              <a:solidFill>
                <a:srgbClr val="002060"/>
              </a:solidFill>
            </a:endParaRPr>
          </a:p>
          <a:p>
            <a:pPr rtl="1"/>
            <a:r>
              <a:rPr lang="ar-DZ" sz="1200" b="1" dirty="0" smtClean="0">
                <a:solidFill>
                  <a:srgbClr val="002060"/>
                </a:solidFill>
              </a:rPr>
              <a:t>الفائض </a:t>
            </a:r>
            <a:r>
              <a:rPr lang="ar-DZ" sz="1200" b="1" dirty="0">
                <a:solidFill>
                  <a:srgbClr val="002060"/>
                </a:solidFill>
              </a:rPr>
              <a:t>المسجل سابقا تدريجيا ويتحول </a:t>
            </a:r>
            <a:endParaRPr lang="ar-DZ" sz="1200" b="1" dirty="0" smtClean="0">
              <a:solidFill>
                <a:srgbClr val="002060"/>
              </a:solidFill>
            </a:endParaRPr>
          </a:p>
          <a:p>
            <a:pPr rtl="1"/>
            <a:r>
              <a:rPr lang="ar-DZ" sz="1200" b="1" dirty="0" smtClean="0">
                <a:solidFill>
                  <a:srgbClr val="002060"/>
                </a:solidFill>
              </a:rPr>
              <a:t>ميزان المدفوعات</a:t>
            </a:r>
          </a:p>
          <a:p>
            <a:pPr rtl="1"/>
            <a:r>
              <a:rPr lang="ar-DZ" sz="1200" b="1" dirty="0" smtClean="0">
                <a:solidFill>
                  <a:srgbClr val="002060"/>
                </a:solidFill>
              </a:rPr>
              <a:t> </a:t>
            </a:r>
            <a:r>
              <a:rPr lang="ar-DZ" sz="1200" b="1" dirty="0">
                <a:solidFill>
                  <a:srgbClr val="002060"/>
                </a:solidFill>
              </a:rPr>
              <a:t>إلى حالة </a:t>
            </a:r>
            <a:r>
              <a:rPr lang="ar-DZ" sz="1200" b="1" dirty="0" smtClean="0">
                <a:solidFill>
                  <a:srgbClr val="002060"/>
                </a:solidFill>
              </a:rPr>
              <a:t>عجز</a:t>
            </a:r>
          </a:p>
          <a:p>
            <a:pPr rtl="1"/>
            <a:r>
              <a:rPr lang="ar-DZ" sz="1200" b="1" dirty="0" smtClean="0">
                <a:solidFill>
                  <a:srgbClr val="002060"/>
                </a:solidFill>
              </a:rPr>
              <a:t> </a:t>
            </a:r>
            <a:r>
              <a:rPr lang="ar-DZ" sz="1200" b="1" dirty="0">
                <a:solidFill>
                  <a:srgbClr val="002060"/>
                </a:solidFill>
              </a:rPr>
              <a:t>أحيانا، حيث أن مواجهة هذا </a:t>
            </a:r>
            <a:r>
              <a:rPr lang="ar-DZ" sz="1200" b="1" dirty="0" err="1">
                <a:solidFill>
                  <a:srgbClr val="002060"/>
                </a:solidFill>
              </a:rPr>
              <a:t>الإختلال</a:t>
            </a:r>
            <a:endParaRPr lang="ar-DZ" sz="1200" b="1" dirty="0">
              <a:solidFill>
                <a:srgbClr val="002060"/>
              </a:solidFill>
            </a:endParaRPr>
          </a:p>
          <a:p>
            <a:pPr rtl="1"/>
            <a:r>
              <a:rPr lang="ar-DZ" sz="1200" b="1" dirty="0">
                <a:solidFill>
                  <a:srgbClr val="002060"/>
                </a:solidFill>
              </a:rPr>
              <a:t>يتطلب من </a:t>
            </a:r>
            <a:r>
              <a:rPr lang="ar-DZ" sz="1200" b="1" dirty="0" err="1">
                <a:solidFill>
                  <a:srgbClr val="002060"/>
                </a:solidFill>
              </a:rPr>
              <a:t>النسءولين</a:t>
            </a:r>
            <a:r>
              <a:rPr lang="ar-DZ" sz="1200" b="1" dirty="0">
                <a:solidFill>
                  <a:srgbClr val="002060"/>
                </a:solidFill>
              </a:rPr>
              <a:t> في </a:t>
            </a:r>
            <a:r>
              <a:rPr lang="ar-DZ" sz="1200" b="1" dirty="0" err="1">
                <a:solidFill>
                  <a:srgbClr val="002060"/>
                </a:solidFill>
              </a:rPr>
              <a:t>الإقتصاد</a:t>
            </a:r>
            <a:r>
              <a:rPr lang="ar-DZ" sz="1200" b="1" dirty="0">
                <a:solidFill>
                  <a:srgbClr val="002060"/>
                </a:solidFill>
              </a:rPr>
              <a:t> المعني </a:t>
            </a:r>
            <a:r>
              <a:rPr lang="ar-DZ" sz="1200" b="1" dirty="0" smtClean="0">
                <a:solidFill>
                  <a:srgbClr val="002060"/>
                </a:solidFill>
              </a:rPr>
              <a:t>تنويع</a:t>
            </a:r>
          </a:p>
          <a:p>
            <a:pPr rtl="1"/>
            <a:r>
              <a:rPr lang="ar-DZ" sz="1200" b="1" dirty="0" smtClean="0">
                <a:solidFill>
                  <a:srgbClr val="002060"/>
                </a:solidFill>
              </a:rPr>
              <a:t> الصادرات</a:t>
            </a:r>
          </a:p>
          <a:p>
            <a:pPr rtl="1"/>
            <a:r>
              <a:rPr lang="ar-DZ" sz="1200" b="1" dirty="0" smtClean="0">
                <a:solidFill>
                  <a:srgbClr val="002060"/>
                </a:solidFill>
              </a:rPr>
              <a:t> </a:t>
            </a:r>
            <a:r>
              <a:rPr lang="ar-DZ" sz="1200" b="1" dirty="0">
                <a:solidFill>
                  <a:srgbClr val="002060"/>
                </a:solidFill>
              </a:rPr>
              <a:t>للحفاظ على </a:t>
            </a:r>
            <a:endParaRPr lang="ar-DZ" sz="1200" b="1" dirty="0" smtClean="0">
              <a:solidFill>
                <a:srgbClr val="002060"/>
              </a:solidFill>
            </a:endParaRPr>
          </a:p>
          <a:p>
            <a:pPr rtl="1"/>
            <a:r>
              <a:rPr lang="ar-DZ" sz="1200" b="1" dirty="0" smtClean="0">
                <a:solidFill>
                  <a:srgbClr val="002060"/>
                </a:solidFill>
              </a:rPr>
              <a:t>مستوى </a:t>
            </a:r>
            <a:r>
              <a:rPr lang="ar-DZ" sz="1200" b="1" dirty="0">
                <a:solidFill>
                  <a:srgbClr val="002060"/>
                </a:solidFill>
              </a:rPr>
              <a:t>مستقر من المداخيل لا تتأثر</a:t>
            </a:r>
          </a:p>
          <a:p>
            <a:pPr rtl="1"/>
            <a:r>
              <a:rPr lang="ar-DZ" sz="1200" b="1" dirty="0">
                <a:solidFill>
                  <a:srgbClr val="002060"/>
                </a:solidFill>
              </a:rPr>
              <a:t>بالدورة الموسمية.</a:t>
            </a:r>
            <a:endParaRPr kumimoji="0" lang="fr-FR" sz="12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</p:txBody>
      </p:sp>
      <p:sp>
        <p:nvSpPr>
          <p:cNvPr id="6" name="Rectangle à coins arrondis 5"/>
          <p:cNvSpPr/>
          <p:nvPr/>
        </p:nvSpPr>
        <p:spPr bwMode="auto">
          <a:xfrm>
            <a:off x="2188030" y="2133600"/>
            <a:ext cx="2111828" cy="4430486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rtl="1"/>
            <a:r>
              <a:rPr lang="ar-DZ" sz="1800" b="1" dirty="0">
                <a:solidFill>
                  <a:srgbClr val="FF0000"/>
                </a:solidFill>
              </a:rPr>
              <a:t>الاختلال </a:t>
            </a:r>
            <a:r>
              <a:rPr lang="ar-DZ" sz="1800" b="1" dirty="0" smtClean="0">
                <a:solidFill>
                  <a:srgbClr val="FF0000"/>
                </a:solidFill>
              </a:rPr>
              <a:t>الدوري</a:t>
            </a:r>
          </a:p>
          <a:p>
            <a:r>
              <a:rPr lang="ar-DZ" sz="1600" dirty="0" smtClean="0">
                <a:solidFill>
                  <a:srgbClr val="002060"/>
                </a:solidFill>
              </a:rPr>
              <a:t>يمس</a:t>
            </a:r>
            <a:r>
              <a:rPr lang="ar-DZ" sz="1200" b="1" dirty="0" smtClean="0">
                <a:solidFill>
                  <a:srgbClr val="002060"/>
                </a:solidFill>
              </a:rPr>
              <a:t> </a:t>
            </a:r>
            <a:r>
              <a:rPr lang="ar-DZ" sz="1200" b="1" dirty="0">
                <a:solidFill>
                  <a:srgbClr val="002060"/>
                </a:solidFill>
              </a:rPr>
              <a:t>هذا النوع من </a:t>
            </a:r>
            <a:r>
              <a:rPr lang="ar-DZ" sz="1200" b="1" dirty="0" smtClean="0">
                <a:solidFill>
                  <a:srgbClr val="002060"/>
                </a:solidFill>
              </a:rPr>
              <a:t>الاختلال</a:t>
            </a:r>
          </a:p>
          <a:p>
            <a:r>
              <a:rPr lang="ar-DZ" sz="1200" b="1" dirty="0" smtClean="0">
                <a:solidFill>
                  <a:srgbClr val="002060"/>
                </a:solidFill>
              </a:rPr>
              <a:t> الأنظمة</a:t>
            </a:r>
          </a:p>
          <a:p>
            <a:r>
              <a:rPr lang="ar-DZ" sz="1200" b="1" dirty="0" smtClean="0">
                <a:solidFill>
                  <a:srgbClr val="002060"/>
                </a:solidFill>
              </a:rPr>
              <a:t> الرأسمالية</a:t>
            </a:r>
          </a:p>
          <a:p>
            <a:r>
              <a:rPr lang="ar-DZ" sz="1200" b="1" dirty="0" smtClean="0">
                <a:solidFill>
                  <a:srgbClr val="002060"/>
                </a:solidFill>
              </a:rPr>
              <a:t> </a:t>
            </a:r>
            <a:r>
              <a:rPr lang="ar-DZ" sz="1200" b="1" dirty="0">
                <a:solidFill>
                  <a:srgbClr val="002060"/>
                </a:solidFill>
              </a:rPr>
              <a:t>في فترات الرواج و </a:t>
            </a:r>
            <a:r>
              <a:rPr lang="ar-DZ" sz="1200" b="1" dirty="0" smtClean="0">
                <a:solidFill>
                  <a:srgbClr val="002060"/>
                </a:solidFill>
              </a:rPr>
              <a:t>الكساد</a:t>
            </a:r>
          </a:p>
          <a:p>
            <a:r>
              <a:rPr lang="ar-DZ" sz="1200" b="1" dirty="0" smtClean="0">
                <a:solidFill>
                  <a:srgbClr val="002060"/>
                </a:solidFill>
              </a:rPr>
              <a:t> </a:t>
            </a:r>
            <a:r>
              <a:rPr lang="ar-DZ" sz="1200" b="1" dirty="0">
                <a:solidFill>
                  <a:srgbClr val="002060"/>
                </a:solidFill>
              </a:rPr>
              <a:t>تنعكس</a:t>
            </a:r>
          </a:p>
          <a:p>
            <a:r>
              <a:rPr lang="ar-DZ" sz="1200" b="1" dirty="0">
                <a:solidFill>
                  <a:srgbClr val="002060"/>
                </a:solidFill>
              </a:rPr>
              <a:t>أثارها على ميزان المدفوعات، فهو </a:t>
            </a:r>
            <a:endParaRPr lang="ar-DZ" sz="1200" b="1" dirty="0" smtClean="0">
              <a:solidFill>
                <a:srgbClr val="002060"/>
              </a:solidFill>
            </a:endParaRPr>
          </a:p>
          <a:p>
            <a:r>
              <a:rPr lang="ar-DZ" sz="1200" b="1" dirty="0" smtClean="0">
                <a:solidFill>
                  <a:srgbClr val="002060"/>
                </a:solidFill>
              </a:rPr>
              <a:t>يحقق </a:t>
            </a:r>
            <a:r>
              <a:rPr lang="ar-DZ" sz="1200" b="1" dirty="0">
                <a:solidFill>
                  <a:srgbClr val="002060"/>
                </a:solidFill>
              </a:rPr>
              <a:t>عجزا </a:t>
            </a:r>
            <a:endParaRPr lang="ar-DZ" sz="1200" b="1" dirty="0" smtClean="0">
              <a:solidFill>
                <a:srgbClr val="002060"/>
              </a:solidFill>
            </a:endParaRPr>
          </a:p>
          <a:p>
            <a:r>
              <a:rPr lang="ar-DZ" sz="1200" b="1" dirty="0" smtClean="0">
                <a:solidFill>
                  <a:srgbClr val="002060"/>
                </a:solidFill>
              </a:rPr>
              <a:t>و </a:t>
            </a:r>
            <a:r>
              <a:rPr lang="ar-DZ" sz="1200" b="1" dirty="0">
                <a:solidFill>
                  <a:srgbClr val="002060"/>
                </a:solidFill>
              </a:rPr>
              <a:t>تارة يحقق </a:t>
            </a:r>
            <a:r>
              <a:rPr lang="ar-DZ" sz="1200" b="1" dirty="0" smtClean="0">
                <a:solidFill>
                  <a:srgbClr val="002060"/>
                </a:solidFill>
              </a:rPr>
              <a:t>فائضا</a:t>
            </a:r>
          </a:p>
          <a:p>
            <a:r>
              <a:rPr lang="ar-DZ" sz="1200" b="1" dirty="0" smtClean="0">
                <a:solidFill>
                  <a:srgbClr val="002060"/>
                </a:solidFill>
              </a:rPr>
              <a:t> </a:t>
            </a:r>
            <a:r>
              <a:rPr lang="ar-DZ" sz="1200" b="1" dirty="0">
                <a:solidFill>
                  <a:srgbClr val="002060"/>
                </a:solidFill>
              </a:rPr>
              <a:t>و هذا الفائض أو العجز يطلق </a:t>
            </a:r>
            <a:r>
              <a:rPr lang="ar-DZ" sz="1200" b="1" dirty="0" smtClean="0">
                <a:solidFill>
                  <a:srgbClr val="002060"/>
                </a:solidFill>
              </a:rPr>
              <a:t>عليه</a:t>
            </a:r>
          </a:p>
          <a:p>
            <a:r>
              <a:rPr lang="ar-DZ" sz="1200" b="1" dirty="0" smtClean="0">
                <a:solidFill>
                  <a:srgbClr val="002060"/>
                </a:solidFill>
              </a:rPr>
              <a:t> </a:t>
            </a:r>
            <a:r>
              <a:rPr lang="ar-DZ" sz="1200" b="1" dirty="0">
                <a:solidFill>
                  <a:srgbClr val="002060"/>
                </a:solidFill>
              </a:rPr>
              <a:t>الاختلال</a:t>
            </a:r>
          </a:p>
          <a:p>
            <a:r>
              <a:rPr lang="ar-DZ" sz="1200" b="1" dirty="0">
                <a:solidFill>
                  <a:srgbClr val="002060"/>
                </a:solidFill>
              </a:rPr>
              <a:t>الدوري نسبة إلى الدورة الاقتصادية، و </a:t>
            </a:r>
            <a:endParaRPr lang="ar-DZ" sz="1200" b="1" dirty="0" smtClean="0">
              <a:solidFill>
                <a:srgbClr val="002060"/>
              </a:solidFill>
            </a:endParaRPr>
          </a:p>
          <a:p>
            <a:r>
              <a:rPr lang="ar-DZ" sz="1200" b="1" dirty="0" smtClean="0">
                <a:solidFill>
                  <a:srgbClr val="002060"/>
                </a:solidFill>
              </a:rPr>
              <a:t>مثل </a:t>
            </a:r>
            <a:r>
              <a:rPr lang="ar-DZ" sz="1200" b="1" dirty="0">
                <a:solidFill>
                  <a:srgbClr val="002060"/>
                </a:solidFill>
              </a:rPr>
              <a:t>هذا </a:t>
            </a:r>
            <a:endParaRPr lang="ar-DZ" sz="1200" b="1" dirty="0" smtClean="0">
              <a:solidFill>
                <a:srgbClr val="002060"/>
              </a:solidFill>
            </a:endParaRPr>
          </a:p>
          <a:p>
            <a:r>
              <a:rPr lang="ar-DZ" sz="1200" b="1" dirty="0" smtClean="0">
                <a:solidFill>
                  <a:srgbClr val="002060"/>
                </a:solidFill>
              </a:rPr>
              <a:t>النوع </a:t>
            </a:r>
            <a:r>
              <a:rPr lang="ar-DZ" sz="1200" b="1" dirty="0">
                <a:solidFill>
                  <a:srgbClr val="002060"/>
                </a:solidFill>
              </a:rPr>
              <a:t>من </a:t>
            </a:r>
            <a:r>
              <a:rPr lang="ar-DZ" sz="1200" b="1" dirty="0" smtClean="0">
                <a:solidFill>
                  <a:srgbClr val="002060"/>
                </a:solidFill>
              </a:rPr>
              <a:t>الاختلال</a:t>
            </a:r>
          </a:p>
          <a:p>
            <a:r>
              <a:rPr lang="ar-DZ" sz="1200" b="1" dirty="0" smtClean="0">
                <a:solidFill>
                  <a:srgbClr val="002060"/>
                </a:solidFill>
              </a:rPr>
              <a:t> </a:t>
            </a:r>
            <a:r>
              <a:rPr lang="ar-DZ" sz="1200" b="1" dirty="0">
                <a:solidFill>
                  <a:srgbClr val="002060"/>
                </a:solidFill>
              </a:rPr>
              <a:t>يمكن علاجه عن طريق اتباع </a:t>
            </a:r>
            <a:endParaRPr lang="ar-DZ" sz="1200" b="1" dirty="0" smtClean="0">
              <a:solidFill>
                <a:srgbClr val="002060"/>
              </a:solidFill>
            </a:endParaRPr>
          </a:p>
          <a:p>
            <a:r>
              <a:rPr lang="ar-DZ" sz="1200" b="1" dirty="0" smtClean="0">
                <a:solidFill>
                  <a:srgbClr val="002060"/>
                </a:solidFill>
              </a:rPr>
              <a:t>السياسات</a:t>
            </a:r>
            <a:endParaRPr lang="ar-DZ" sz="1200" b="1" dirty="0">
              <a:solidFill>
                <a:srgbClr val="002060"/>
              </a:solidFill>
            </a:endParaRPr>
          </a:p>
          <a:p>
            <a:r>
              <a:rPr lang="ar-DZ" sz="1200" b="1" dirty="0">
                <a:solidFill>
                  <a:srgbClr val="002060"/>
                </a:solidFill>
              </a:rPr>
              <a:t>الظرفية النقدية و المالية التي يمكن </a:t>
            </a:r>
            <a:r>
              <a:rPr lang="ar-DZ" sz="1200" b="1" dirty="0" smtClean="0">
                <a:solidFill>
                  <a:srgbClr val="002060"/>
                </a:solidFill>
              </a:rPr>
              <a:t>أن</a:t>
            </a:r>
          </a:p>
          <a:p>
            <a:r>
              <a:rPr lang="ar-DZ" sz="1200" b="1" dirty="0" smtClean="0">
                <a:solidFill>
                  <a:srgbClr val="002060"/>
                </a:solidFill>
              </a:rPr>
              <a:t> </a:t>
            </a:r>
            <a:r>
              <a:rPr lang="ar-DZ" sz="1200" b="1" dirty="0">
                <a:solidFill>
                  <a:srgbClr val="002060"/>
                </a:solidFill>
              </a:rPr>
              <a:t>تكون </a:t>
            </a:r>
            <a:endParaRPr lang="ar-DZ" sz="1200" b="1" dirty="0" smtClean="0">
              <a:solidFill>
                <a:srgbClr val="002060"/>
              </a:solidFill>
            </a:endParaRPr>
          </a:p>
          <a:p>
            <a:r>
              <a:rPr lang="ar-DZ" sz="1200" b="1" dirty="0" smtClean="0">
                <a:solidFill>
                  <a:srgbClr val="002060"/>
                </a:solidFill>
              </a:rPr>
              <a:t>سياسات </a:t>
            </a:r>
            <a:r>
              <a:rPr lang="ar-DZ" sz="1200" b="1" dirty="0">
                <a:solidFill>
                  <a:srgbClr val="002060"/>
                </a:solidFill>
              </a:rPr>
              <a:t>توسعية </a:t>
            </a:r>
            <a:r>
              <a:rPr lang="ar-DZ" sz="1200" b="1" dirty="0" smtClean="0">
                <a:solidFill>
                  <a:srgbClr val="002060"/>
                </a:solidFill>
              </a:rPr>
              <a:t>أو</a:t>
            </a:r>
          </a:p>
          <a:p>
            <a:r>
              <a:rPr lang="ar-DZ" sz="1200" b="1" dirty="0" smtClean="0">
                <a:solidFill>
                  <a:srgbClr val="002060"/>
                </a:solidFill>
              </a:rPr>
              <a:t> </a:t>
            </a:r>
            <a:r>
              <a:rPr lang="ar-DZ" sz="1200" b="1" dirty="0">
                <a:solidFill>
                  <a:srgbClr val="002060"/>
                </a:solidFill>
              </a:rPr>
              <a:t>انكماشية تبعا لوضعية الدورة </a:t>
            </a:r>
            <a:r>
              <a:rPr lang="ar-DZ" sz="1200" b="1" dirty="0" err="1">
                <a:solidFill>
                  <a:srgbClr val="002060"/>
                </a:solidFill>
              </a:rPr>
              <a:t>الإقتصادية</a:t>
            </a:r>
            <a:r>
              <a:rPr lang="ar-DZ" sz="1200" b="1" dirty="0">
                <a:solidFill>
                  <a:srgbClr val="002060"/>
                </a:solidFill>
              </a:rPr>
              <a:t>.</a:t>
            </a:r>
            <a:endParaRPr kumimoji="0" lang="fr-FR" sz="12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</p:txBody>
      </p:sp>
      <p:cxnSp>
        <p:nvCxnSpPr>
          <p:cNvPr id="8" name="Connecteur droit avec flèche 7"/>
          <p:cNvCxnSpPr>
            <a:stCxn id="2" idx="2"/>
          </p:cNvCxnSpPr>
          <p:nvPr/>
        </p:nvCxnSpPr>
        <p:spPr bwMode="auto">
          <a:xfrm>
            <a:off x="5306786" y="1545771"/>
            <a:ext cx="2715985" cy="587829"/>
          </a:xfrm>
          <a:prstGeom prst="straightConnector1">
            <a:avLst/>
          </a:prstGeom>
          <a:ln>
            <a:tailEnd type="triangle"/>
          </a:ln>
          <a:ex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>
            <a:stCxn id="2" idx="2"/>
          </p:cNvCxnSpPr>
          <p:nvPr/>
        </p:nvCxnSpPr>
        <p:spPr bwMode="auto">
          <a:xfrm>
            <a:off x="5306786" y="1545771"/>
            <a:ext cx="0" cy="587829"/>
          </a:xfrm>
          <a:prstGeom prst="straightConnector1">
            <a:avLst/>
          </a:prstGeom>
          <a:ln>
            <a:tailEnd type="triangle"/>
          </a:ln>
          <a:ex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>
            <a:stCxn id="2" idx="2"/>
            <a:endCxn id="6" idx="0"/>
          </p:cNvCxnSpPr>
          <p:nvPr/>
        </p:nvCxnSpPr>
        <p:spPr bwMode="auto">
          <a:xfrm flipH="1">
            <a:off x="3243944" y="1545771"/>
            <a:ext cx="2062842" cy="587829"/>
          </a:xfrm>
          <a:prstGeom prst="straightConnector1">
            <a:avLst/>
          </a:prstGeom>
          <a:ln>
            <a:tailEnd type="triangle"/>
          </a:ln>
          <a:ex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6" name="Rectangle à coins arrondis 15"/>
          <p:cNvSpPr/>
          <p:nvPr/>
        </p:nvSpPr>
        <p:spPr bwMode="auto">
          <a:xfrm>
            <a:off x="-10886" y="2057400"/>
            <a:ext cx="2111828" cy="4430486"/>
          </a:xfrm>
          <a:prstGeom prst="round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rtl="1"/>
            <a:r>
              <a:rPr lang="ar-DZ" sz="1200" b="1" dirty="0">
                <a:solidFill>
                  <a:srgbClr val="002060"/>
                </a:solidFill>
              </a:rPr>
              <a:t>يعتبر </a:t>
            </a:r>
            <a:r>
              <a:rPr lang="ar-DZ" sz="1200" b="1" dirty="0" err="1">
                <a:solidFill>
                  <a:srgbClr val="002060"/>
                </a:solidFill>
              </a:rPr>
              <a:t>الإختلال</a:t>
            </a:r>
            <a:r>
              <a:rPr lang="ar-DZ" sz="1200" b="1" dirty="0">
                <a:solidFill>
                  <a:srgbClr val="002060"/>
                </a:solidFill>
              </a:rPr>
              <a:t> الدائم في ميزان المدفوعات </a:t>
            </a:r>
            <a:endParaRPr lang="ar-DZ" sz="1200" b="1" dirty="0" smtClean="0">
              <a:solidFill>
                <a:srgbClr val="002060"/>
              </a:solidFill>
            </a:endParaRPr>
          </a:p>
          <a:p>
            <a:pPr rtl="1"/>
            <a:r>
              <a:rPr lang="ar-DZ" sz="1200" b="1" dirty="0" smtClean="0">
                <a:solidFill>
                  <a:srgbClr val="002060"/>
                </a:solidFill>
              </a:rPr>
              <a:t>بمثابة  </a:t>
            </a:r>
            <a:r>
              <a:rPr lang="ar-DZ" sz="1200" b="1" dirty="0" err="1">
                <a:solidFill>
                  <a:srgbClr val="002060"/>
                </a:solidFill>
              </a:rPr>
              <a:t>الإختلال</a:t>
            </a:r>
            <a:r>
              <a:rPr lang="ar-DZ" sz="1200" b="1" dirty="0">
                <a:solidFill>
                  <a:srgbClr val="002060"/>
                </a:solidFill>
              </a:rPr>
              <a:t> الناتج عن _1_5</a:t>
            </a:r>
          </a:p>
          <a:p>
            <a:pPr rtl="1"/>
            <a:r>
              <a:rPr lang="ar-DZ" sz="1200" b="1" dirty="0">
                <a:solidFill>
                  <a:srgbClr val="002060"/>
                </a:solidFill>
              </a:rPr>
              <a:t>وضعية الهيكل </a:t>
            </a:r>
            <a:r>
              <a:rPr lang="ar-DZ" sz="1200" b="1" dirty="0" err="1">
                <a:solidFill>
                  <a:srgbClr val="002060"/>
                </a:solidFill>
              </a:rPr>
              <a:t>الإقتصادي</a:t>
            </a:r>
            <a:r>
              <a:rPr lang="ar-DZ" sz="1200" b="1" dirty="0">
                <a:solidFill>
                  <a:srgbClr val="002060"/>
                </a:solidFill>
              </a:rPr>
              <a:t> </a:t>
            </a:r>
            <a:r>
              <a:rPr lang="ar-DZ" sz="1200" b="1" dirty="0" err="1">
                <a:solidFill>
                  <a:srgbClr val="002060"/>
                </a:solidFill>
              </a:rPr>
              <a:t>للإقتصاد</a:t>
            </a:r>
            <a:r>
              <a:rPr lang="ar-DZ" sz="1200" b="1" dirty="0">
                <a:solidFill>
                  <a:srgbClr val="002060"/>
                </a:solidFill>
              </a:rPr>
              <a:t> </a:t>
            </a:r>
            <a:r>
              <a:rPr lang="ar-DZ" sz="1200" b="1" dirty="0" smtClean="0">
                <a:solidFill>
                  <a:srgbClr val="002060"/>
                </a:solidFill>
              </a:rPr>
              <a:t>المعني</a:t>
            </a:r>
          </a:p>
          <a:p>
            <a:pPr rtl="1"/>
            <a:r>
              <a:rPr lang="ar-DZ" sz="1200" b="1" dirty="0" smtClean="0">
                <a:solidFill>
                  <a:srgbClr val="002060"/>
                </a:solidFill>
              </a:rPr>
              <a:t> والتي  تحول دون </a:t>
            </a:r>
            <a:r>
              <a:rPr lang="ar-DZ" sz="1200" b="1" dirty="0">
                <a:solidFill>
                  <a:srgbClr val="002060"/>
                </a:solidFill>
              </a:rPr>
              <a:t>تمكنه </a:t>
            </a:r>
            <a:r>
              <a:rPr lang="ar-DZ" sz="1200" b="1" dirty="0" smtClean="0">
                <a:solidFill>
                  <a:srgbClr val="002060"/>
                </a:solidFill>
              </a:rPr>
              <a:t>من</a:t>
            </a:r>
          </a:p>
          <a:p>
            <a:pPr rtl="1"/>
            <a:r>
              <a:rPr lang="ar-DZ" sz="1200" b="1" dirty="0" smtClean="0">
                <a:solidFill>
                  <a:srgbClr val="002060"/>
                </a:solidFill>
              </a:rPr>
              <a:t> </a:t>
            </a:r>
            <a:r>
              <a:rPr lang="ar-DZ" sz="1200" b="1" dirty="0">
                <a:solidFill>
                  <a:srgbClr val="002060"/>
                </a:solidFill>
              </a:rPr>
              <a:t>تحقيق التوان في ميزان </a:t>
            </a:r>
            <a:r>
              <a:rPr lang="ar-DZ" sz="1200" b="1" dirty="0" err="1">
                <a:solidFill>
                  <a:srgbClr val="002060"/>
                </a:solidFill>
              </a:rPr>
              <a:t>مدفوعاته</a:t>
            </a:r>
            <a:r>
              <a:rPr lang="ar-DZ" sz="1200" b="1" dirty="0">
                <a:solidFill>
                  <a:srgbClr val="002060"/>
                </a:solidFill>
              </a:rPr>
              <a:t> ك: </a:t>
            </a:r>
            <a:endParaRPr lang="ar-DZ" sz="1200" b="1" dirty="0" smtClean="0">
              <a:solidFill>
                <a:srgbClr val="002060"/>
              </a:solidFill>
            </a:endParaRPr>
          </a:p>
          <a:p>
            <a:pPr rtl="1"/>
            <a:r>
              <a:rPr lang="ar-DZ" sz="1200" b="1" dirty="0" smtClean="0">
                <a:solidFill>
                  <a:srgbClr val="002060"/>
                </a:solidFill>
              </a:rPr>
              <a:t>ضعف</a:t>
            </a:r>
            <a:r>
              <a:rPr lang="ar-DZ" sz="1200" b="1" dirty="0">
                <a:solidFill>
                  <a:srgbClr val="002060"/>
                </a:solidFill>
              </a:rPr>
              <a:t> </a:t>
            </a:r>
            <a:r>
              <a:rPr lang="ar-DZ" sz="1200" b="1" dirty="0" smtClean="0">
                <a:solidFill>
                  <a:srgbClr val="002060"/>
                </a:solidFill>
              </a:rPr>
              <a:t>التقنية </a:t>
            </a:r>
            <a:r>
              <a:rPr lang="ar-DZ" sz="1200" b="1" dirty="0">
                <a:solidFill>
                  <a:srgbClr val="002060"/>
                </a:solidFill>
              </a:rPr>
              <a:t>التكنولوجية في عملية </a:t>
            </a:r>
            <a:endParaRPr lang="ar-DZ" sz="1200" b="1" dirty="0" smtClean="0">
              <a:solidFill>
                <a:srgbClr val="002060"/>
              </a:solidFill>
            </a:endParaRPr>
          </a:p>
          <a:p>
            <a:pPr rtl="1"/>
            <a:r>
              <a:rPr lang="ar-DZ" sz="1200" b="1" dirty="0" smtClean="0">
                <a:solidFill>
                  <a:srgbClr val="002060"/>
                </a:solidFill>
              </a:rPr>
              <a:t>الإنتاج نتيجة تراجع</a:t>
            </a:r>
          </a:p>
          <a:p>
            <a:pPr rtl="1"/>
            <a:r>
              <a:rPr lang="ar-DZ" sz="1200" b="1" dirty="0" smtClean="0">
                <a:solidFill>
                  <a:srgbClr val="002060"/>
                </a:solidFill>
              </a:rPr>
              <a:t> </a:t>
            </a:r>
            <a:r>
              <a:rPr lang="ar-DZ" sz="1200" b="1" dirty="0">
                <a:solidFill>
                  <a:srgbClr val="002060"/>
                </a:solidFill>
              </a:rPr>
              <a:t>عمليات </a:t>
            </a:r>
            <a:r>
              <a:rPr lang="ar-DZ" sz="1200" b="1" dirty="0" err="1">
                <a:solidFill>
                  <a:srgbClr val="002060"/>
                </a:solidFill>
              </a:rPr>
              <a:t>الإبتكار</a:t>
            </a:r>
            <a:r>
              <a:rPr lang="ar-DZ" sz="1200" b="1" dirty="0">
                <a:solidFill>
                  <a:srgbClr val="002060"/>
                </a:solidFill>
              </a:rPr>
              <a:t> </a:t>
            </a:r>
            <a:endParaRPr lang="ar-DZ" sz="1200" b="1" dirty="0" smtClean="0">
              <a:solidFill>
                <a:srgbClr val="002060"/>
              </a:solidFill>
            </a:endParaRPr>
          </a:p>
          <a:p>
            <a:pPr rtl="1"/>
            <a:r>
              <a:rPr lang="ar-DZ" sz="1200" b="1" dirty="0" smtClean="0">
                <a:solidFill>
                  <a:srgbClr val="002060"/>
                </a:solidFill>
              </a:rPr>
              <a:t>والبحث </a:t>
            </a:r>
            <a:r>
              <a:rPr lang="ar-DZ" sz="1200" b="1" dirty="0">
                <a:solidFill>
                  <a:srgbClr val="002060"/>
                </a:solidFill>
              </a:rPr>
              <a:t>والتطوير، تراجع المنافسة في </a:t>
            </a:r>
            <a:endParaRPr lang="ar-DZ" sz="1200" b="1" dirty="0" smtClean="0">
              <a:solidFill>
                <a:srgbClr val="002060"/>
              </a:solidFill>
            </a:endParaRPr>
          </a:p>
          <a:p>
            <a:pPr rtl="1"/>
            <a:r>
              <a:rPr lang="ar-DZ" sz="1200" b="1" dirty="0" smtClean="0">
                <a:solidFill>
                  <a:srgbClr val="002060"/>
                </a:solidFill>
              </a:rPr>
              <a:t>النشاط</a:t>
            </a:r>
            <a:endParaRPr lang="ar-DZ" sz="1200" b="1" dirty="0">
              <a:solidFill>
                <a:srgbClr val="002060"/>
              </a:solidFill>
            </a:endParaRPr>
          </a:p>
          <a:p>
            <a:pPr rtl="1"/>
            <a:r>
              <a:rPr lang="ar-DZ" sz="1200" b="1" dirty="0" err="1">
                <a:solidFill>
                  <a:srgbClr val="002060"/>
                </a:solidFill>
              </a:rPr>
              <a:t>الإقتصادي</a:t>
            </a:r>
            <a:r>
              <a:rPr lang="ar-DZ" sz="1200" b="1" dirty="0">
                <a:solidFill>
                  <a:srgbClr val="002060"/>
                </a:solidFill>
              </a:rPr>
              <a:t>، صرامة اللوائح التنظيمية لسوق </a:t>
            </a:r>
            <a:endParaRPr lang="ar-DZ" sz="1200" b="1" dirty="0" smtClean="0">
              <a:solidFill>
                <a:srgbClr val="002060"/>
              </a:solidFill>
            </a:endParaRPr>
          </a:p>
          <a:p>
            <a:pPr rtl="1"/>
            <a:r>
              <a:rPr lang="ar-DZ" sz="1200" b="1" dirty="0" smtClean="0">
                <a:solidFill>
                  <a:srgbClr val="002060"/>
                </a:solidFill>
              </a:rPr>
              <a:t>العمل وسوق المنتجات</a:t>
            </a:r>
          </a:p>
          <a:p>
            <a:pPr rtl="1"/>
            <a:r>
              <a:rPr lang="ar-DZ" sz="1200" b="1" dirty="0" smtClean="0">
                <a:solidFill>
                  <a:srgbClr val="002060"/>
                </a:solidFill>
              </a:rPr>
              <a:t> </a:t>
            </a:r>
            <a:r>
              <a:rPr lang="ar-DZ" sz="1200" b="1" dirty="0">
                <a:solidFill>
                  <a:srgbClr val="002060"/>
                </a:solidFill>
              </a:rPr>
              <a:t>وغيرها من </a:t>
            </a:r>
            <a:r>
              <a:rPr lang="ar-DZ" sz="1200" b="1" dirty="0" err="1">
                <a:solidFill>
                  <a:srgbClr val="002060"/>
                </a:solidFill>
              </a:rPr>
              <a:t>الصعويات</a:t>
            </a:r>
            <a:r>
              <a:rPr lang="ar-DZ" sz="1200" b="1" dirty="0">
                <a:solidFill>
                  <a:srgbClr val="002060"/>
                </a:solidFill>
              </a:rPr>
              <a:t> الهيكلية، مما </a:t>
            </a:r>
            <a:endParaRPr lang="ar-DZ" sz="1200" b="1" dirty="0" smtClean="0">
              <a:solidFill>
                <a:srgbClr val="002060"/>
              </a:solidFill>
            </a:endParaRPr>
          </a:p>
          <a:p>
            <a:pPr rtl="1"/>
            <a:r>
              <a:rPr lang="ar-DZ" sz="1200" b="1" dirty="0" smtClean="0">
                <a:solidFill>
                  <a:srgbClr val="002060"/>
                </a:solidFill>
              </a:rPr>
              <a:t>يستدعي</a:t>
            </a:r>
            <a:endParaRPr lang="ar-DZ" sz="1200" b="1" dirty="0">
              <a:solidFill>
                <a:srgbClr val="002060"/>
              </a:solidFill>
            </a:endParaRPr>
          </a:p>
          <a:p>
            <a:pPr rtl="1"/>
            <a:r>
              <a:rPr lang="ar-DZ" sz="1200" b="1" dirty="0">
                <a:solidFill>
                  <a:srgbClr val="002060"/>
                </a:solidFill>
              </a:rPr>
              <a:t>تطبيق جملة إصلاحات هيكلية تؤثر </a:t>
            </a:r>
            <a:endParaRPr lang="ar-DZ" sz="1200" b="1" dirty="0" smtClean="0">
              <a:solidFill>
                <a:srgbClr val="002060"/>
              </a:solidFill>
            </a:endParaRPr>
          </a:p>
          <a:p>
            <a:pPr rtl="1"/>
            <a:r>
              <a:rPr lang="ar-DZ" sz="1200" b="1" dirty="0" smtClean="0">
                <a:solidFill>
                  <a:srgbClr val="002060"/>
                </a:solidFill>
              </a:rPr>
              <a:t>على </a:t>
            </a:r>
            <a:r>
              <a:rPr lang="ar-DZ" sz="1200" b="1" dirty="0">
                <a:solidFill>
                  <a:srgbClr val="002060"/>
                </a:solidFill>
              </a:rPr>
              <a:t>المدى </a:t>
            </a:r>
            <a:endParaRPr lang="ar-DZ" sz="1200" b="1" dirty="0" smtClean="0">
              <a:solidFill>
                <a:srgbClr val="002060"/>
              </a:solidFill>
            </a:endParaRPr>
          </a:p>
          <a:p>
            <a:pPr rtl="1"/>
            <a:r>
              <a:rPr lang="ar-DZ" sz="1200" b="1" dirty="0" smtClean="0">
                <a:solidFill>
                  <a:srgbClr val="002060"/>
                </a:solidFill>
              </a:rPr>
              <a:t>الطويل </a:t>
            </a:r>
          </a:p>
          <a:p>
            <a:pPr rtl="1"/>
            <a:r>
              <a:rPr lang="ar-DZ" sz="1200" b="1" dirty="0" smtClean="0">
                <a:solidFill>
                  <a:srgbClr val="002060"/>
                </a:solidFill>
              </a:rPr>
              <a:t>في </a:t>
            </a:r>
            <a:r>
              <a:rPr lang="ar-DZ" sz="1200" b="1" dirty="0">
                <a:solidFill>
                  <a:srgbClr val="002060"/>
                </a:solidFill>
              </a:rPr>
              <a:t>بنية </a:t>
            </a:r>
            <a:r>
              <a:rPr lang="ar-DZ" sz="1200" b="1" dirty="0" smtClean="0">
                <a:solidFill>
                  <a:srgbClr val="002060"/>
                </a:solidFill>
              </a:rPr>
              <a:t>الاقتصاد</a:t>
            </a:r>
          </a:p>
          <a:p>
            <a:pPr rtl="1"/>
            <a:r>
              <a:rPr lang="ar-DZ" sz="1200" b="1" dirty="0" smtClean="0">
                <a:solidFill>
                  <a:srgbClr val="002060"/>
                </a:solidFill>
              </a:rPr>
              <a:t> </a:t>
            </a:r>
            <a:r>
              <a:rPr lang="ar-DZ" sz="1200" b="1" dirty="0">
                <a:solidFill>
                  <a:srgbClr val="002060"/>
                </a:solidFill>
              </a:rPr>
              <a:t>المحلي بما يمكن من العودة إلى حالة</a:t>
            </a:r>
          </a:p>
          <a:p>
            <a:pPr rtl="1"/>
            <a:r>
              <a:rPr lang="ar-DZ" sz="1200" b="1" dirty="0">
                <a:solidFill>
                  <a:srgbClr val="002060"/>
                </a:solidFill>
              </a:rPr>
              <a:t>التوازن لميزان المدفوعات.</a:t>
            </a:r>
            <a:endParaRPr kumimoji="0" lang="fr-FR" sz="12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2394859" y="65313"/>
            <a:ext cx="3118756" cy="435429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1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rPr>
              <a:t>أنواع الاختلال في ميزان المدفوعات</a:t>
            </a:r>
            <a:endParaRPr kumimoji="0" lang="fr-FR" sz="1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76012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 bwMode="auto">
          <a:xfrm>
            <a:off x="7064829" y="2133600"/>
            <a:ext cx="1975758" cy="4430486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rtl="1"/>
            <a:r>
              <a:rPr lang="ar-DZ" sz="1200" b="1" dirty="0">
                <a:solidFill>
                  <a:srgbClr val="FF0000"/>
                </a:solidFill>
              </a:rPr>
              <a:t>سعر الصرف المعتمد للعملة </a:t>
            </a:r>
            <a:r>
              <a:rPr lang="ar-DZ" sz="1200" b="1" dirty="0" smtClean="0">
                <a:solidFill>
                  <a:srgbClr val="FF0000"/>
                </a:solidFill>
              </a:rPr>
              <a:t>الوطنية</a:t>
            </a:r>
          </a:p>
          <a:p>
            <a:pPr rtl="1"/>
            <a:r>
              <a:rPr lang="ar-DZ" sz="1200" b="1" dirty="0">
                <a:solidFill>
                  <a:srgbClr val="002060"/>
                </a:solidFill>
              </a:rPr>
              <a:t>إذا كان سعر الصرف أعلى </a:t>
            </a:r>
            <a:endParaRPr lang="ar-DZ" sz="1200" b="1" dirty="0" smtClean="0">
              <a:solidFill>
                <a:srgbClr val="002060"/>
              </a:solidFill>
            </a:endParaRPr>
          </a:p>
          <a:p>
            <a:pPr rtl="1"/>
            <a:r>
              <a:rPr lang="ar-DZ" sz="1200" b="1" dirty="0" smtClean="0">
                <a:solidFill>
                  <a:srgbClr val="002060"/>
                </a:solidFill>
              </a:rPr>
              <a:t>من </a:t>
            </a:r>
            <a:r>
              <a:rPr lang="ar-DZ" sz="1200" b="1" dirty="0">
                <a:solidFill>
                  <a:srgbClr val="002060"/>
                </a:solidFill>
              </a:rPr>
              <a:t>المستوى الذي يتناسب مع الأسعار</a:t>
            </a:r>
          </a:p>
          <a:p>
            <a:pPr rtl="1"/>
            <a:r>
              <a:rPr lang="ar-DZ" sz="1200" b="1" dirty="0">
                <a:solidFill>
                  <a:srgbClr val="002060"/>
                </a:solidFill>
              </a:rPr>
              <a:t>السائدة في السوق المحلية ، فإنه </a:t>
            </a:r>
            <a:r>
              <a:rPr lang="ar-DZ" sz="1200" b="1" dirty="0" smtClean="0">
                <a:solidFill>
                  <a:srgbClr val="002060"/>
                </a:solidFill>
              </a:rPr>
              <a:t>يؤدي</a:t>
            </a:r>
          </a:p>
          <a:p>
            <a:pPr rtl="1"/>
            <a:r>
              <a:rPr lang="ar-DZ" sz="1200" b="1" dirty="0" smtClean="0">
                <a:solidFill>
                  <a:srgbClr val="002060"/>
                </a:solidFill>
              </a:rPr>
              <a:t> إلى</a:t>
            </a:r>
          </a:p>
          <a:p>
            <a:pPr rtl="1"/>
            <a:r>
              <a:rPr lang="ar-DZ" sz="1200" b="1" dirty="0" smtClean="0">
                <a:solidFill>
                  <a:srgbClr val="002060"/>
                </a:solidFill>
              </a:rPr>
              <a:t> جعل السلع المحلية</a:t>
            </a:r>
          </a:p>
          <a:p>
            <a:pPr rtl="1"/>
            <a:r>
              <a:rPr lang="ar-DZ" sz="1200" b="1" dirty="0" smtClean="0">
                <a:solidFill>
                  <a:srgbClr val="002060"/>
                </a:solidFill>
              </a:rPr>
              <a:t> </a:t>
            </a:r>
            <a:r>
              <a:rPr lang="ar-DZ" sz="1200" b="1" dirty="0">
                <a:solidFill>
                  <a:srgbClr val="002060"/>
                </a:solidFill>
              </a:rPr>
              <a:t>مرتفعة السعر مقارنة بالدول </a:t>
            </a:r>
            <a:r>
              <a:rPr lang="ar-DZ" sz="1200" b="1" dirty="0" smtClean="0">
                <a:solidFill>
                  <a:srgbClr val="002060"/>
                </a:solidFill>
              </a:rPr>
              <a:t>الأخرى</a:t>
            </a:r>
          </a:p>
          <a:p>
            <a:pPr rtl="1"/>
            <a:r>
              <a:rPr lang="ar-DZ" sz="1200" b="1" dirty="0" smtClean="0">
                <a:solidFill>
                  <a:srgbClr val="002060"/>
                </a:solidFill>
              </a:rPr>
              <a:t> </a:t>
            </a:r>
            <a:r>
              <a:rPr lang="ar-DZ" sz="1200" b="1" dirty="0">
                <a:solidFill>
                  <a:srgbClr val="002060"/>
                </a:solidFill>
              </a:rPr>
              <a:t>وهو ما يؤدي</a:t>
            </a:r>
          </a:p>
          <a:p>
            <a:pPr rtl="1"/>
            <a:r>
              <a:rPr lang="ar-DZ" sz="1200" b="1" dirty="0">
                <a:solidFill>
                  <a:srgbClr val="002060"/>
                </a:solidFill>
              </a:rPr>
              <a:t>إلى انخفاض الطلب الأجنبي عليها </a:t>
            </a:r>
            <a:endParaRPr lang="ar-DZ" sz="1200" b="1" dirty="0" smtClean="0">
              <a:solidFill>
                <a:srgbClr val="002060"/>
              </a:solidFill>
            </a:endParaRPr>
          </a:p>
          <a:p>
            <a:pPr rtl="1"/>
            <a:r>
              <a:rPr lang="ar-DZ" sz="1200" b="1" dirty="0" smtClean="0">
                <a:solidFill>
                  <a:srgbClr val="002060"/>
                </a:solidFill>
              </a:rPr>
              <a:t>و </a:t>
            </a:r>
            <a:r>
              <a:rPr lang="ar-DZ" sz="1200" b="1" dirty="0">
                <a:solidFill>
                  <a:srgbClr val="002060"/>
                </a:solidFill>
              </a:rPr>
              <a:t>بالتالي </a:t>
            </a:r>
            <a:r>
              <a:rPr lang="ar-DZ" sz="1200" b="1" dirty="0" smtClean="0">
                <a:solidFill>
                  <a:srgbClr val="002060"/>
                </a:solidFill>
              </a:rPr>
              <a:t>ظهور</a:t>
            </a:r>
          </a:p>
          <a:p>
            <a:pPr rtl="1"/>
            <a:r>
              <a:rPr lang="ar-DZ" sz="1200" b="1" dirty="0" smtClean="0">
                <a:solidFill>
                  <a:srgbClr val="002060"/>
                </a:solidFill>
              </a:rPr>
              <a:t> </a:t>
            </a:r>
            <a:r>
              <a:rPr lang="ar-DZ" sz="1200" b="1" dirty="0">
                <a:solidFill>
                  <a:srgbClr val="002060"/>
                </a:solidFill>
              </a:rPr>
              <a:t>عجز في ميزان المدفوعات. و العكس في </a:t>
            </a:r>
            <a:endParaRPr lang="ar-DZ" sz="1200" b="1" dirty="0" smtClean="0">
              <a:solidFill>
                <a:srgbClr val="002060"/>
              </a:solidFill>
            </a:endParaRPr>
          </a:p>
          <a:p>
            <a:pPr rtl="1"/>
            <a:r>
              <a:rPr lang="ar-DZ" sz="1200" b="1" dirty="0" smtClean="0">
                <a:solidFill>
                  <a:srgbClr val="002060"/>
                </a:solidFill>
              </a:rPr>
              <a:t>حالة </a:t>
            </a:r>
            <a:r>
              <a:rPr lang="ar-DZ" sz="1200" b="1" dirty="0">
                <a:solidFill>
                  <a:srgbClr val="002060"/>
                </a:solidFill>
              </a:rPr>
              <a:t>تحديد القيمة</a:t>
            </a:r>
          </a:p>
          <a:p>
            <a:pPr rtl="1"/>
            <a:r>
              <a:rPr lang="ar-DZ" sz="1200" b="1" dirty="0">
                <a:solidFill>
                  <a:srgbClr val="002060"/>
                </a:solidFill>
              </a:rPr>
              <a:t>الخارجية للعملة المحلية عند </a:t>
            </a:r>
            <a:r>
              <a:rPr lang="ar-DZ" sz="1200" b="1" dirty="0" smtClean="0">
                <a:solidFill>
                  <a:srgbClr val="002060"/>
                </a:solidFill>
              </a:rPr>
              <a:t>مستوى</a:t>
            </a:r>
          </a:p>
          <a:p>
            <a:pPr rtl="1"/>
            <a:r>
              <a:rPr lang="ar-DZ" sz="1200" b="1" dirty="0" smtClean="0">
                <a:solidFill>
                  <a:srgbClr val="002060"/>
                </a:solidFill>
              </a:rPr>
              <a:t> </a:t>
            </a:r>
            <a:r>
              <a:rPr lang="ar-DZ" sz="1200" b="1" dirty="0">
                <a:solidFill>
                  <a:srgbClr val="002060"/>
                </a:solidFill>
              </a:rPr>
              <a:t>أقل </a:t>
            </a:r>
            <a:r>
              <a:rPr lang="ar-DZ" sz="1200" b="1" dirty="0" smtClean="0">
                <a:solidFill>
                  <a:srgbClr val="002060"/>
                </a:solidFill>
              </a:rPr>
              <a:t>مما</a:t>
            </a:r>
          </a:p>
          <a:p>
            <a:pPr rtl="1"/>
            <a:r>
              <a:rPr lang="ar-DZ" sz="1200" b="1" dirty="0" smtClean="0">
                <a:solidFill>
                  <a:srgbClr val="002060"/>
                </a:solidFill>
              </a:rPr>
              <a:t> </a:t>
            </a:r>
            <a:r>
              <a:rPr lang="ar-DZ" sz="1200" b="1" dirty="0">
                <a:solidFill>
                  <a:srgbClr val="002060"/>
                </a:solidFill>
              </a:rPr>
              <a:t>يتناسب و الأسعار </a:t>
            </a:r>
            <a:endParaRPr lang="ar-DZ" sz="1200" b="1" dirty="0" smtClean="0">
              <a:solidFill>
                <a:srgbClr val="002060"/>
              </a:solidFill>
            </a:endParaRPr>
          </a:p>
          <a:p>
            <a:pPr rtl="1"/>
            <a:r>
              <a:rPr lang="ar-DZ" sz="1200" b="1" dirty="0" smtClean="0">
                <a:solidFill>
                  <a:srgbClr val="002060"/>
                </a:solidFill>
              </a:rPr>
              <a:t>السائدة </a:t>
            </a:r>
            <a:r>
              <a:rPr lang="ar-DZ" sz="1200" b="1" dirty="0">
                <a:solidFill>
                  <a:srgbClr val="002060"/>
                </a:solidFill>
              </a:rPr>
              <a:t>في السوق المحلية مما ينتج </a:t>
            </a:r>
            <a:endParaRPr lang="ar-DZ" sz="1200" b="1" dirty="0" smtClean="0">
              <a:solidFill>
                <a:srgbClr val="002060"/>
              </a:solidFill>
            </a:endParaRPr>
          </a:p>
          <a:p>
            <a:pPr rtl="1"/>
            <a:r>
              <a:rPr lang="ar-DZ" sz="1200" b="1" dirty="0" smtClean="0">
                <a:solidFill>
                  <a:srgbClr val="002060"/>
                </a:solidFill>
              </a:rPr>
              <a:t>عنه </a:t>
            </a:r>
            <a:r>
              <a:rPr lang="ar-DZ" sz="1200" b="1" dirty="0">
                <a:solidFill>
                  <a:srgbClr val="002060"/>
                </a:solidFill>
              </a:rPr>
              <a:t>فائض في</a:t>
            </a:r>
          </a:p>
          <a:p>
            <a:pPr rtl="1"/>
            <a:r>
              <a:rPr lang="ar-DZ" sz="1200" b="1" dirty="0">
                <a:solidFill>
                  <a:srgbClr val="002060"/>
                </a:solidFill>
              </a:rPr>
              <a:t>ميزان المدفوعات.</a:t>
            </a:r>
            <a:endParaRPr kumimoji="0" lang="fr-FR" sz="12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</p:txBody>
      </p:sp>
      <p:sp>
        <p:nvSpPr>
          <p:cNvPr id="5" name="Rectangle à coins arrondis 4"/>
          <p:cNvSpPr/>
          <p:nvPr/>
        </p:nvSpPr>
        <p:spPr bwMode="auto">
          <a:xfrm>
            <a:off x="4582885" y="2133600"/>
            <a:ext cx="2373085" cy="4430486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rtl="1"/>
            <a:r>
              <a:rPr lang="ar-DZ" sz="1200" b="1" dirty="0">
                <a:solidFill>
                  <a:srgbClr val="FF0000"/>
                </a:solidFill>
              </a:rPr>
              <a:t>تغير بنية العلاقات الاقتصادية </a:t>
            </a:r>
            <a:r>
              <a:rPr lang="ar-DZ" sz="1200" b="1" dirty="0" smtClean="0">
                <a:solidFill>
                  <a:srgbClr val="FF0000"/>
                </a:solidFill>
              </a:rPr>
              <a:t>الدولية</a:t>
            </a:r>
          </a:p>
          <a:p>
            <a:pPr rtl="1"/>
            <a:r>
              <a:rPr lang="ar-DZ" sz="1200" b="1" dirty="0">
                <a:solidFill>
                  <a:srgbClr val="002060"/>
                </a:solidFill>
              </a:rPr>
              <a:t>إن تغير الطلب العالمي </a:t>
            </a:r>
            <a:endParaRPr lang="ar-DZ" sz="1200" b="1" dirty="0" smtClean="0">
              <a:solidFill>
                <a:srgbClr val="002060"/>
              </a:solidFill>
            </a:endParaRPr>
          </a:p>
          <a:p>
            <a:pPr rtl="1"/>
            <a:r>
              <a:rPr lang="ar-DZ" sz="1200" b="1" dirty="0" smtClean="0">
                <a:solidFill>
                  <a:srgbClr val="002060"/>
                </a:solidFill>
              </a:rPr>
              <a:t>على </a:t>
            </a:r>
            <a:r>
              <a:rPr lang="ar-DZ" sz="1200" b="1" dirty="0">
                <a:solidFill>
                  <a:srgbClr val="002060"/>
                </a:solidFill>
              </a:rPr>
              <a:t>بعض المنتجات نتيجة الإبداع</a:t>
            </a:r>
          </a:p>
          <a:p>
            <a:pPr rtl="1"/>
            <a:r>
              <a:rPr lang="ar-DZ" sz="1200" b="1" dirty="0">
                <a:solidFill>
                  <a:srgbClr val="002060"/>
                </a:solidFill>
              </a:rPr>
              <a:t>التكنولوجي المتسارع يؤدي إلى اختلال في </a:t>
            </a:r>
            <a:endParaRPr lang="ar-DZ" sz="1200" b="1" dirty="0" smtClean="0">
              <a:solidFill>
                <a:srgbClr val="002060"/>
              </a:solidFill>
            </a:endParaRPr>
          </a:p>
          <a:p>
            <a:pPr rtl="1"/>
            <a:r>
              <a:rPr lang="ar-DZ" sz="1200" b="1" dirty="0" smtClean="0">
                <a:solidFill>
                  <a:srgbClr val="002060"/>
                </a:solidFill>
              </a:rPr>
              <a:t>موازين </a:t>
            </a:r>
            <a:r>
              <a:rPr lang="ar-DZ" sz="1200" b="1" dirty="0">
                <a:solidFill>
                  <a:srgbClr val="002060"/>
                </a:solidFill>
              </a:rPr>
              <a:t>مدفوعات </a:t>
            </a:r>
            <a:endParaRPr lang="ar-DZ" sz="1200" b="1" dirty="0" smtClean="0">
              <a:solidFill>
                <a:srgbClr val="002060"/>
              </a:solidFill>
            </a:endParaRPr>
          </a:p>
          <a:p>
            <a:pPr rtl="1"/>
            <a:r>
              <a:rPr lang="ar-DZ" sz="1200" b="1" dirty="0" smtClean="0">
                <a:solidFill>
                  <a:srgbClr val="002060"/>
                </a:solidFill>
              </a:rPr>
              <a:t>الدول </a:t>
            </a:r>
            <a:r>
              <a:rPr lang="ar-DZ" sz="1200" b="1" dirty="0">
                <a:solidFill>
                  <a:srgbClr val="002060"/>
                </a:solidFill>
              </a:rPr>
              <a:t>المصدرة لهذه المنتجات </a:t>
            </a:r>
            <a:r>
              <a:rPr lang="ar-DZ" sz="1200" b="1" dirty="0" smtClean="0">
                <a:solidFill>
                  <a:srgbClr val="002060"/>
                </a:solidFill>
              </a:rPr>
              <a:t>تبعا</a:t>
            </a:r>
          </a:p>
          <a:p>
            <a:pPr rtl="1"/>
            <a:r>
              <a:rPr lang="ar-DZ" sz="1200" b="1" dirty="0" smtClean="0">
                <a:solidFill>
                  <a:srgbClr val="002060"/>
                </a:solidFill>
              </a:rPr>
              <a:t> </a:t>
            </a:r>
            <a:r>
              <a:rPr lang="ar-DZ" sz="1200" b="1" dirty="0">
                <a:solidFill>
                  <a:srgbClr val="002060"/>
                </a:solidFill>
              </a:rPr>
              <a:t>لقدرتها على</a:t>
            </a:r>
          </a:p>
          <a:p>
            <a:pPr rtl="1"/>
            <a:r>
              <a:rPr lang="ar-DZ" sz="1200" b="1" dirty="0">
                <a:solidFill>
                  <a:srgbClr val="002060"/>
                </a:solidFill>
              </a:rPr>
              <a:t>مواكبة هذا التطور التكنولوجي واستغلالها </a:t>
            </a:r>
            <a:endParaRPr lang="ar-DZ" sz="1200" b="1" dirty="0" smtClean="0">
              <a:solidFill>
                <a:srgbClr val="002060"/>
              </a:solidFill>
            </a:endParaRPr>
          </a:p>
          <a:p>
            <a:pPr rtl="1"/>
            <a:r>
              <a:rPr lang="ar-DZ" sz="1200" b="1" dirty="0" smtClean="0">
                <a:solidFill>
                  <a:srgbClr val="002060"/>
                </a:solidFill>
              </a:rPr>
              <a:t>له </a:t>
            </a:r>
            <a:r>
              <a:rPr lang="ar-DZ" sz="1200" b="1" dirty="0">
                <a:solidFill>
                  <a:srgbClr val="002060"/>
                </a:solidFill>
              </a:rPr>
              <a:t>في </a:t>
            </a:r>
            <a:r>
              <a:rPr lang="ar-DZ" sz="1200" b="1" dirty="0" smtClean="0">
                <a:solidFill>
                  <a:srgbClr val="002060"/>
                </a:solidFill>
              </a:rPr>
              <a:t>تطوير</a:t>
            </a:r>
          </a:p>
          <a:p>
            <a:pPr rtl="1"/>
            <a:r>
              <a:rPr lang="ar-DZ" sz="1200" b="1" dirty="0" smtClean="0">
                <a:solidFill>
                  <a:srgbClr val="002060"/>
                </a:solidFill>
              </a:rPr>
              <a:t> </a:t>
            </a:r>
            <a:r>
              <a:rPr lang="ar-DZ" sz="1200" b="1" dirty="0">
                <a:solidFill>
                  <a:srgbClr val="002060"/>
                </a:solidFill>
              </a:rPr>
              <a:t>منتجاتها بما يساهم في زيادة </a:t>
            </a:r>
            <a:endParaRPr lang="ar-DZ" sz="1200" b="1" dirty="0" smtClean="0">
              <a:solidFill>
                <a:srgbClr val="002060"/>
              </a:solidFill>
            </a:endParaRPr>
          </a:p>
          <a:p>
            <a:pPr rtl="1"/>
            <a:r>
              <a:rPr lang="ar-DZ" sz="1200" b="1" dirty="0" smtClean="0">
                <a:solidFill>
                  <a:srgbClr val="002060"/>
                </a:solidFill>
              </a:rPr>
              <a:t>الطلب </a:t>
            </a:r>
            <a:r>
              <a:rPr lang="ar-DZ" sz="1200" b="1" dirty="0">
                <a:solidFill>
                  <a:srgbClr val="002060"/>
                </a:solidFill>
              </a:rPr>
              <a:t>الأجنبي عليها.</a:t>
            </a:r>
            <a:endParaRPr kumimoji="0" lang="fr-FR" sz="12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</p:txBody>
      </p:sp>
      <p:sp>
        <p:nvSpPr>
          <p:cNvPr id="6" name="Rectangle à coins arrondis 5"/>
          <p:cNvSpPr/>
          <p:nvPr/>
        </p:nvSpPr>
        <p:spPr bwMode="auto">
          <a:xfrm>
            <a:off x="2285999" y="2133600"/>
            <a:ext cx="2111828" cy="4430486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rtl="1"/>
            <a:r>
              <a:rPr lang="ar-DZ" sz="1200" b="1" dirty="0">
                <a:solidFill>
                  <a:srgbClr val="FF0000"/>
                </a:solidFill>
              </a:rPr>
              <a:t>مرونة الصادرات </a:t>
            </a:r>
            <a:r>
              <a:rPr lang="ar-DZ" sz="1200" b="1" dirty="0" smtClean="0">
                <a:solidFill>
                  <a:srgbClr val="FF0000"/>
                </a:solidFill>
              </a:rPr>
              <a:t>والواردات</a:t>
            </a:r>
          </a:p>
          <a:p>
            <a:pPr rtl="1"/>
            <a:r>
              <a:rPr lang="ar-DZ" sz="1200" dirty="0"/>
              <a:t>إ</a:t>
            </a:r>
            <a:r>
              <a:rPr lang="ar-DZ" sz="1200" b="1" dirty="0">
                <a:solidFill>
                  <a:srgbClr val="002060"/>
                </a:solidFill>
              </a:rPr>
              <a:t>ن مرونة الجهاز الإنتاجي </a:t>
            </a:r>
            <a:endParaRPr lang="ar-DZ" sz="1200" b="1" dirty="0" smtClean="0">
              <a:solidFill>
                <a:srgbClr val="002060"/>
              </a:solidFill>
            </a:endParaRPr>
          </a:p>
          <a:p>
            <a:pPr rtl="1"/>
            <a:r>
              <a:rPr lang="ar-DZ" sz="1200" b="1" dirty="0" smtClean="0">
                <a:solidFill>
                  <a:srgbClr val="002060"/>
                </a:solidFill>
              </a:rPr>
              <a:t>تلعب </a:t>
            </a:r>
            <a:r>
              <a:rPr lang="ar-DZ" sz="1200" b="1" dirty="0">
                <a:solidFill>
                  <a:srgbClr val="002060"/>
                </a:solidFill>
              </a:rPr>
              <a:t>دورا كبيرا في تحديد وضعية ميزان </a:t>
            </a:r>
            <a:endParaRPr lang="ar-DZ" sz="1200" b="1" dirty="0" smtClean="0">
              <a:solidFill>
                <a:srgbClr val="002060"/>
              </a:solidFill>
            </a:endParaRPr>
          </a:p>
          <a:p>
            <a:pPr rtl="1"/>
            <a:r>
              <a:rPr lang="ar-DZ" sz="1200" b="1" dirty="0" smtClean="0">
                <a:solidFill>
                  <a:srgbClr val="002060"/>
                </a:solidFill>
              </a:rPr>
              <a:t>المدفوعات</a:t>
            </a:r>
            <a:endParaRPr lang="ar-DZ" sz="1200" b="1" dirty="0">
              <a:solidFill>
                <a:srgbClr val="002060"/>
              </a:solidFill>
            </a:endParaRPr>
          </a:p>
          <a:p>
            <a:pPr rtl="1"/>
            <a:r>
              <a:rPr lang="ar-DZ" sz="1200" b="1" dirty="0">
                <a:solidFill>
                  <a:srgbClr val="002060"/>
                </a:solidFill>
              </a:rPr>
              <a:t>من خلال ما تعبر عنه من قدرة على </a:t>
            </a:r>
            <a:r>
              <a:rPr lang="ar-DZ" sz="1200" b="1" dirty="0" smtClean="0">
                <a:solidFill>
                  <a:srgbClr val="002060"/>
                </a:solidFill>
              </a:rPr>
              <a:t>زيادة</a:t>
            </a:r>
          </a:p>
          <a:p>
            <a:pPr rtl="1"/>
            <a:r>
              <a:rPr lang="ar-DZ" sz="1200" b="1" dirty="0" smtClean="0">
                <a:solidFill>
                  <a:srgbClr val="002060"/>
                </a:solidFill>
              </a:rPr>
              <a:t> </a:t>
            </a:r>
            <a:r>
              <a:rPr lang="ar-DZ" sz="1200" b="1" dirty="0">
                <a:solidFill>
                  <a:srgbClr val="002060"/>
                </a:solidFill>
              </a:rPr>
              <a:t>العرض والإنتاج في حال </a:t>
            </a:r>
            <a:r>
              <a:rPr lang="ar-DZ" sz="1200" b="1" dirty="0" smtClean="0">
                <a:solidFill>
                  <a:srgbClr val="002060"/>
                </a:solidFill>
              </a:rPr>
              <a:t>تراجع</a:t>
            </a:r>
          </a:p>
          <a:p>
            <a:pPr rtl="1"/>
            <a:r>
              <a:rPr lang="ar-DZ" sz="1200" b="1" dirty="0" smtClean="0">
                <a:solidFill>
                  <a:srgbClr val="002060"/>
                </a:solidFill>
              </a:rPr>
              <a:t> </a:t>
            </a:r>
            <a:r>
              <a:rPr lang="ar-DZ" sz="1200" b="1" dirty="0">
                <a:solidFill>
                  <a:srgbClr val="002060"/>
                </a:solidFill>
              </a:rPr>
              <a:t>قيمة العملة المحلية ومن ثم زيادة الطلب</a:t>
            </a:r>
          </a:p>
          <a:p>
            <a:pPr rtl="1"/>
            <a:r>
              <a:rPr lang="ar-DZ" sz="1200" b="1" dirty="0">
                <a:solidFill>
                  <a:srgbClr val="002060"/>
                </a:solidFill>
              </a:rPr>
              <a:t>الأجنبي على المنتجات المحلية. في </a:t>
            </a:r>
            <a:r>
              <a:rPr lang="ar-DZ" sz="1200" b="1" dirty="0" smtClean="0">
                <a:solidFill>
                  <a:srgbClr val="002060"/>
                </a:solidFill>
              </a:rPr>
              <a:t>حين</a:t>
            </a:r>
          </a:p>
          <a:p>
            <a:pPr rtl="1"/>
            <a:r>
              <a:rPr lang="ar-DZ" sz="1200" b="1" dirty="0" smtClean="0">
                <a:solidFill>
                  <a:srgbClr val="002060"/>
                </a:solidFill>
              </a:rPr>
              <a:t> </a:t>
            </a:r>
            <a:r>
              <a:rPr lang="ar-DZ" sz="1200" b="1" dirty="0">
                <a:solidFill>
                  <a:srgbClr val="002060"/>
                </a:solidFill>
              </a:rPr>
              <a:t>أن </a:t>
            </a:r>
            <a:r>
              <a:rPr lang="ar-DZ" sz="1200" b="1" dirty="0" smtClean="0">
                <a:solidFill>
                  <a:srgbClr val="002060"/>
                </a:solidFill>
              </a:rPr>
              <a:t>مرونة</a:t>
            </a:r>
          </a:p>
          <a:p>
            <a:pPr rtl="1"/>
            <a:r>
              <a:rPr lang="ar-DZ" sz="1200" b="1" dirty="0" smtClean="0">
                <a:solidFill>
                  <a:srgbClr val="002060"/>
                </a:solidFill>
              </a:rPr>
              <a:t> </a:t>
            </a:r>
            <a:r>
              <a:rPr lang="ar-DZ" sz="1200" b="1" dirty="0">
                <a:solidFill>
                  <a:srgbClr val="002060"/>
                </a:solidFill>
              </a:rPr>
              <a:t>الواردات هي أيضا لها دور اساسي </a:t>
            </a:r>
            <a:r>
              <a:rPr lang="ar-DZ" sz="1200" b="1" dirty="0" smtClean="0">
                <a:solidFill>
                  <a:srgbClr val="002060"/>
                </a:solidFill>
              </a:rPr>
              <a:t>في</a:t>
            </a:r>
          </a:p>
          <a:p>
            <a:pPr rtl="1"/>
            <a:r>
              <a:rPr lang="ar-DZ" sz="1200" b="1" dirty="0" smtClean="0">
                <a:solidFill>
                  <a:srgbClr val="002060"/>
                </a:solidFill>
              </a:rPr>
              <a:t> تحديد</a:t>
            </a:r>
          </a:p>
          <a:p>
            <a:pPr rtl="1"/>
            <a:r>
              <a:rPr lang="ar-DZ" sz="1200" b="1" dirty="0" smtClean="0">
                <a:solidFill>
                  <a:srgbClr val="002060"/>
                </a:solidFill>
              </a:rPr>
              <a:t> </a:t>
            </a:r>
            <a:r>
              <a:rPr lang="ar-DZ" sz="1200" b="1" dirty="0">
                <a:solidFill>
                  <a:srgbClr val="002060"/>
                </a:solidFill>
              </a:rPr>
              <a:t>وضعية ميزان</a:t>
            </a:r>
          </a:p>
          <a:p>
            <a:pPr rtl="1"/>
            <a:r>
              <a:rPr lang="ar-DZ" sz="1200" b="1" dirty="0">
                <a:solidFill>
                  <a:srgbClr val="002060"/>
                </a:solidFill>
              </a:rPr>
              <a:t>المدفوعات باعتبار أنها تعبر عن </a:t>
            </a:r>
            <a:r>
              <a:rPr lang="ar-DZ" sz="1200" b="1" dirty="0" smtClean="0">
                <a:solidFill>
                  <a:srgbClr val="002060"/>
                </a:solidFill>
              </a:rPr>
              <a:t>مدى</a:t>
            </a:r>
          </a:p>
          <a:p>
            <a:pPr rtl="1"/>
            <a:r>
              <a:rPr lang="ar-DZ" sz="1200" b="1" dirty="0" smtClean="0">
                <a:solidFill>
                  <a:srgbClr val="002060"/>
                </a:solidFill>
              </a:rPr>
              <a:t> </a:t>
            </a:r>
            <a:r>
              <a:rPr lang="ar-DZ" sz="1200" b="1" dirty="0">
                <a:solidFill>
                  <a:srgbClr val="002060"/>
                </a:solidFill>
              </a:rPr>
              <a:t>قدرة </a:t>
            </a:r>
            <a:r>
              <a:rPr lang="ar-DZ" sz="1200" b="1" dirty="0" err="1">
                <a:solidFill>
                  <a:srgbClr val="002060"/>
                </a:solidFill>
              </a:rPr>
              <a:t>الإقتصاد</a:t>
            </a:r>
            <a:r>
              <a:rPr lang="ar-DZ" sz="1200" b="1" dirty="0">
                <a:solidFill>
                  <a:srgbClr val="002060"/>
                </a:solidFill>
              </a:rPr>
              <a:t> </a:t>
            </a:r>
            <a:endParaRPr lang="ar-DZ" sz="1200" b="1" dirty="0" smtClean="0">
              <a:solidFill>
                <a:srgbClr val="002060"/>
              </a:solidFill>
            </a:endParaRPr>
          </a:p>
          <a:p>
            <a:pPr rtl="1"/>
            <a:r>
              <a:rPr lang="ar-DZ" sz="1200" b="1" dirty="0" smtClean="0">
                <a:solidFill>
                  <a:srgbClr val="002060"/>
                </a:solidFill>
              </a:rPr>
              <a:t>المحلي </a:t>
            </a:r>
            <a:r>
              <a:rPr lang="ar-DZ" sz="1200" b="1" dirty="0">
                <a:solidFill>
                  <a:srgbClr val="002060"/>
                </a:solidFill>
              </a:rPr>
              <a:t>على تقليص طلبه على السلع </a:t>
            </a:r>
            <a:endParaRPr lang="ar-DZ" sz="1200" b="1" dirty="0" smtClean="0">
              <a:solidFill>
                <a:srgbClr val="002060"/>
              </a:solidFill>
            </a:endParaRPr>
          </a:p>
          <a:p>
            <a:pPr rtl="1"/>
            <a:r>
              <a:rPr lang="ar-DZ" sz="1200" b="1" dirty="0" smtClean="0">
                <a:solidFill>
                  <a:srgbClr val="002060"/>
                </a:solidFill>
              </a:rPr>
              <a:t>الأجنبية</a:t>
            </a:r>
          </a:p>
          <a:p>
            <a:pPr rtl="1"/>
            <a:r>
              <a:rPr lang="ar-DZ" sz="1200" b="1" dirty="0" smtClean="0">
                <a:solidFill>
                  <a:srgbClr val="002060"/>
                </a:solidFill>
              </a:rPr>
              <a:t> </a:t>
            </a:r>
            <a:r>
              <a:rPr lang="ar-DZ" sz="1200" b="1" dirty="0">
                <a:solidFill>
                  <a:srgbClr val="002060"/>
                </a:solidFill>
              </a:rPr>
              <a:t>في حال ارتفاع</a:t>
            </a:r>
          </a:p>
          <a:p>
            <a:pPr rtl="1"/>
            <a:r>
              <a:rPr lang="ar-DZ" sz="1200" b="1" dirty="0">
                <a:solidFill>
                  <a:srgbClr val="002060"/>
                </a:solidFill>
              </a:rPr>
              <a:t>أسعارها نتيجة تراجع في قيمة </a:t>
            </a:r>
            <a:endParaRPr lang="ar-DZ" sz="1200" b="1" dirty="0" smtClean="0">
              <a:solidFill>
                <a:srgbClr val="002060"/>
              </a:solidFill>
            </a:endParaRPr>
          </a:p>
          <a:p>
            <a:pPr rtl="1"/>
            <a:r>
              <a:rPr lang="ar-DZ" sz="1200" b="1" dirty="0" smtClean="0">
                <a:solidFill>
                  <a:srgbClr val="002060"/>
                </a:solidFill>
              </a:rPr>
              <a:t>العملة </a:t>
            </a:r>
            <a:r>
              <a:rPr lang="ar-DZ" sz="1200" b="1" dirty="0">
                <a:solidFill>
                  <a:srgbClr val="002060"/>
                </a:solidFill>
              </a:rPr>
              <a:t>المحلية</a:t>
            </a:r>
            <a:r>
              <a:rPr lang="ar-DZ" sz="1200" dirty="0"/>
              <a:t>.</a:t>
            </a:r>
            <a:endParaRPr kumimoji="0" lang="fr-FR" sz="1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</p:txBody>
      </p:sp>
      <p:sp>
        <p:nvSpPr>
          <p:cNvPr id="16" name="Rectangle à coins arrondis 15"/>
          <p:cNvSpPr/>
          <p:nvPr/>
        </p:nvSpPr>
        <p:spPr bwMode="auto">
          <a:xfrm>
            <a:off x="65312" y="2133600"/>
            <a:ext cx="2111828" cy="4430486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rtl="1"/>
            <a:r>
              <a:rPr lang="ar-DZ" sz="1200" b="1" dirty="0">
                <a:solidFill>
                  <a:srgbClr val="FF0000"/>
                </a:solidFill>
              </a:rPr>
              <a:t>الظروف </a:t>
            </a:r>
            <a:r>
              <a:rPr lang="ar-DZ" sz="1200" b="1" dirty="0" smtClean="0">
                <a:solidFill>
                  <a:srgbClr val="FF0000"/>
                </a:solidFill>
              </a:rPr>
              <a:t>الطبيعية</a:t>
            </a:r>
          </a:p>
          <a:p>
            <a:pPr rtl="1"/>
            <a:r>
              <a:rPr lang="ar-DZ" sz="1200" b="1" dirty="0">
                <a:solidFill>
                  <a:srgbClr val="002060"/>
                </a:solidFill>
              </a:rPr>
              <a:t>تساهم الظروف الطبيعية في التأثير سلبا </a:t>
            </a:r>
            <a:endParaRPr lang="ar-DZ" sz="1200" b="1" dirty="0" smtClean="0">
              <a:solidFill>
                <a:srgbClr val="002060"/>
              </a:solidFill>
            </a:endParaRPr>
          </a:p>
          <a:p>
            <a:pPr rtl="1"/>
            <a:r>
              <a:rPr lang="ar-DZ" sz="1200" b="1" dirty="0" smtClean="0">
                <a:solidFill>
                  <a:srgbClr val="002060"/>
                </a:solidFill>
              </a:rPr>
              <a:t>على</a:t>
            </a:r>
          </a:p>
          <a:p>
            <a:pPr rtl="1"/>
            <a:r>
              <a:rPr lang="ar-DZ" sz="1200" b="1" dirty="0" smtClean="0">
                <a:solidFill>
                  <a:srgbClr val="002060"/>
                </a:solidFill>
              </a:rPr>
              <a:t> </a:t>
            </a:r>
            <a:r>
              <a:rPr lang="ar-DZ" sz="1200" b="1" dirty="0">
                <a:solidFill>
                  <a:srgbClr val="002060"/>
                </a:solidFill>
              </a:rPr>
              <a:t>القدرة الإنتاجية </a:t>
            </a:r>
            <a:r>
              <a:rPr lang="ar-DZ" sz="1200" b="1" dirty="0" err="1">
                <a:solidFill>
                  <a:srgbClr val="002060"/>
                </a:solidFill>
              </a:rPr>
              <a:t>للإقتصاد</a:t>
            </a:r>
            <a:r>
              <a:rPr lang="ar-DZ" sz="1200" b="1" dirty="0">
                <a:solidFill>
                  <a:srgbClr val="002060"/>
                </a:solidFill>
              </a:rPr>
              <a:t> المحلي من خلال</a:t>
            </a:r>
          </a:p>
          <a:p>
            <a:pPr rtl="1"/>
            <a:r>
              <a:rPr lang="ar-DZ" sz="1200" b="1" dirty="0">
                <a:solidFill>
                  <a:srgbClr val="002060"/>
                </a:solidFill>
              </a:rPr>
              <a:t>ما قد تلحقه من ضرر على المنشآت والبنى </a:t>
            </a:r>
            <a:endParaRPr lang="ar-DZ" sz="1200" b="1" dirty="0" smtClean="0">
              <a:solidFill>
                <a:srgbClr val="002060"/>
              </a:solidFill>
            </a:endParaRPr>
          </a:p>
          <a:p>
            <a:pPr rtl="1"/>
            <a:r>
              <a:rPr lang="ar-DZ" sz="1200" b="1" dirty="0" smtClean="0">
                <a:solidFill>
                  <a:srgbClr val="002060"/>
                </a:solidFill>
              </a:rPr>
              <a:t>التحتية</a:t>
            </a:r>
          </a:p>
          <a:p>
            <a:pPr rtl="1"/>
            <a:r>
              <a:rPr lang="ar-DZ" sz="1200" b="1" dirty="0" smtClean="0">
                <a:solidFill>
                  <a:srgbClr val="002060"/>
                </a:solidFill>
              </a:rPr>
              <a:t> </a:t>
            </a:r>
            <a:r>
              <a:rPr lang="ar-DZ" sz="1200" b="1" dirty="0">
                <a:solidFill>
                  <a:srgbClr val="002060"/>
                </a:solidFill>
              </a:rPr>
              <a:t>والمصانع بما </a:t>
            </a:r>
            <a:r>
              <a:rPr lang="ar-DZ" sz="1200" b="1" dirty="0" smtClean="0">
                <a:solidFill>
                  <a:srgbClr val="002060"/>
                </a:solidFill>
              </a:rPr>
              <a:t>يؤثر</a:t>
            </a:r>
          </a:p>
          <a:p>
            <a:pPr rtl="1"/>
            <a:r>
              <a:rPr lang="ar-DZ" sz="1200" b="1" dirty="0" smtClean="0">
                <a:solidFill>
                  <a:srgbClr val="002060"/>
                </a:solidFill>
              </a:rPr>
              <a:t> </a:t>
            </a:r>
            <a:r>
              <a:rPr lang="ar-DZ" sz="1200" b="1" dirty="0">
                <a:solidFill>
                  <a:srgbClr val="002060"/>
                </a:solidFill>
              </a:rPr>
              <a:t>من جهة سلبا على الإمدادات المحلية </a:t>
            </a:r>
            <a:endParaRPr lang="ar-DZ" sz="1200" b="1" dirty="0" smtClean="0">
              <a:solidFill>
                <a:srgbClr val="002060"/>
              </a:solidFill>
            </a:endParaRPr>
          </a:p>
          <a:p>
            <a:pPr rtl="1"/>
            <a:r>
              <a:rPr lang="ar-DZ" sz="1200" b="1" dirty="0" smtClean="0">
                <a:solidFill>
                  <a:srgbClr val="002060"/>
                </a:solidFill>
              </a:rPr>
              <a:t>ومن</a:t>
            </a:r>
            <a:endParaRPr lang="ar-DZ" sz="1200" b="1" dirty="0">
              <a:solidFill>
                <a:srgbClr val="002060"/>
              </a:solidFill>
            </a:endParaRPr>
          </a:p>
          <a:p>
            <a:pPr rtl="1"/>
            <a:r>
              <a:rPr lang="ar-DZ" sz="1200" b="1" dirty="0">
                <a:solidFill>
                  <a:srgbClr val="002060"/>
                </a:solidFill>
              </a:rPr>
              <a:t>جهة اخرى يؤثر سلبا على الإمدادات </a:t>
            </a:r>
            <a:endParaRPr lang="ar-DZ" sz="1200" b="1" dirty="0" smtClean="0">
              <a:solidFill>
                <a:srgbClr val="002060"/>
              </a:solidFill>
            </a:endParaRPr>
          </a:p>
          <a:p>
            <a:pPr rtl="1"/>
            <a:r>
              <a:rPr lang="ar-DZ" sz="1200" b="1" dirty="0" smtClean="0">
                <a:solidFill>
                  <a:srgbClr val="002060"/>
                </a:solidFill>
              </a:rPr>
              <a:t>الخارجية</a:t>
            </a:r>
          </a:p>
          <a:p>
            <a:pPr rtl="1"/>
            <a:r>
              <a:rPr lang="ar-DZ" sz="1200" b="1" dirty="0" smtClean="0">
                <a:solidFill>
                  <a:srgbClr val="002060"/>
                </a:solidFill>
              </a:rPr>
              <a:t> </a:t>
            </a:r>
            <a:r>
              <a:rPr lang="ar-DZ" sz="1200" b="1" dirty="0">
                <a:solidFill>
                  <a:srgbClr val="002060"/>
                </a:solidFill>
              </a:rPr>
              <a:t>التصديرية، مما </a:t>
            </a:r>
            <a:r>
              <a:rPr lang="ar-DZ" sz="1200" b="1" dirty="0" smtClean="0">
                <a:solidFill>
                  <a:srgbClr val="002060"/>
                </a:solidFill>
              </a:rPr>
              <a:t>يساهم</a:t>
            </a:r>
          </a:p>
          <a:p>
            <a:pPr rtl="1"/>
            <a:r>
              <a:rPr lang="ar-DZ" sz="1200" b="1" dirty="0" smtClean="0">
                <a:solidFill>
                  <a:srgbClr val="002060"/>
                </a:solidFill>
              </a:rPr>
              <a:t> </a:t>
            </a:r>
            <a:r>
              <a:rPr lang="ar-DZ" sz="1200" b="1" dirty="0">
                <a:solidFill>
                  <a:srgbClr val="002060"/>
                </a:solidFill>
              </a:rPr>
              <a:t>في تزايد الطلب على المنتجات الأجنبية</a:t>
            </a:r>
          </a:p>
          <a:p>
            <a:pPr rtl="1"/>
            <a:r>
              <a:rPr lang="ar-DZ" sz="1200" b="1" dirty="0">
                <a:solidFill>
                  <a:srgbClr val="002060"/>
                </a:solidFill>
              </a:rPr>
              <a:t>لتعويض النقص في الإنتاج </a:t>
            </a:r>
            <a:r>
              <a:rPr lang="ar-DZ" sz="1200" b="1" dirty="0" smtClean="0">
                <a:solidFill>
                  <a:srgbClr val="002060"/>
                </a:solidFill>
              </a:rPr>
              <a:t>المحلي</a:t>
            </a:r>
          </a:p>
          <a:p>
            <a:pPr rtl="1"/>
            <a:r>
              <a:rPr lang="ar-DZ" sz="1200" b="1" dirty="0" smtClean="0">
                <a:solidFill>
                  <a:srgbClr val="002060"/>
                </a:solidFill>
              </a:rPr>
              <a:t> </a:t>
            </a:r>
            <a:r>
              <a:rPr lang="ar-DZ" sz="1200" b="1" dirty="0">
                <a:solidFill>
                  <a:srgbClr val="002060"/>
                </a:solidFill>
              </a:rPr>
              <a:t>وهو ما ينتج </a:t>
            </a:r>
            <a:endParaRPr lang="ar-DZ" sz="1200" b="1" dirty="0" smtClean="0">
              <a:solidFill>
                <a:srgbClr val="002060"/>
              </a:solidFill>
            </a:endParaRPr>
          </a:p>
          <a:p>
            <a:pPr rtl="1"/>
            <a:r>
              <a:rPr lang="ar-DZ" sz="1200" b="1" dirty="0" smtClean="0">
                <a:solidFill>
                  <a:srgbClr val="002060"/>
                </a:solidFill>
              </a:rPr>
              <a:t>عنه </a:t>
            </a:r>
            <a:r>
              <a:rPr lang="ar-DZ" sz="1200" b="1" dirty="0">
                <a:solidFill>
                  <a:srgbClr val="002060"/>
                </a:solidFill>
              </a:rPr>
              <a:t>عجز في ميزان المدفوعات.</a:t>
            </a:r>
            <a:endParaRPr kumimoji="0" lang="fr-FR" sz="12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2394859" y="65313"/>
            <a:ext cx="3118756" cy="79465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1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rPr>
              <a:t>أسباب الاختلال في ميزان المدفوعات</a:t>
            </a:r>
            <a:endParaRPr kumimoji="0" lang="fr-FR" sz="1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08353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2754085" y="152399"/>
            <a:ext cx="3467101" cy="79465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1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rPr>
              <a:t>الايات</a:t>
            </a:r>
            <a:r>
              <a:rPr kumimoji="0" lang="ar-DZ" sz="1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rPr>
              <a:t> تعديل الاختلال في ميزان المدفوعات</a:t>
            </a:r>
            <a:endParaRPr kumimoji="0" lang="fr-FR" sz="1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4669971" y="1023257"/>
            <a:ext cx="2514600" cy="500743"/>
          </a:xfrm>
          <a:prstGeom prst="rect">
            <a:avLst/>
          </a:prstGeom>
          <a:ln/>
          <a:ex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1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rPr>
              <a:t>التعديل الالي(التلقائي)</a:t>
            </a:r>
            <a:endParaRPr kumimoji="0" lang="fr-FR" sz="1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76200" y="1023257"/>
            <a:ext cx="3069772" cy="500743"/>
          </a:xfrm>
          <a:prstGeom prst="rect">
            <a:avLst/>
          </a:prstGeom>
          <a:ln/>
          <a:ex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rPr>
              <a:t>التعديل عن طريق أدوات السياسة</a:t>
            </a:r>
            <a:r>
              <a:rPr kumimoji="0" lang="ar-DZ" sz="16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rPr>
              <a:t> الاقتصادية</a:t>
            </a:r>
            <a:endParaRPr kumimoji="0" lang="fr-FR" sz="1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</p:txBody>
      </p:sp>
      <p:sp>
        <p:nvSpPr>
          <p:cNvPr id="5" name="Rectangle à coins arrondis 4"/>
          <p:cNvSpPr/>
          <p:nvPr/>
        </p:nvSpPr>
        <p:spPr bwMode="auto">
          <a:xfrm>
            <a:off x="7184571" y="1643743"/>
            <a:ext cx="1861456" cy="5061857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rtl="1"/>
            <a:r>
              <a:rPr lang="ar-DZ" sz="1100" b="1" dirty="0">
                <a:solidFill>
                  <a:srgbClr val="FF0000"/>
                </a:solidFill>
              </a:rPr>
              <a:t>آلية التعديل السعري في ظل </a:t>
            </a:r>
            <a:r>
              <a:rPr lang="ar-DZ" sz="1100" b="1" dirty="0" smtClean="0">
                <a:solidFill>
                  <a:srgbClr val="FF0000"/>
                </a:solidFill>
              </a:rPr>
              <a:t>نظام</a:t>
            </a:r>
          </a:p>
          <a:p>
            <a:pPr rtl="1"/>
            <a:r>
              <a:rPr lang="ar-DZ" sz="1100" b="1" dirty="0" smtClean="0">
                <a:solidFill>
                  <a:srgbClr val="FF0000"/>
                </a:solidFill>
              </a:rPr>
              <a:t> </a:t>
            </a:r>
            <a:r>
              <a:rPr lang="ar-DZ" sz="1100" b="1" dirty="0">
                <a:solidFill>
                  <a:srgbClr val="FF0000"/>
                </a:solidFill>
              </a:rPr>
              <a:t>قاعدة الذهب: </a:t>
            </a:r>
            <a:r>
              <a:rPr lang="ar-DZ" sz="1100" b="1" dirty="0">
                <a:solidFill>
                  <a:srgbClr val="002060"/>
                </a:solidFill>
              </a:rPr>
              <a:t>تخص هذه </a:t>
            </a:r>
            <a:endParaRPr lang="ar-DZ" sz="1100" b="1" dirty="0" smtClean="0">
              <a:solidFill>
                <a:srgbClr val="002060"/>
              </a:solidFill>
            </a:endParaRPr>
          </a:p>
          <a:p>
            <a:pPr rtl="1"/>
            <a:r>
              <a:rPr lang="ar-DZ" sz="1100" b="1" dirty="0" smtClean="0">
                <a:solidFill>
                  <a:srgbClr val="002060"/>
                </a:solidFill>
              </a:rPr>
              <a:t>الآلية </a:t>
            </a:r>
            <a:r>
              <a:rPr lang="ar-DZ" sz="1100" b="1" dirty="0">
                <a:solidFill>
                  <a:srgbClr val="002060"/>
                </a:solidFill>
              </a:rPr>
              <a:t>نظام قاعدة الذهب الذي</a:t>
            </a:r>
          </a:p>
          <a:p>
            <a:pPr rtl="1"/>
            <a:r>
              <a:rPr lang="ar-DZ" sz="1100" b="1" dirty="0">
                <a:solidFill>
                  <a:srgbClr val="002060"/>
                </a:solidFill>
              </a:rPr>
              <a:t>7974 ، والذي كان يقوم </a:t>
            </a:r>
            <a:r>
              <a:rPr lang="ar-DZ" sz="1100" b="1" dirty="0" smtClean="0">
                <a:solidFill>
                  <a:srgbClr val="002060"/>
                </a:solidFill>
              </a:rPr>
              <a:t>بالأساس</a:t>
            </a:r>
          </a:p>
          <a:p>
            <a:pPr rtl="1"/>
            <a:r>
              <a:rPr lang="ar-DZ" sz="1100" b="1" dirty="0" smtClean="0">
                <a:solidFill>
                  <a:srgbClr val="002060"/>
                </a:solidFill>
              </a:rPr>
              <a:t> </a:t>
            </a:r>
            <a:r>
              <a:rPr lang="ar-DZ" sz="1100" b="1" dirty="0">
                <a:solidFill>
                  <a:srgbClr val="002060"/>
                </a:solidFill>
              </a:rPr>
              <a:t>على افتراض: أن _ </a:t>
            </a:r>
            <a:r>
              <a:rPr lang="ar-DZ" sz="1100" b="1" dirty="0" smtClean="0">
                <a:solidFill>
                  <a:srgbClr val="002060"/>
                </a:solidFill>
              </a:rPr>
              <a:t>كان</a:t>
            </a:r>
          </a:p>
          <a:p>
            <a:pPr rtl="1"/>
            <a:r>
              <a:rPr lang="ar-DZ" sz="1100" b="1" dirty="0" smtClean="0">
                <a:solidFill>
                  <a:srgbClr val="002060"/>
                </a:solidFill>
              </a:rPr>
              <a:t> </a:t>
            </a:r>
            <a:r>
              <a:rPr lang="ar-DZ" sz="1100" b="1" dirty="0">
                <a:solidFill>
                  <a:srgbClr val="002060"/>
                </a:solidFill>
              </a:rPr>
              <a:t>معمولا في </a:t>
            </a:r>
            <a:r>
              <a:rPr lang="ar-DZ" sz="1100" b="1" dirty="0" err="1">
                <a:solidFill>
                  <a:srgbClr val="002060"/>
                </a:solidFill>
              </a:rPr>
              <a:t>الإقتصاد</a:t>
            </a:r>
            <a:r>
              <a:rPr lang="ar-DZ" sz="1100" b="1" dirty="0">
                <a:solidFill>
                  <a:srgbClr val="002060"/>
                </a:solidFill>
              </a:rPr>
              <a:t> </a:t>
            </a:r>
            <a:r>
              <a:rPr lang="ar-DZ" sz="1100" b="1" dirty="0" smtClean="0">
                <a:solidFill>
                  <a:srgbClr val="002060"/>
                </a:solidFill>
              </a:rPr>
              <a:t>العالمي</a:t>
            </a:r>
          </a:p>
          <a:p>
            <a:pPr rtl="1"/>
            <a:r>
              <a:rPr lang="ar-DZ" sz="1100" b="1" dirty="0" smtClean="0">
                <a:solidFill>
                  <a:srgbClr val="002060"/>
                </a:solidFill>
              </a:rPr>
              <a:t> </a:t>
            </a:r>
            <a:r>
              <a:rPr lang="ar-DZ" sz="1100" b="1" dirty="0">
                <a:solidFill>
                  <a:srgbClr val="002060"/>
                </a:solidFill>
              </a:rPr>
              <a:t>ما بين الفترة 7700</a:t>
            </a:r>
          </a:p>
          <a:p>
            <a:pPr rtl="1"/>
            <a:r>
              <a:rPr lang="ar-DZ" sz="1100" b="1" dirty="0">
                <a:solidFill>
                  <a:srgbClr val="002060"/>
                </a:solidFill>
              </a:rPr>
              <a:t>عرض النقود يرتكز على الذهب </a:t>
            </a:r>
            <a:endParaRPr lang="ar-DZ" sz="1100" b="1" dirty="0" smtClean="0">
              <a:solidFill>
                <a:srgbClr val="002060"/>
              </a:solidFill>
            </a:endParaRPr>
          </a:p>
          <a:p>
            <a:pPr rtl="1"/>
            <a:r>
              <a:rPr lang="ar-DZ" sz="1100" b="1" dirty="0" smtClean="0">
                <a:solidFill>
                  <a:srgbClr val="002060"/>
                </a:solidFill>
              </a:rPr>
              <a:t>أو </a:t>
            </a:r>
            <a:r>
              <a:rPr lang="ar-DZ" sz="1100" b="1" dirty="0">
                <a:solidFill>
                  <a:srgbClr val="002060"/>
                </a:solidFill>
              </a:rPr>
              <a:t>أي عملة </a:t>
            </a:r>
            <a:r>
              <a:rPr lang="ar-DZ" sz="1100" b="1" dirty="0" smtClean="0">
                <a:solidFill>
                  <a:srgbClr val="002060"/>
                </a:solidFill>
              </a:rPr>
              <a:t>مغطاة</a:t>
            </a:r>
          </a:p>
          <a:p>
            <a:pPr rtl="1"/>
            <a:r>
              <a:rPr lang="ar-DZ" sz="1100" b="1" dirty="0" smtClean="0">
                <a:solidFill>
                  <a:srgbClr val="002060"/>
                </a:solidFill>
              </a:rPr>
              <a:t> </a:t>
            </a:r>
            <a:r>
              <a:rPr lang="ar-DZ" sz="1100" b="1" dirty="0">
                <a:solidFill>
                  <a:srgbClr val="002060"/>
                </a:solidFill>
              </a:rPr>
              <a:t>بالذهب، وأن المستوى العام </a:t>
            </a:r>
            <a:r>
              <a:rPr lang="ar-DZ" sz="1100" b="1" dirty="0" smtClean="0">
                <a:solidFill>
                  <a:srgbClr val="002060"/>
                </a:solidFill>
              </a:rPr>
              <a:t>للأسعار</a:t>
            </a:r>
          </a:p>
          <a:p>
            <a:pPr rtl="1"/>
            <a:r>
              <a:rPr lang="ar-DZ" sz="1100" b="1" dirty="0" smtClean="0">
                <a:solidFill>
                  <a:srgbClr val="002060"/>
                </a:solidFill>
              </a:rPr>
              <a:t> </a:t>
            </a:r>
            <a:r>
              <a:rPr lang="ar-DZ" sz="1100" b="1" dirty="0">
                <a:solidFill>
                  <a:srgbClr val="002060"/>
                </a:solidFill>
              </a:rPr>
              <a:t>يتأثر بالتغير في كمية</a:t>
            </a:r>
          </a:p>
          <a:p>
            <a:pPr rtl="1"/>
            <a:r>
              <a:rPr lang="ar-DZ" sz="1100" b="1" dirty="0">
                <a:solidFill>
                  <a:srgbClr val="002060"/>
                </a:solidFill>
              </a:rPr>
              <a:t>النقود. ومن ثم فإن أي تغير في وضعية </a:t>
            </a:r>
            <a:endParaRPr lang="ar-DZ" sz="1100" b="1" dirty="0" smtClean="0">
              <a:solidFill>
                <a:srgbClr val="002060"/>
              </a:solidFill>
            </a:endParaRPr>
          </a:p>
          <a:p>
            <a:pPr rtl="1"/>
            <a:r>
              <a:rPr lang="ar-DZ" sz="1100" b="1" dirty="0" smtClean="0">
                <a:solidFill>
                  <a:srgbClr val="002060"/>
                </a:solidFill>
              </a:rPr>
              <a:t>ميزان </a:t>
            </a:r>
            <a:r>
              <a:rPr lang="ar-DZ" sz="1100" b="1" dirty="0">
                <a:solidFill>
                  <a:srgbClr val="002060"/>
                </a:solidFill>
              </a:rPr>
              <a:t>المدفوعات يعدل آليا </a:t>
            </a:r>
            <a:endParaRPr lang="ar-DZ" sz="1100" b="1" dirty="0" smtClean="0">
              <a:solidFill>
                <a:srgbClr val="002060"/>
              </a:solidFill>
            </a:endParaRPr>
          </a:p>
          <a:p>
            <a:pPr rtl="1"/>
            <a:r>
              <a:rPr lang="ar-DZ" sz="1100" b="1" dirty="0" smtClean="0">
                <a:solidFill>
                  <a:srgbClr val="002060"/>
                </a:solidFill>
              </a:rPr>
              <a:t>بالتغير </a:t>
            </a:r>
            <a:r>
              <a:rPr lang="ar-DZ" sz="1100" b="1" dirty="0">
                <a:solidFill>
                  <a:srgbClr val="002060"/>
                </a:solidFill>
              </a:rPr>
              <a:t>في الأسعار الداخلية.</a:t>
            </a:r>
          </a:p>
          <a:p>
            <a:pPr rtl="1"/>
            <a:r>
              <a:rPr lang="ar-DZ" sz="1100" b="1" dirty="0">
                <a:solidFill>
                  <a:srgbClr val="002060"/>
                </a:solidFill>
              </a:rPr>
              <a:t>ففي حالة الفائض، فإنه </a:t>
            </a:r>
            <a:r>
              <a:rPr lang="ar-DZ" sz="1100" b="1" dirty="0" smtClean="0">
                <a:solidFill>
                  <a:srgbClr val="002060"/>
                </a:solidFill>
              </a:rPr>
              <a:t>يحدث</a:t>
            </a:r>
          </a:p>
          <a:p>
            <a:pPr rtl="1"/>
            <a:r>
              <a:rPr lang="ar-DZ" sz="1100" b="1" dirty="0" smtClean="0">
                <a:solidFill>
                  <a:srgbClr val="002060"/>
                </a:solidFill>
              </a:rPr>
              <a:t> </a:t>
            </a:r>
            <a:r>
              <a:rPr lang="ar-DZ" sz="1100" b="1" dirty="0">
                <a:solidFill>
                  <a:srgbClr val="002060"/>
                </a:solidFill>
              </a:rPr>
              <a:t>دخول </a:t>
            </a:r>
            <a:r>
              <a:rPr lang="ar-DZ" sz="1100" b="1" dirty="0" smtClean="0">
                <a:solidFill>
                  <a:srgbClr val="002060"/>
                </a:solidFill>
              </a:rPr>
              <a:t>للذهب</a:t>
            </a:r>
          </a:p>
          <a:p>
            <a:pPr rtl="1"/>
            <a:r>
              <a:rPr lang="ar-DZ" sz="1100" b="1" dirty="0" smtClean="0">
                <a:solidFill>
                  <a:srgbClr val="002060"/>
                </a:solidFill>
              </a:rPr>
              <a:t> </a:t>
            </a:r>
            <a:r>
              <a:rPr lang="ar-DZ" sz="1100" b="1" dirty="0" err="1">
                <a:solidFill>
                  <a:srgbClr val="002060"/>
                </a:solidFill>
              </a:rPr>
              <a:t>للإقتصاد</a:t>
            </a:r>
            <a:r>
              <a:rPr lang="ar-DZ" sz="1100" b="1" dirty="0">
                <a:solidFill>
                  <a:srgbClr val="002060"/>
                </a:solidFill>
              </a:rPr>
              <a:t> المحلي يتسبب في زيادة </a:t>
            </a:r>
            <a:endParaRPr lang="ar-DZ" sz="1100" b="1" dirty="0" smtClean="0">
              <a:solidFill>
                <a:srgbClr val="002060"/>
              </a:solidFill>
            </a:endParaRPr>
          </a:p>
          <a:p>
            <a:pPr rtl="1"/>
            <a:r>
              <a:rPr lang="ar-DZ" sz="1100" b="1" dirty="0" smtClean="0">
                <a:solidFill>
                  <a:srgbClr val="002060"/>
                </a:solidFill>
              </a:rPr>
              <a:t>عرض </a:t>
            </a:r>
            <a:r>
              <a:rPr lang="ar-DZ" sz="1100" b="1" dirty="0">
                <a:solidFill>
                  <a:srgbClr val="002060"/>
                </a:solidFill>
              </a:rPr>
              <a:t>النقود الذي</a:t>
            </a:r>
          </a:p>
          <a:p>
            <a:pPr rtl="1"/>
            <a:r>
              <a:rPr lang="ar-DZ" sz="1100" b="1" dirty="0">
                <a:solidFill>
                  <a:srgbClr val="002060"/>
                </a:solidFill>
              </a:rPr>
              <a:t>يؤدي حسب نظرية كمية </a:t>
            </a:r>
            <a:r>
              <a:rPr lang="ar-DZ" sz="1100" b="1" dirty="0" smtClean="0">
                <a:solidFill>
                  <a:srgbClr val="002060"/>
                </a:solidFill>
              </a:rPr>
              <a:t>النقود</a:t>
            </a:r>
          </a:p>
          <a:p>
            <a:pPr rtl="1"/>
            <a:r>
              <a:rPr lang="ar-DZ" sz="1100" b="1" dirty="0" smtClean="0">
                <a:solidFill>
                  <a:srgbClr val="002060"/>
                </a:solidFill>
              </a:rPr>
              <a:t> </a:t>
            </a:r>
            <a:r>
              <a:rPr lang="ar-DZ" sz="1100" b="1" dirty="0">
                <a:solidFill>
                  <a:srgbClr val="002060"/>
                </a:solidFill>
              </a:rPr>
              <a:t>إلى ارتفاع </a:t>
            </a:r>
            <a:r>
              <a:rPr lang="ar-DZ" sz="1100" b="1" dirty="0" smtClean="0">
                <a:solidFill>
                  <a:srgbClr val="002060"/>
                </a:solidFill>
              </a:rPr>
              <a:t>في</a:t>
            </a:r>
          </a:p>
          <a:p>
            <a:pPr rtl="1"/>
            <a:r>
              <a:rPr lang="ar-DZ" sz="1100" b="1" dirty="0" smtClean="0">
                <a:solidFill>
                  <a:srgbClr val="002060"/>
                </a:solidFill>
              </a:rPr>
              <a:t> </a:t>
            </a:r>
            <a:r>
              <a:rPr lang="ar-DZ" sz="1100" b="1" dirty="0">
                <a:solidFill>
                  <a:srgbClr val="002060"/>
                </a:solidFill>
              </a:rPr>
              <a:t>المستوى العام للأسعار الداخلية، </a:t>
            </a:r>
            <a:endParaRPr lang="ar-DZ" sz="1100" b="1" dirty="0" smtClean="0">
              <a:solidFill>
                <a:srgbClr val="002060"/>
              </a:solidFill>
            </a:endParaRPr>
          </a:p>
          <a:p>
            <a:pPr rtl="1"/>
            <a:r>
              <a:rPr lang="ar-DZ" sz="1100" b="1" dirty="0" smtClean="0">
                <a:solidFill>
                  <a:srgbClr val="002060"/>
                </a:solidFill>
              </a:rPr>
              <a:t>وهو </a:t>
            </a:r>
            <a:r>
              <a:rPr lang="ar-DZ" sz="1100" b="1" dirty="0">
                <a:solidFill>
                  <a:srgbClr val="002060"/>
                </a:solidFill>
              </a:rPr>
              <a:t>ما يدفع لتراجع تنافسية</a:t>
            </a:r>
          </a:p>
          <a:p>
            <a:pPr rtl="1"/>
            <a:r>
              <a:rPr lang="ar-DZ" sz="1100" b="1" dirty="0">
                <a:solidFill>
                  <a:srgbClr val="002060"/>
                </a:solidFill>
              </a:rPr>
              <a:t>الصادرات وقلة الطلب عليها </a:t>
            </a:r>
            <a:r>
              <a:rPr lang="ar-DZ" sz="1100" b="1" dirty="0" smtClean="0">
                <a:solidFill>
                  <a:srgbClr val="002060"/>
                </a:solidFill>
              </a:rPr>
              <a:t>في</a:t>
            </a:r>
          </a:p>
          <a:p>
            <a:pPr rtl="1"/>
            <a:r>
              <a:rPr lang="ar-DZ" sz="1100" b="1" dirty="0" smtClean="0">
                <a:solidFill>
                  <a:srgbClr val="002060"/>
                </a:solidFill>
              </a:rPr>
              <a:t> </a:t>
            </a:r>
            <a:r>
              <a:rPr lang="ar-DZ" sz="1100" b="1" dirty="0">
                <a:solidFill>
                  <a:srgbClr val="002060"/>
                </a:solidFill>
              </a:rPr>
              <a:t>مقابل تزايد الطلب </a:t>
            </a:r>
            <a:endParaRPr lang="ar-DZ" sz="1100" b="1" dirty="0" smtClean="0">
              <a:solidFill>
                <a:srgbClr val="002060"/>
              </a:solidFill>
            </a:endParaRPr>
          </a:p>
          <a:p>
            <a:pPr rtl="1"/>
            <a:r>
              <a:rPr lang="ar-DZ" sz="1100" b="1" dirty="0" smtClean="0">
                <a:solidFill>
                  <a:srgbClr val="002060"/>
                </a:solidFill>
              </a:rPr>
              <a:t>على </a:t>
            </a:r>
            <a:r>
              <a:rPr lang="ar-DZ" sz="1100" b="1" dirty="0">
                <a:solidFill>
                  <a:srgbClr val="002060"/>
                </a:solidFill>
              </a:rPr>
              <a:t>الواردات كبديل للسلع </a:t>
            </a:r>
            <a:r>
              <a:rPr lang="ar-DZ" sz="1100" b="1" dirty="0" smtClean="0">
                <a:solidFill>
                  <a:srgbClr val="002060"/>
                </a:solidFill>
              </a:rPr>
              <a:t>المحلية</a:t>
            </a:r>
          </a:p>
          <a:p>
            <a:pPr rtl="1"/>
            <a:r>
              <a:rPr lang="ar-DZ" sz="1100" b="1" dirty="0" smtClean="0">
                <a:solidFill>
                  <a:srgbClr val="002060"/>
                </a:solidFill>
              </a:rPr>
              <a:t> </a:t>
            </a:r>
            <a:r>
              <a:rPr lang="ar-DZ" sz="1100" b="1" dirty="0">
                <a:solidFill>
                  <a:srgbClr val="002060"/>
                </a:solidFill>
              </a:rPr>
              <a:t>مرتفعة الأسعار، وهو ما</a:t>
            </a:r>
          </a:p>
          <a:p>
            <a:pPr rtl="1"/>
            <a:r>
              <a:rPr lang="ar-DZ" sz="1100" b="1" dirty="0">
                <a:solidFill>
                  <a:srgbClr val="002060"/>
                </a:solidFill>
              </a:rPr>
              <a:t>يتسبب في تلاشي الفائض في </a:t>
            </a:r>
            <a:r>
              <a:rPr lang="ar-DZ" sz="1100" b="1" dirty="0" smtClean="0">
                <a:solidFill>
                  <a:srgbClr val="002060"/>
                </a:solidFill>
              </a:rPr>
              <a:t>ميزان</a:t>
            </a:r>
          </a:p>
          <a:p>
            <a:pPr rtl="1"/>
            <a:r>
              <a:rPr lang="ar-DZ" sz="1100" b="1" dirty="0" smtClean="0">
                <a:solidFill>
                  <a:srgbClr val="002060"/>
                </a:solidFill>
              </a:rPr>
              <a:t> المدفوعات</a:t>
            </a:r>
          </a:p>
          <a:p>
            <a:pPr rtl="1"/>
            <a:r>
              <a:rPr lang="ar-DZ" sz="1100" b="1" dirty="0" smtClean="0">
                <a:solidFill>
                  <a:srgbClr val="002060"/>
                </a:solidFill>
              </a:rPr>
              <a:t> </a:t>
            </a:r>
            <a:r>
              <a:rPr lang="ar-DZ" sz="1100" b="1" dirty="0">
                <a:solidFill>
                  <a:srgbClr val="002060"/>
                </a:solidFill>
              </a:rPr>
              <a:t>تدريجيا حتى العودة لحا</a:t>
            </a:r>
            <a:r>
              <a:rPr lang="ar-DZ" sz="1100" dirty="0"/>
              <a:t>لة الت</a:t>
            </a:r>
            <a:r>
              <a:rPr lang="ar-DZ" sz="1200" dirty="0"/>
              <a:t>وازن.</a:t>
            </a:r>
            <a:endParaRPr kumimoji="0" lang="fr-FR" sz="12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</p:txBody>
      </p:sp>
      <p:sp>
        <p:nvSpPr>
          <p:cNvPr id="6" name="Rectangle à coins arrondis 5"/>
          <p:cNvSpPr/>
          <p:nvPr/>
        </p:nvSpPr>
        <p:spPr bwMode="auto">
          <a:xfrm>
            <a:off x="5231267" y="1643743"/>
            <a:ext cx="1885948" cy="5061857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rtl="1"/>
            <a:r>
              <a:rPr lang="ar-DZ" sz="1200" b="1" dirty="0">
                <a:solidFill>
                  <a:srgbClr val="FF0000"/>
                </a:solidFill>
              </a:rPr>
              <a:t>آلية التعديل السعري في ظل </a:t>
            </a:r>
            <a:r>
              <a:rPr lang="ar-DZ" sz="1200" b="1" dirty="0" smtClean="0">
                <a:solidFill>
                  <a:srgbClr val="FF0000"/>
                </a:solidFill>
              </a:rPr>
              <a:t>نظام</a:t>
            </a:r>
          </a:p>
          <a:p>
            <a:pPr rtl="1"/>
            <a:r>
              <a:rPr lang="ar-DZ" sz="1200" b="1" dirty="0" smtClean="0">
                <a:solidFill>
                  <a:srgbClr val="FF0000"/>
                </a:solidFill>
              </a:rPr>
              <a:t> </a:t>
            </a:r>
            <a:r>
              <a:rPr lang="ar-DZ" sz="1200" b="1" dirty="0">
                <a:solidFill>
                  <a:srgbClr val="FF0000"/>
                </a:solidFill>
              </a:rPr>
              <a:t>الصرف المرن: </a:t>
            </a:r>
            <a:endParaRPr lang="ar-DZ" sz="1200" b="1" dirty="0" smtClean="0">
              <a:solidFill>
                <a:srgbClr val="FF0000"/>
              </a:solidFill>
            </a:endParaRPr>
          </a:p>
          <a:p>
            <a:pPr rtl="1"/>
            <a:r>
              <a:rPr lang="ar-DZ" sz="1200" b="1" dirty="0" smtClean="0">
                <a:solidFill>
                  <a:srgbClr val="002060"/>
                </a:solidFill>
              </a:rPr>
              <a:t>في </a:t>
            </a:r>
            <a:r>
              <a:rPr lang="ar-DZ" sz="1200" b="1" dirty="0">
                <a:solidFill>
                  <a:srgbClr val="002060"/>
                </a:solidFill>
              </a:rPr>
              <a:t>ظل نظام </a:t>
            </a:r>
            <a:endParaRPr lang="ar-DZ" sz="1200" b="1" dirty="0" smtClean="0">
              <a:solidFill>
                <a:srgbClr val="002060"/>
              </a:solidFill>
            </a:endParaRPr>
          </a:p>
          <a:p>
            <a:pPr rtl="1"/>
            <a:r>
              <a:rPr lang="ar-DZ" sz="1200" b="1" dirty="0" smtClean="0">
                <a:solidFill>
                  <a:srgbClr val="002060"/>
                </a:solidFill>
              </a:rPr>
              <a:t>الصرف </a:t>
            </a:r>
            <a:r>
              <a:rPr lang="ar-DZ" sz="1200" b="1" dirty="0">
                <a:solidFill>
                  <a:srgbClr val="002060"/>
                </a:solidFill>
              </a:rPr>
              <a:t>المرن، يتسبب العجز</a:t>
            </a:r>
          </a:p>
          <a:p>
            <a:pPr rtl="1"/>
            <a:r>
              <a:rPr lang="ar-DZ" sz="1200" b="1" dirty="0">
                <a:solidFill>
                  <a:srgbClr val="002060"/>
                </a:solidFill>
              </a:rPr>
              <a:t>في ميزان المدفوعات في </a:t>
            </a:r>
            <a:r>
              <a:rPr lang="ar-DZ" sz="1200" b="1" dirty="0" smtClean="0">
                <a:solidFill>
                  <a:srgbClr val="002060"/>
                </a:solidFill>
              </a:rPr>
              <a:t>تراجع</a:t>
            </a:r>
          </a:p>
          <a:p>
            <a:pPr rtl="1"/>
            <a:r>
              <a:rPr lang="ar-DZ" sz="1200" b="1" dirty="0" smtClean="0">
                <a:solidFill>
                  <a:srgbClr val="002060"/>
                </a:solidFill>
              </a:rPr>
              <a:t> </a:t>
            </a:r>
            <a:r>
              <a:rPr lang="ar-DZ" sz="1200" b="1" dirty="0">
                <a:solidFill>
                  <a:srgbClr val="002060"/>
                </a:solidFill>
              </a:rPr>
              <a:t>الطلب على العملة </a:t>
            </a:r>
            <a:r>
              <a:rPr lang="ar-DZ" sz="1200" b="1" dirty="0" smtClean="0">
                <a:solidFill>
                  <a:srgbClr val="002060"/>
                </a:solidFill>
              </a:rPr>
              <a:t>المحلية</a:t>
            </a:r>
          </a:p>
          <a:p>
            <a:pPr rtl="1"/>
            <a:r>
              <a:rPr lang="ar-DZ" sz="1200" b="1" dirty="0" smtClean="0">
                <a:solidFill>
                  <a:srgbClr val="002060"/>
                </a:solidFill>
              </a:rPr>
              <a:t> </a:t>
            </a:r>
            <a:r>
              <a:rPr lang="ar-DZ" sz="1200" b="1" dirty="0">
                <a:solidFill>
                  <a:srgbClr val="002060"/>
                </a:solidFill>
              </a:rPr>
              <a:t>وزيادة المعروض منها مما </a:t>
            </a:r>
            <a:endParaRPr lang="ar-DZ" sz="1200" b="1" dirty="0" smtClean="0">
              <a:solidFill>
                <a:srgbClr val="002060"/>
              </a:solidFill>
            </a:endParaRPr>
          </a:p>
          <a:p>
            <a:pPr rtl="1"/>
            <a:r>
              <a:rPr lang="ar-DZ" sz="1200" b="1" dirty="0" smtClean="0">
                <a:solidFill>
                  <a:srgbClr val="002060"/>
                </a:solidFill>
              </a:rPr>
              <a:t>يدفع </a:t>
            </a:r>
            <a:r>
              <a:rPr lang="ar-DZ" sz="1200" b="1" dirty="0">
                <a:solidFill>
                  <a:srgbClr val="002060"/>
                </a:solidFill>
              </a:rPr>
              <a:t>إلى تراجع قيمتها بشكل</a:t>
            </a:r>
          </a:p>
          <a:p>
            <a:pPr rtl="1"/>
            <a:r>
              <a:rPr lang="ar-DZ" sz="1200" b="1" dirty="0">
                <a:solidFill>
                  <a:srgbClr val="002060"/>
                </a:solidFill>
              </a:rPr>
              <a:t>يزيد من التنافسية السعرية </a:t>
            </a:r>
            <a:r>
              <a:rPr lang="ar-DZ" sz="1200" b="1" dirty="0" smtClean="0">
                <a:solidFill>
                  <a:srgbClr val="002060"/>
                </a:solidFill>
              </a:rPr>
              <a:t>للصادرات</a:t>
            </a:r>
          </a:p>
          <a:p>
            <a:pPr rtl="1"/>
            <a:r>
              <a:rPr lang="ar-DZ" sz="1200" b="1" dirty="0" smtClean="0">
                <a:solidFill>
                  <a:srgbClr val="002060"/>
                </a:solidFill>
              </a:rPr>
              <a:t> </a:t>
            </a:r>
            <a:r>
              <a:rPr lang="ar-DZ" sz="1200" b="1" dirty="0">
                <a:solidFill>
                  <a:srgbClr val="002060"/>
                </a:solidFill>
              </a:rPr>
              <a:t>التي يرتفع </a:t>
            </a:r>
            <a:r>
              <a:rPr lang="ar-DZ" sz="1200" b="1" dirty="0" smtClean="0">
                <a:solidFill>
                  <a:srgbClr val="002060"/>
                </a:solidFill>
              </a:rPr>
              <a:t>الطلب</a:t>
            </a:r>
          </a:p>
          <a:p>
            <a:pPr rtl="1"/>
            <a:r>
              <a:rPr lang="ar-DZ" sz="1200" b="1" dirty="0" smtClean="0">
                <a:solidFill>
                  <a:srgbClr val="002060"/>
                </a:solidFill>
              </a:rPr>
              <a:t> </a:t>
            </a:r>
            <a:r>
              <a:rPr lang="ar-DZ" sz="1200" b="1" dirty="0">
                <a:solidFill>
                  <a:srgbClr val="002060"/>
                </a:solidFill>
              </a:rPr>
              <a:t>عليها في مقابل تراجع الطلب </a:t>
            </a:r>
            <a:endParaRPr lang="ar-DZ" sz="1200" b="1" dirty="0" smtClean="0">
              <a:solidFill>
                <a:srgbClr val="002060"/>
              </a:solidFill>
            </a:endParaRPr>
          </a:p>
          <a:p>
            <a:pPr rtl="1"/>
            <a:r>
              <a:rPr lang="ar-DZ" sz="1200" b="1" dirty="0" smtClean="0">
                <a:solidFill>
                  <a:srgbClr val="002060"/>
                </a:solidFill>
              </a:rPr>
              <a:t>على </a:t>
            </a:r>
            <a:r>
              <a:rPr lang="ar-DZ" sz="1200" b="1" dirty="0">
                <a:solidFill>
                  <a:srgbClr val="002060"/>
                </a:solidFill>
              </a:rPr>
              <a:t>الواردات التي تصبح</a:t>
            </a:r>
          </a:p>
          <a:p>
            <a:pPr rtl="1"/>
            <a:r>
              <a:rPr lang="ar-DZ" sz="1200" b="1" dirty="0">
                <a:solidFill>
                  <a:srgbClr val="002060"/>
                </a:solidFill>
              </a:rPr>
              <a:t>مرتفعة الأسعار، وهو ما </a:t>
            </a:r>
            <a:r>
              <a:rPr lang="ar-DZ" sz="1200" b="1" dirty="0" smtClean="0">
                <a:solidFill>
                  <a:srgbClr val="002060"/>
                </a:solidFill>
              </a:rPr>
              <a:t>يعني</a:t>
            </a:r>
          </a:p>
          <a:p>
            <a:pPr rtl="1"/>
            <a:r>
              <a:rPr lang="ar-DZ" sz="1200" b="1" dirty="0" smtClean="0">
                <a:solidFill>
                  <a:srgbClr val="002060"/>
                </a:solidFill>
              </a:rPr>
              <a:t> </a:t>
            </a:r>
            <a:r>
              <a:rPr lang="ar-DZ" sz="1200" b="1" dirty="0">
                <a:solidFill>
                  <a:srgbClr val="002060"/>
                </a:solidFill>
              </a:rPr>
              <a:t>تلاشي العجز </a:t>
            </a:r>
            <a:endParaRPr lang="ar-DZ" sz="1200" b="1" dirty="0" smtClean="0">
              <a:solidFill>
                <a:srgbClr val="002060"/>
              </a:solidFill>
            </a:endParaRPr>
          </a:p>
          <a:p>
            <a:pPr rtl="1"/>
            <a:r>
              <a:rPr lang="ar-DZ" sz="1200" b="1" dirty="0" smtClean="0">
                <a:solidFill>
                  <a:srgbClr val="002060"/>
                </a:solidFill>
              </a:rPr>
              <a:t>وعودة </a:t>
            </a:r>
            <a:r>
              <a:rPr lang="ar-DZ" sz="1200" b="1" dirty="0">
                <a:solidFill>
                  <a:srgbClr val="002060"/>
                </a:solidFill>
              </a:rPr>
              <a:t>ميزان المدفوعات </a:t>
            </a:r>
            <a:endParaRPr lang="ar-DZ" sz="1200" b="1" dirty="0" smtClean="0">
              <a:solidFill>
                <a:srgbClr val="002060"/>
              </a:solidFill>
            </a:endParaRPr>
          </a:p>
          <a:p>
            <a:pPr rtl="1"/>
            <a:r>
              <a:rPr lang="ar-DZ" sz="1200" b="1" dirty="0" smtClean="0">
                <a:solidFill>
                  <a:srgbClr val="002060"/>
                </a:solidFill>
              </a:rPr>
              <a:t>تدريجيا </a:t>
            </a:r>
            <a:r>
              <a:rPr lang="ar-DZ" sz="1200" b="1" dirty="0">
                <a:solidFill>
                  <a:srgbClr val="002060"/>
                </a:solidFill>
              </a:rPr>
              <a:t>لحالته </a:t>
            </a:r>
            <a:r>
              <a:rPr lang="ar-DZ" sz="1200" b="1" dirty="0" err="1">
                <a:solidFill>
                  <a:srgbClr val="002060"/>
                </a:solidFill>
              </a:rPr>
              <a:t>التوازنية</a:t>
            </a:r>
            <a:r>
              <a:rPr lang="ar-DZ" sz="1200" b="1" dirty="0">
                <a:solidFill>
                  <a:srgbClr val="002060"/>
                </a:solidFill>
              </a:rPr>
              <a:t>.</a:t>
            </a:r>
            <a:endParaRPr kumimoji="0" lang="fr-FR" sz="12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</p:txBody>
      </p:sp>
      <p:sp>
        <p:nvSpPr>
          <p:cNvPr id="7" name="Rectangle à coins arrondis 6"/>
          <p:cNvSpPr/>
          <p:nvPr/>
        </p:nvSpPr>
        <p:spPr bwMode="auto">
          <a:xfrm>
            <a:off x="3017385" y="1643743"/>
            <a:ext cx="2079170" cy="5061857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rtl="1"/>
            <a:r>
              <a:rPr lang="ar-DZ" sz="1100" b="1" dirty="0">
                <a:solidFill>
                  <a:srgbClr val="FF0000"/>
                </a:solidFill>
              </a:rPr>
              <a:t>آلية التعديل عن طريق الدخل: </a:t>
            </a:r>
            <a:endParaRPr lang="ar-DZ" sz="1100" b="1" dirty="0" smtClean="0">
              <a:solidFill>
                <a:srgbClr val="FF0000"/>
              </a:solidFill>
            </a:endParaRPr>
          </a:p>
          <a:p>
            <a:pPr rtl="1"/>
            <a:r>
              <a:rPr lang="ar-DZ" sz="1100" b="1" dirty="0" smtClean="0">
                <a:solidFill>
                  <a:srgbClr val="002060"/>
                </a:solidFill>
              </a:rPr>
              <a:t>تنص </a:t>
            </a:r>
          </a:p>
          <a:p>
            <a:pPr rtl="1"/>
            <a:r>
              <a:rPr lang="ar-DZ" sz="1100" b="1" dirty="0" smtClean="0">
                <a:solidFill>
                  <a:srgbClr val="002060"/>
                </a:solidFill>
              </a:rPr>
              <a:t>هذه الآلية</a:t>
            </a:r>
          </a:p>
          <a:p>
            <a:pPr rtl="1"/>
            <a:r>
              <a:rPr lang="ar-DZ" sz="1100" b="1" dirty="0" smtClean="0">
                <a:solidFill>
                  <a:srgbClr val="002060"/>
                </a:solidFill>
              </a:rPr>
              <a:t> </a:t>
            </a:r>
            <a:r>
              <a:rPr lang="ar-DZ" sz="1100" b="1" dirty="0">
                <a:solidFill>
                  <a:srgbClr val="002060"/>
                </a:solidFill>
              </a:rPr>
              <a:t>التي تأتي في إطار التحليل </a:t>
            </a:r>
            <a:r>
              <a:rPr lang="ar-DZ" sz="1100" b="1" dirty="0" err="1">
                <a:solidFill>
                  <a:srgbClr val="002060"/>
                </a:solidFill>
              </a:rPr>
              <a:t>الكينزي</a:t>
            </a:r>
            <a:r>
              <a:rPr lang="ar-DZ" sz="1100" b="1" dirty="0">
                <a:solidFill>
                  <a:srgbClr val="002060"/>
                </a:solidFill>
              </a:rPr>
              <a:t> </a:t>
            </a:r>
            <a:endParaRPr lang="ar-DZ" sz="1100" b="1" dirty="0" smtClean="0">
              <a:solidFill>
                <a:srgbClr val="002060"/>
              </a:solidFill>
            </a:endParaRPr>
          </a:p>
          <a:p>
            <a:pPr rtl="1"/>
            <a:r>
              <a:rPr lang="ar-DZ" sz="1100" b="1" dirty="0" smtClean="0">
                <a:solidFill>
                  <a:srgbClr val="002060"/>
                </a:solidFill>
              </a:rPr>
              <a:t>الذي </a:t>
            </a:r>
            <a:r>
              <a:rPr lang="ar-DZ" sz="1100" b="1" dirty="0">
                <a:solidFill>
                  <a:srgbClr val="002060"/>
                </a:solidFill>
              </a:rPr>
              <a:t>يفترض</a:t>
            </a:r>
          </a:p>
          <a:p>
            <a:pPr rtl="1"/>
            <a:r>
              <a:rPr lang="ar-DZ" sz="1100" b="1" dirty="0">
                <a:solidFill>
                  <a:srgbClr val="002060"/>
                </a:solidFill>
              </a:rPr>
              <a:t>تواجد </a:t>
            </a:r>
            <a:r>
              <a:rPr lang="ar-DZ" sz="1100" b="1" dirty="0" err="1">
                <a:solidFill>
                  <a:srgbClr val="002060"/>
                </a:solidFill>
              </a:rPr>
              <a:t>الإقتصاد</a:t>
            </a:r>
            <a:r>
              <a:rPr lang="ar-DZ" sz="1100" b="1" dirty="0">
                <a:solidFill>
                  <a:srgbClr val="002060"/>
                </a:solidFill>
              </a:rPr>
              <a:t> في وضعية ما دون التشغيل </a:t>
            </a:r>
            <a:endParaRPr lang="ar-DZ" sz="1100" b="1" dirty="0" smtClean="0">
              <a:solidFill>
                <a:srgbClr val="002060"/>
              </a:solidFill>
            </a:endParaRPr>
          </a:p>
          <a:p>
            <a:pPr rtl="1"/>
            <a:r>
              <a:rPr lang="ar-DZ" sz="1100" b="1" dirty="0" smtClean="0">
                <a:solidFill>
                  <a:srgbClr val="002060"/>
                </a:solidFill>
              </a:rPr>
              <a:t>الكامل</a:t>
            </a:r>
            <a:r>
              <a:rPr lang="ar-DZ" sz="1100" b="1" dirty="0">
                <a:solidFill>
                  <a:srgbClr val="002060"/>
                </a:solidFill>
              </a:rPr>
              <a:t>. ومن ثم فإنه وبناء على </a:t>
            </a:r>
            <a:r>
              <a:rPr lang="ar-DZ" sz="1100" b="1" dirty="0" smtClean="0">
                <a:solidFill>
                  <a:srgbClr val="002060"/>
                </a:solidFill>
              </a:rPr>
              <a:t>مفهوم</a:t>
            </a:r>
          </a:p>
          <a:p>
            <a:pPr rtl="1"/>
            <a:r>
              <a:rPr lang="ar-DZ" sz="1100" b="1" dirty="0" smtClean="0">
                <a:solidFill>
                  <a:srgbClr val="002060"/>
                </a:solidFill>
              </a:rPr>
              <a:t> </a:t>
            </a:r>
            <a:r>
              <a:rPr lang="ar-DZ" sz="1100" b="1" dirty="0">
                <a:solidFill>
                  <a:srgbClr val="002060"/>
                </a:solidFill>
              </a:rPr>
              <a:t>آلية المضاعف فإن تغيرا في</a:t>
            </a:r>
          </a:p>
          <a:p>
            <a:pPr rtl="1"/>
            <a:r>
              <a:rPr lang="ar-DZ" sz="1100" b="1" dirty="0">
                <a:solidFill>
                  <a:srgbClr val="002060"/>
                </a:solidFill>
              </a:rPr>
              <a:t>مستوى التجا </a:t>
            </a:r>
            <a:r>
              <a:rPr lang="ar-DZ" sz="1100" b="1" dirty="0" err="1">
                <a:solidFill>
                  <a:srgbClr val="002060"/>
                </a:solidFill>
              </a:rPr>
              <a:t>رة</a:t>
            </a:r>
            <a:r>
              <a:rPr lang="ar-DZ" sz="1100" b="1" dirty="0">
                <a:solidFill>
                  <a:srgbClr val="002060"/>
                </a:solidFill>
              </a:rPr>
              <a:t> الدولية يؤثر على </a:t>
            </a:r>
            <a:r>
              <a:rPr lang="ar-DZ" sz="1100" b="1" dirty="0" smtClean="0">
                <a:solidFill>
                  <a:srgbClr val="002060"/>
                </a:solidFill>
              </a:rPr>
              <a:t>مستوى</a:t>
            </a:r>
          </a:p>
          <a:p>
            <a:pPr rtl="1"/>
            <a:r>
              <a:rPr lang="ar-DZ" sz="1100" b="1" dirty="0" smtClean="0">
                <a:solidFill>
                  <a:srgbClr val="002060"/>
                </a:solidFill>
              </a:rPr>
              <a:t> الدخل</a:t>
            </a:r>
          </a:p>
          <a:p>
            <a:pPr rtl="1"/>
            <a:r>
              <a:rPr lang="ar-DZ" sz="1100" b="1" dirty="0" smtClean="0">
                <a:solidFill>
                  <a:srgbClr val="002060"/>
                </a:solidFill>
              </a:rPr>
              <a:t> </a:t>
            </a:r>
            <a:r>
              <a:rPr lang="ar-DZ" sz="1100" b="1" dirty="0">
                <a:solidFill>
                  <a:srgbClr val="002060"/>
                </a:solidFill>
              </a:rPr>
              <a:t>القومي الذي بدوره يؤثر على طلب الواردات.</a:t>
            </a:r>
          </a:p>
          <a:p>
            <a:pPr rtl="1"/>
            <a:r>
              <a:rPr lang="ar-DZ" sz="1100" b="1" dirty="0">
                <a:solidFill>
                  <a:srgbClr val="002060"/>
                </a:solidFill>
              </a:rPr>
              <a:t>وعليه فإن زيادة قيمة الصادرات يتسبب في </a:t>
            </a:r>
            <a:endParaRPr lang="ar-DZ" sz="1100" b="1" dirty="0" smtClean="0">
              <a:solidFill>
                <a:srgbClr val="002060"/>
              </a:solidFill>
            </a:endParaRPr>
          </a:p>
          <a:p>
            <a:pPr rtl="1"/>
            <a:r>
              <a:rPr lang="ar-DZ" sz="1100" b="1" dirty="0" smtClean="0">
                <a:solidFill>
                  <a:srgbClr val="002060"/>
                </a:solidFill>
              </a:rPr>
              <a:t>زيادة </a:t>
            </a:r>
            <a:r>
              <a:rPr lang="ar-DZ" sz="1100" b="1" dirty="0">
                <a:solidFill>
                  <a:srgbClr val="002060"/>
                </a:solidFill>
              </a:rPr>
              <a:t>قيمة الدخل </a:t>
            </a:r>
            <a:endParaRPr lang="ar-DZ" sz="1100" b="1" dirty="0" smtClean="0">
              <a:solidFill>
                <a:srgbClr val="002060"/>
              </a:solidFill>
            </a:endParaRPr>
          </a:p>
          <a:p>
            <a:pPr rtl="1"/>
            <a:r>
              <a:rPr lang="ar-DZ" sz="1100" b="1" dirty="0" smtClean="0">
                <a:solidFill>
                  <a:srgbClr val="002060"/>
                </a:solidFill>
              </a:rPr>
              <a:t>القومي </a:t>
            </a:r>
            <a:r>
              <a:rPr lang="ar-DZ" sz="1100" b="1" dirty="0">
                <a:solidFill>
                  <a:srgbClr val="002060"/>
                </a:solidFill>
              </a:rPr>
              <a:t>بقيمة تعادل ما يعرف ب"مضاعف</a:t>
            </a:r>
          </a:p>
          <a:p>
            <a:pPr rtl="1"/>
            <a:r>
              <a:rPr lang="ar-DZ" sz="1100" b="1" dirty="0">
                <a:solidFill>
                  <a:srgbClr val="002060"/>
                </a:solidFill>
              </a:rPr>
              <a:t>التجارة الخارجية"، في حين أن زيادة الدخل </a:t>
            </a:r>
            <a:endParaRPr lang="ar-DZ" sz="1100" b="1" dirty="0" smtClean="0">
              <a:solidFill>
                <a:srgbClr val="002060"/>
              </a:solidFill>
            </a:endParaRPr>
          </a:p>
          <a:p>
            <a:pPr rtl="1"/>
            <a:r>
              <a:rPr lang="ar-DZ" sz="1100" b="1" dirty="0" smtClean="0">
                <a:solidFill>
                  <a:srgbClr val="002060"/>
                </a:solidFill>
              </a:rPr>
              <a:t>القومي </a:t>
            </a:r>
            <a:r>
              <a:rPr lang="ar-DZ" sz="1100" b="1" dirty="0">
                <a:solidFill>
                  <a:srgbClr val="002060"/>
                </a:solidFill>
              </a:rPr>
              <a:t>سوف </a:t>
            </a:r>
            <a:r>
              <a:rPr lang="ar-DZ" sz="1100" b="1" dirty="0" smtClean="0">
                <a:solidFill>
                  <a:srgbClr val="002060"/>
                </a:solidFill>
              </a:rPr>
              <a:t>تدفع</a:t>
            </a:r>
          </a:p>
          <a:p>
            <a:pPr rtl="1"/>
            <a:r>
              <a:rPr lang="ar-DZ" sz="1100" b="1" dirty="0" smtClean="0">
                <a:solidFill>
                  <a:srgbClr val="002060"/>
                </a:solidFill>
              </a:rPr>
              <a:t> </a:t>
            </a:r>
            <a:r>
              <a:rPr lang="ar-DZ" sz="1100" b="1" dirty="0">
                <a:solidFill>
                  <a:srgbClr val="002060"/>
                </a:solidFill>
              </a:rPr>
              <a:t>عن طريق الميل الحدي </a:t>
            </a:r>
            <a:r>
              <a:rPr lang="ar-DZ" sz="1100" b="1" dirty="0" err="1">
                <a:solidFill>
                  <a:srgbClr val="002060"/>
                </a:solidFill>
              </a:rPr>
              <a:t>للإستيراد</a:t>
            </a:r>
            <a:r>
              <a:rPr lang="ar-DZ" sz="1100" b="1" dirty="0">
                <a:solidFill>
                  <a:srgbClr val="002060"/>
                </a:solidFill>
              </a:rPr>
              <a:t> </a:t>
            </a:r>
            <a:r>
              <a:rPr lang="ar-DZ" sz="1100" b="1" dirty="0" smtClean="0">
                <a:solidFill>
                  <a:srgbClr val="002060"/>
                </a:solidFill>
              </a:rPr>
              <a:t>إلى</a:t>
            </a:r>
          </a:p>
          <a:p>
            <a:pPr rtl="1"/>
            <a:r>
              <a:rPr lang="ar-DZ" sz="1100" b="1" dirty="0" smtClean="0">
                <a:solidFill>
                  <a:srgbClr val="002060"/>
                </a:solidFill>
              </a:rPr>
              <a:t> </a:t>
            </a:r>
            <a:r>
              <a:rPr lang="ar-DZ" sz="1100" b="1" dirty="0">
                <a:solidFill>
                  <a:srgbClr val="002060"/>
                </a:solidFill>
              </a:rPr>
              <a:t>تزايد الطلب</a:t>
            </a:r>
          </a:p>
          <a:p>
            <a:pPr rtl="1"/>
            <a:r>
              <a:rPr lang="ar-DZ" sz="1100" b="1" dirty="0">
                <a:solidFill>
                  <a:srgbClr val="002060"/>
                </a:solidFill>
              </a:rPr>
              <a:t>على الواردات، وهو ما يدفع لتلاشي </a:t>
            </a:r>
            <a:endParaRPr lang="ar-DZ" sz="1100" b="1" dirty="0" smtClean="0">
              <a:solidFill>
                <a:srgbClr val="002060"/>
              </a:solidFill>
            </a:endParaRPr>
          </a:p>
          <a:p>
            <a:pPr rtl="1"/>
            <a:r>
              <a:rPr lang="ar-DZ" sz="1100" b="1" dirty="0" err="1" smtClean="0">
                <a:solidFill>
                  <a:srgbClr val="002060"/>
                </a:solidFill>
              </a:rPr>
              <a:t>الإرتفاع</a:t>
            </a:r>
            <a:endParaRPr lang="ar-DZ" sz="1100" b="1" dirty="0" smtClean="0">
              <a:solidFill>
                <a:srgbClr val="002060"/>
              </a:solidFill>
            </a:endParaRPr>
          </a:p>
          <a:p>
            <a:pPr rtl="1"/>
            <a:r>
              <a:rPr lang="ar-DZ" sz="1100" b="1" dirty="0" smtClean="0">
                <a:solidFill>
                  <a:srgbClr val="002060"/>
                </a:solidFill>
              </a:rPr>
              <a:t> </a:t>
            </a:r>
            <a:r>
              <a:rPr lang="ar-DZ" sz="1100" b="1" dirty="0">
                <a:solidFill>
                  <a:srgbClr val="002060"/>
                </a:solidFill>
              </a:rPr>
              <a:t>السابق في </a:t>
            </a:r>
            <a:r>
              <a:rPr lang="ar-DZ" sz="1100" b="1" dirty="0" smtClean="0">
                <a:solidFill>
                  <a:srgbClr val="002060"/>
                </a:solidFill>
              </a:rPr>
              <a:t>قيمة</a:t>
            </a:r>
          </a:p>
          <a:p>
            <a:pPr rtl="1"/>
            <a:r>
              <a:rPr lang="ar-DZ" sz="1100" b="1" dirty="0" smtClean="0">
                <a:solidFill>
                  <a:srgbClr val="002060"/>
                </a:solidFill>
              </a:rPr>
              <a:t> </a:t>
            </a:r>
            <a:r>
              <a:rPr lang="ar-DZ" sz="1100" b="1" dirty="0">
                <a:solidFill>
                  <a:srgbClr val="002060"/>
                </a:solidFill>
              </a:rPr>
              <a:t>الصادرات تدريجيا وعودة </a:t>
            </a:r>
            <a:r>
              <a:rPr lang="ar-DZ" sz="1100" b="1" dirty="0" smtClean="0">
                <a:solidFill>
                  <a:srgbClr val="002060"/>
                </a:solidFill>
              </a:rPr>
              <a:t>ميزان</a:t>
            </a:r>
          </a:p>
          <a:p>
            <a:pPr rtl="1"/>
            <a:r>
              <a:rPr lang="ar-DZ" sz="1100" b="1" dirty="0" smtClean="0">
                <a:solidFill>
                  <a:srgbClr val="002060"/>
                </a:solidFill>
              </a:rPr>
              <a:t> </a:t>
            </a:r>
            <a:r>
              <a:rPr lang="ar-DZ" sz="1100" b="1" dirty="0">
                <a:solidFill>
                  <a:srgbClr val="002060"/>
                </a:solidFill>
              </a:rPr>
              <a:t>المدفوعات إلى</a:t>
            </a:r>
          </a:p>
          <a:p>
            <a:pPr rtl="1"/>
            <a:r>
              <a:rPr lang="ar-DZ" sz="1100" b="1" dirty="0">
                <a:solidFill>
                  <a:srgbClr val="002060"/>
                </a:solidFill>
              </a:rPr>
              <a:t>حالته </a:t>
            </a:r>
            <a:r>
              <a:rPr lang="ar-DZ" sz="1100" b="1" dirty="0" err="1">
                <a:solidFill>
                  <a:srgbClr val="002060"/>
                </a:solidFill>
              </a:rPr>
              <a:t>التوازنية</a:t>
            </a:r>
            <a:r>
              <a:rPr lang="ar-DZ" sz="1100" b="1" dirty="0">
                <a:solidFill>
                  <a:srgbClr val="002060"/>
                </a:solidFill>
              </a:rPr>
              <a:t>.</a:t>
            </a:r>
            <a:endParaRPr kumimoji="0" lang="fr-FR" sz="11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</p:txBody>
      </p:sp>
      <p:sp>
        <p:nvSpPr>
          <p:cNvPr id="8" name="Rectangle à coins arrondis 7"/>
          <p:cNvSpPr/>
          <p:nvPr/>
        </p:nvSpPr>
        <p:spPr bwMode="auto">
          <a:xfrm>
            <a:off x="1123268" y="1643743"/>
            <a:ext cx="1759405" cy="5061857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ar-DZ" sz="1100" b="1" dirty="0" smtClean="0">
                <a:solidFill>
                  <a:srgbClr val="FF0000"/>
                </a:solidFill>
              </a:rPr>
              <a:t>السياسة المالية</a:t>
            </a:r>
          </a:p>
          <a:p>
            <a:r>
              <a:rPr lang="ar-DZ" sz="1100" b="1" dirty="0" smtClean="0">
                <a:solidFill>
                  <a:srgbClr val="002060"/>
                </a:solidFill>
              </a:rPr>
              <a:t>تطبق </a:t>
            </a:r>
            <a:r>
              <a:rPr lang="ar-DZ" sz="1100" b="1" dirty="0">
                <a:solidFill>
                  <a:srgbClr val="002060"/>
                </a:solidFill>
              </a:rPr>
              <a:t>السياسة المالية في </a:t>
            </a:r>
            <a:r>
              <a:rPr lang="ar-DZ" sz="1100" b="1" dirty="0" smtClean="0">
                <a:solidFill>
                  <a:srgbClr val="002060"/>
                </a:solidFill>
              </a:rPr>
              <a:t>شكلها</a:t>
            </a:r>
          </a:p>
          <a:p>
            <a:r>
              <a:rPr lang="ar-DZ" sz="1100" b="1" dirty="0" smtClean="0">
                <a:solidFill>
                  <a:srgbClr val="002060"/>
                </a:solidFill>
              </a:rPr>
              <a:t> التوسعي</a:t>
            </a:r>
          </a:p>
          <a:p>
            <a:r>
              <a:rPr lang="ar-DZ" sz="1100" b="1" dirty="0" smtClean="0">
                <a:solidFill>
                  <a:srgbClr val="002060"/>
                </a:solidFill>
              </a:rPr>
              <a:t> </a:t>
            </a:r>
            <a:r>
              <a:rPr lang="ar-DZ" sz="1100" b="1" dirty="0">
                <a:solidFill>
                  <a:srgbClr val="002060"/>
                </a:solidFill>
              </a:rPr>
              <a:t>في حال ما إذا كان </a:t>
            </a:r>
            <a:r>
              <a:rPr lang="ar-DZ" sz="1100" b="1" dirty="0" smtClean="0">
                <a:solidFill>
                  <a:srgbClr val="002060"/>
                </a:solidFill>
              </a:rPr>
              <a:t>ميزان</a:t>
            </a:r>
          </a:p>
          <a:p>
            <a:r>
              <a:rPr lang="ar-DZ" sz="1100" b="1" dirty="0" smtClean="0">
                <a:solidFill>
                  <a:srgbClr val="002060"/>
                </a:solidFill>
              </a:rPr>
              <a:t> </a:t>
            </a:r>
            <a:r>
              <a:rPr lang="ar-DZ" sz="1100" b="1" dirty="0">
                <a:solidFill>
                  <a:srgbClr val="002060"/>
                </a:solidFill>
              </a:rPr>
              <a:t>المدفوعات في حالة فائض، لأنها</a:t>
            </a:r>
          </a:p>
          <a:p>
            <a:r>
              <a:rPr lang="ar-DZ" sz="1100" b="1" dirty="0">
                <a:solidFill>
                  <a:srgbClr val="002060"/>
                </a:solidFill>
              </a:rPr>
              <a:t>تدفع إلى زيادة الطلب على الواردات </a:t>
            </a:r>
            <a:r>
              <a:rPr lang="ar-DZ" sz="1100" b="1" dirty="0" smtClean="0">
                <a:solidFill>
                  <a:srgbClr val="002060"/>
                </a:solidFill>
              </a:rPr>
              <a:t>بما</a:t>
            </a:r>
          </a:p>
          <a:p>
            <a:r>
              <a:rPr lang="ar-DZ" sz="1100" b="1" dirty="0" smtClean="0">
                <a:solidFill>
                  <a:srgbClr val="002060"/>
                </a:solidFill>
              </a:rPr>
              <a:t> </a:t>
            </a:r>
            <a:r>
              <a:rPr lang="ar-DZ" sz="1100" b="1" dirty="0">
                <a:solidFill>
                  <a:srgbClr val="002060"/>
                </a:solidFill>
              </a:rPr>
              <a:t>يمكن من تلاشي </a:t>
            </a:r>
            <a:r>
              <a:rPr lang="ar-DZ" sz="1100" b="1" dirty="0" smtClean="0">
                <a:solidFill>
                  <a:srgbClr val="002060"/>
                </a:solidFill>
              </a:rPr>
              <a:t>فائض</a:t>
            </a:r>
          </a:p>
          <a:p>
            <a:r>
              <a:rPr lang="ar-DZ" sz="1100" b="1" dirty="0" smtClean="0">
                <a:solidFill>
                  <a:srgbClr val="002060"/>
                </a:solidFill>
              </a:rPr>
              <a:t> </a:t>
            </a:r>
            <a:r>
              <a:rPr lang="ar-DZ" sz="1100" b="1" dirty="0">
                <a:solidFill>
                  <a:srgbClr val="002060"/>
                </a:solidFill>
              </a:rPr>
              <a:t>الصادرات عن الواردات. </a:t>
            </a:r>
            <a:r>
              <a:rPr lang="ar-DZ" sz="1100" b="1" dirty="0" smtClean="0">
                <a:solidFill>
                  <a:srgbClr val="002060"/>
                </a:solidFill>
              </a:rPr>
              <a:t>في</a:t>
            </a:r>
          </a:p>
          <a:p>
            <a:r>
              <a:rPr lang="ar-DZ" sz="1100" b="1" dirty="0" smtClean="0">
                <a:solidFill>
                  <a:srgbClr val="002060"/>
                </a:solidFill>
              </a:rPr>
              <a:t> </a:t>
            </a:r>
            <a:r>
              <a:rPr lang="ar-DZ" sz="1100" b="1" dirty="0">
                <a:solidFill>
                  <a:srgbClr val="002060"/>
                </a:solidFill>
              </a:rPr>
              <a:t>حين أنها تطبق في</a:t>
            </a:r>
          </a:p>
          <a:p>
            <a:r>
              <a:rPr lang="ar-DZ" sz="1100" b="1" dirty="0">
                <a:solidFill>
                  <a:srgbClr val="002060"/>
                </a:solidFill>
              </a:rPr>
              <a:t>شكلها </a:t>
            </a:r>
            <a:r>
              <a:rPr lang="ar-DZ" sz="1100" b="1" dirty="0" err="1">
                <a:solidFill>
                  <a:srgbClr val="002060"/>
                </a:solidFill>
              </a:rPr>
              <a:t>التقييدي</a:t>
            </a:r>
            <a:r>
              <a:rPr lang="ar-DZ" sz="1100" b="1" dirty="0">
                <a:solidFill>
                  <a:srgbClr val="002060"/>
                </a:solidFill>
              </a:rPr>
              <a:t> إذا ما كان </a:t>
            </a:r>
            <a:r>
              <a:rPr lang="ar-DZ" sz="1100" b="1" dirty="0" smtClean="0">
                <a:solidFill>
                  <a:srgbClr val="002060"/>
                </a:solidFill>
              </a:rPr>
              <a:t>ميزان</a:t>
            </a:r>
          </a:p>
          <a:p>
            <a:r>
              <a:rPr lang="ar-DZ" sz="1100" b="1" dirty="0" smtClean="0">
                <a:solidFill>
                  <a:srgbClr val="002060"/>
                </a:solidFill>
              </a:rPr>
              <a:t> المدفوعات</a:t>
            </a:r>
          </a:p>
          <a:p>
            <a:r>
              <a:rPr lang="ar-DZ" sz="1100" b="1" dirty="0" smtClean="0">
                <a:solidFill>
                  <a:srgbClr val="002060"/>
                </a:solidFill>
              </a:rPr>
              <a:t> </a:t>
            </a:r>
            <a:r>
              <a:rPr lang="ar-DZ" sz="1100" b="1" dirty="0">
                <a:solidFill>
                  <a:srgbClr val="002060"/>
                </a:solidFill>
              </a:rPr>
              <a:t>في حالة عجز لأنها تساهم </a:t>
            </a:r>
            <a:r>
              <a:rPr lang="ar-DZ" sz="1100" b="1" dirty="0" smtClean="0">
                <a:solidFill>
                  <a:srgbClr val="002060"/>
                </a:solidFill>
              </a:rPr>
              <a:t>في</a:t>
            </a:r>
          </a:p>
          <a:p>
            <a:r>
              <a:rPr lang="ar-DZ" sz="1100" b="1" dirty="0" smtClean="0">
                <a:solidFill>
                  <a:srgbClr val="002060"/>
                </a:solidFill>
              </a:rPr>
              <a:t> </a:t>
            </a:r>
            <a:r>
              <a:rPr lang="ar-DZ" sz="1100" b="1" dirty="0">
                <a:solidFill>
                  <a:srgbClr val="002060"/>
                </a:solidFill>
              </a:rPr>
              <a:t>الحد من الطلب على الواردات إلى</a:t>
            </a:r>
          </a:p>
          <a:p>
            <a:r>
              <a:rPr lang="ar-DZ" sz="1100" b="1" dirty="0">
                <a:solidFill>
                  <a:srgbClr val="002060"/>
                </a:solidFill>
              </a:rPr>
              <a:t>مستوى يوازي قيمة </a:t>
            </a:r>
            <a:r>
              <a:rPr lang="ar-DZ" sz="1100" b="1" dirty="0" smtClean="0">
                <a:solidFill>
                  <a:srgbClr val="002060"/>
                </a:solidFill>
              </a:rPr>
              <a:t>الصادرات</a:t>
            </a:r>
          </a:p>
          <a:p>
            <a:r>
              <a:rPr lang="ar-DZ" sz="1100" b="1" dirty="0" smtClean="0">
                <a:solidFill>
                  <a:srgbClr val="002060"/>
                </a:solidFill>
              </a:rPr>
              <a:t> </a:t>
            </a:r>
            <a:r>
              <a:rPr lang="ar-DZ" sz="1100" b="1" dirty="0">
                <a:solidFill>
                  <a:srgbClr val="002060"/>
                </a:solidFill>
              </a:rPr>
              <a:t>لتحقيق توازن ميزان المدفوعات</a:t>
            </a:r>
            <a:r>
              <a:rPr lang="ar-DZ" sz="1100" dirty="0"/>
              <a:t>.</a:t>
            </a:r>
            <a:endParaRPr kumimoji="0" lang="fr-FR" sz="11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</p:txBody>
      </p:sp>
      <p:sp>
        <p:nvSpPr>
          <p:cNvPr id="9" name="Rectangle à coins arrondis 8"/>
          <p:cNvSpPr/>
          <p:nvPr/>
        </p:nvSpPr>
        <p:spPr bwMode="auto">
          <a:xfrm>
            <a:off x="-770849" y="1643743"/>
            <a:ext cx="1759405" cy="5061857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rtl="1"/>
            <a:r>
              <a:rPr lang="ar-DZ" sz="1100" b="1" dirty="0">
                <a:solidFill>
                  <a:srgbClr val="FF0000"/>
                </a:solidFill>
              </a:rPr>
              <a:t>السياسة </a:t>
            </a:r>
            <a:r>
              <a:rPr lang="ar-DZ" sz="1100" b="1" dirty="0" smtClean="0">
                <a:solidFill>
                  <a:srgbClr val="FF0000"/>
                </a:solidFill>
              </a:rPr>
              <a:t>النقدية</a:t>
            </a:r>
          </a:p>
          <a:p>
            <a:r>
              <a:rPr lang="ar-DZ" sz="1100" b="1" dirty="0">
                <a:solidFill>
                  <a:srgbClr val="002060"/>
                </a:solidFill>
              </a:rPr>
              <a:t>تساهم السياسة النقدية في </a:t>
            </a:r>
            <a:r>
              <a:rPr lang="ar-DZ" sz="1100" b="1" dirty="0" smtClean="0">
                <a:solidFill>
                  <a:srgbClr val="002060"/>
                </a:solidFill>
              </a:rPr>
              <a:t>تعديل</a:t>
            </a:r>
          </a:p>
          <a:p>
            <a:r>
              <a:rPr lang="ar-DZ" sz="1100" b="1" dirty="0" smtClean="0">
                <a:solidFill>
                  <a:srgbClr val="002060"/>
                </a:solidFill>
              </a:rPr>
              <a:t> </a:t>
            </a:r>
            <a:r>
              <a:rPr lang="ar-DZ" sz="1100" b="1" dirty="0">
                <a:solidFill>
                  <a:srgbClr val="002060"/>
                </a:solidFill>
              </a:rPr>
              <a:t>اختلال </a:t>
            </a:r>
            <a:endParaRPr lang="ar-DZ" sz="1100" b="1" dirty="0" smtClean="0">
              <a:solidFill>
                <a:srgbClr val="002060"/>
              </a:solidFill>
            </a:endParaRPr>
          </a:p>
          <a:p>
            <a:r>
              <a:rPr lang="ar-DZ" sz="1100" b="1" dirty="0" smtClean="0">
                <a:solidFill>
                  <a:srgbClr val="002060"/>
                </a:solidFill>
              </a:rPr>
              <a:t>ميزان </a:t>
            </a:r>
            <a:r>
              <a:rPr lang="ar-DZ" sz="1100" b="1" dirty="0">
                <a:solidFill>
                  <a:srgbClr val="002060"/>
                </a:solidFill>
              </a:rPr>
              <a:t>المدفوعات في ظل نظام </a:t>
            </a:r>
            <a:endParaRPr lang="ar-DZ" sz="1100" b="1" dirty="0" smtClean="0">
              <a:solidFill>
                <a:srgbClr val="002060"/>
              </a:solidFill>
            </a:endParaRPr>
          </a:p>
          <a:p>
            <a:r>
              <a:rPr lang="ar-DZ" sz="1100" b="1" dirty="0" smtClean="0">
                <a:solidFill>
                  <a:srgbClr val="002060"/>
                </a:solidFill>
              </a:rPr>
              <a:t>الصرف </a:t>
            </a:r>
            <a:r>
              <a:rPr lang="ar-DZ" sz="1100" b="1" dirty="0">
                <a:solidFill>
                  <a:srgbClr val="002060"/>
                </a:solidFill>
              </a:rPr>
              <a:t>الثابت عن طريق</a:t>
            </a:r>
          </a:p>
          <a:p>
            <a:r>
              <a:rPr lang="ar-DZ" sz="1100" b="1" dirty="0">
                <a:solidFill>
                  <a:srgbClr val="002060"/>
                </a:solidFill>
              </a:rPr>
              <a:t>سياسة تخفيض قيمة العملة التي تؤثر </a:t>
            </a:r>
            <a:endParaRPr lang="ar-DZ" sz="1100" b="1" dirty="0" smtClean="0">
              <a:solidFill>
                <a:srgbClr val="002060"/>
              </a:solidFill>
            </a:endParaRPr>
          </a:p>
          <a:p>
            <a:r>
              <a:rPr lang="ar-DZ" sz="1100" b="1" dirty="0" smtClean="0">
                <a:solidFill>
                  <a:srgbClr val="002060"/>
                </a:solidFill>
              </a:rPr>
              <a:t>على الأسعار</a:t>
            </a:r>
          </a:p>
          <a:p>
            <a:r>
              <a:rPr lang="ar-DZ" sz="1100" b="1" dirty="0" smtClean="0">
                <a:solidFill>
                  <a:srgbClr val="002060"/>
                </a:solidFill>
              </a:rPr>
              <a:t> </a:t>
            </a:r>
            <a:r>
              <a:rPr lang="ar-DZ" sz="1100" b="1" dirty="0">
                <a:solidFill>
                  <a:srgbClr val="002060"/>
                </a:solidFill>
              </a:rPr>
              <a:t>النسبية للسلع المحلية والأجنبية </a:t>
            </a:r>
            <a:endParaRPr lang="ar-DZ" sz="1100" b="1" dirty="0" smtClean="0">
              <a:solidFill>
                <a:srgbClr val="002060"/>
              </a:solidFill>
            </a:endParaRPr>
          </a:p>
          <a:p>
            <a:r>
              <a:rPr lang="ar-DZ" sz="1100" b="1" dirty="0" smtClean="0">
                <a:solidFill>
                  <a:srgbClr val="002060"/>
                </a:solidFill>
              </a:rPr>
              <a:t>وبالتالي </a:t>
            </a:r>
            <a:r>
              <a:rPr lang="ar-DZ" sz="1100" b="1" dirty="0">
                <a:solidFill>
                  <a:srgbClr val="002060"/>
                </a:solidFill>
              </a:rPr>
              <a:t>التأثير على حركة</a:t>
            </a:r>
          </a:p>
          <a:p>
            <a:r>
              <a:rPr lang="ar-DZ" sz="1100" b="1" dirty="0">
                <a:solidFill>
                  <a:srgbClr val="002060"/>
                </a:solidFill>
              </a:rPr>
              <a:t>الصادرات والواردات. إذ أن تواجد </a:t>
            </a:r>
            <a:endParaRPr lang="ar-DZ" sz="1100" b="1" dirty="0" smtClean="0">
              <a:solidFill>
                <a:srgbClr val="002060"/>
              </a:solidFill>
            </a:endParaRPr>
          </a:p>
          <a:p>
            <a:r>
              <a:rPr lang="ar-DZ" sz="1100" b="1" dirty="0" smtClean="0">
                <a:solidFill>
                  <a:srgbClr val="002060"/>
                </a:solidFill>
              </a:rPr>
              <a:t>ميزان المدفوعات</a:t>
            </a:r>
          </a:p>
          <a:p>
            <a:r>
              <a:rPr lang="ar-DZ" sz="1100" b="1" dirty="0" smtClean="0">
                <a:solidFill>
                  <a:srgbClr val="002060"/>
                </a:solidFill>
              </a:rPr>
              <a:t> </a:t>
            </a:r>
            <a:r>
              <a:rPr lang="ar-DZ" sz="1100" b="1" dirty="0">
                <a:solidFill>
                  <a:srgbClr val="002060"/>
                </a:solidFill>
              </a:rPr>
              <a:t>في حالة عجز </a:t>
            </a:r>
            <a:r>
              <a:rPr lang="ar-DZ" sz="1100" b="1" dirty="0" smtClean="0">
                <a:solidFill>
                  <a:srgbClr val="002060"/>
                </a:solidFill>
              </a:rPr>
              <a:t>يدفع</a:t>
            </a:r>
          </a:p>
          <a:p>
            <a:r>
              <a:rPr lang="ar-DZ" sz="1100" b="1" dirty="0" smtClean="0">
                <a:solidFill>
                  <a:srgbClr val="002060"/>
                </a:solidFill>
              </a:rPr>
              <a:t> </a:t>
            </a:r>
            <a:r>
              <a:rPr lang="ar-DZ" sz="1100" b="1" dirty="0">
                <a:solidFill>
                  <a:srgbClr val="002060"/>
                </a:solidFill>
              </a:rPr>
              <a:t>صناع القرار إلى تخفيض قيمة </a:t>
            </a:r>
            <a:endParaRPr lang="ar-DZ" sz="1100" b="1" dirty="0" smtClean="0">
              <a:solidFill>
                <a:srgbClr val="002060"/>
              </a:solidFill>
            </a:endParaRPr>
          </a:p>
          <a:p>
            <a:r>
              <a:rPr lang="ar-DZ" sz="1100" b="1" dirty="0" smtClean="0">
                <a:solidFill>
                  <a:srgbClr val="002060"/>
                </a:solidFill>
              </a:rPr>
              <a:t>العملة </a:t>
            </a:r>
            <a:r>
              <a:rPr lang="ar-DZ" sz="1100" b="1" dirty="0">
                <a:solidFill>
                  <a:srgbClr val="002060"/>
                </a:solidFill>
              </a:rPr>
              <a:t>بما</a:t>
            </a:r>
          </a:p>
          <a:p>
            <a:r>
              <a:rPr lang="ar-DZ" sz="1100" b="1" dirty="0">
                <a:solidFill>
                  <a:srgbClr val="002060"/>
                </a:solidFill>
              </a:rPr>
              <a:t>يمكن من إعطاء تنافسية للصادرات </a:t>
            </a:r>
            <a:endParaRPr lang="ar-DZ" sz="1100" b="1" dirty="0" smtClean="0">
              <a:solidFill>
                <a:srgbClr val="002060"/>
              </a:solidFill>
            </a:endParaRPr>
          </a:p>
          <a:p>
            <a:r>
              <a:rPr lang="ar-DZ" sz="1100" b="1" dirty="0" smtClean="0">
                <a:solidFill>
                  <a:srgbClr val="002060"/>
                </a:solidFill>
              </a:rPr>
              <a:t>لترتفع </a:t>
            </a:r>
            <a:r>
              <a:rPr lang="ar-DZ" sz="1100" b="1" dirty="0">
                <a:solidFill>
                  <a:srgbClr val="002060"/>
                </a:solidFill>
              </a:rPr>
              <a:t>قيمتها </a:t>
            </a:r>
            <a:r>
              <a:rPr lang="ar-DZ" sz="1100" b="1" dirty="0" smtClean="0">
                <a:solidFill>
                  <a:srgbClr val="002060"/>
                </a:solidFill>
              </a:rPr>
              <a:t>في</a:t>
            </a:r>
          </a:p>
          <a:p>
            <a:r>
              <a:rPr lang="ar-DZ" sz="1100" b="1" dirty="0" smtClean="0">
                <a:solidFill>
                  <a:srgbClr val="002060"/>
                </a:solidFill>
              </a:rPr>
              <a:t> </a:t>
            </a:r>
            <a:r>
              <a:rPr lang="ar-DZ" sz="1100" b="1" dirty="0">
                <a:solidFill>
                  <a:srgbClr val="002060"/>
                </a:solidFill>
              </a:rPr>
              <a:t>مقابل تراجع الطلب عل </a:t>
            </a:r>
            <a:r>
              <a:rPr lang="ar-DZ" sz="1100" b="1" dirty="0" smtClean="0">
                <a:solidFill>
                  <a:srgbClr val="002060"/>
                </a:solidFill>
              </a:rPr>
              <a:t>الواردات</a:t>
            </a:r>
          </a:p>
          <a:p>
            <a:r>
              <a:rPr lang="ar-DZ" sz="1100" b="1" dirty="0" smtClean="0">
                <a:solidFill>
                  <a:srgbClr val="002060"/>
                </a:solidFill>
              </a:rPr>
              <a:t> </a:t>
            </a:r>
            <a:r>
              <a:rPr lang="ar-DZ" sz="1100" b="1" dirty="0">
                <a:solidFill>
                  <a:srgbClr val="002060"/>
                </a:solidFill>
              </a:rPr>
              <a:t>التي تصبح مرتفعة</a:t>
            </a:r>
          </a:p>
          <a:p>
            <a:r>
              <a:rPr lang="ar-DZ" sz="1100" b="1" dirty="0">
                <a:solidFill>
                  <a:srgbClr val="002060"/>
                </a:solidFill>
              </a:rPr>
              <a:t>الأسعار بالنسبة للداخل ومن </a:t>
            </a:r>
            <a:r>
              <a:rPr lang="ar-DZ" sz="1100" b="1">
                <a:solidFill>
                  <a:srgbClr val="002060"/>
                </a:solidFill>
              </a:rPr>
              <a:t>ثم </a:t>
            </a:r>
            <a:r>
              <a:rPr lang="ar-DZ" sz="1100" b="1" smtClean="0">
                <a:solidFill>
                  <a:srgbClr val="002060"/>
                </a:solidFill>
              </a:rPr>
              <a:t>عودة</a:t>
            </a:r>
          </a:p>
          <a:p>
            <a:r>
              <a:rPr lang="ar-DZ" sz="1100" b="1" smtClean="0">
                <a:solidFill>
                  <a:srgbClr val="002060"/>
                </a:solidFill>
              </a:rPr>
              <a:t> </a:t>
            </a:r>
            <a:r>
              <a:rPr lang="ar-DZ" sz="1100" b="1" dirty="0">
                <a:solidFill>
                  <a:srgbClr val="002060"/>
                </a:solidFill>
              </a:rPr>
              <a:t>ميزان المدفوعات لحالته </a:t>
            </a:r>
            <a:r>
              <a:rPr lang="ar-DZ" sz="1100" b="1" dirty="0" err="1">
                <a:solidFill>
                  <a:srgbClr val="002060"/>
                </a:solidFill>
              </a:rPr>
              <a:t>التوازنية</a:t>
            </a:r>
            <a:r>
              <a:rPr lang="ar-DZ" sz="1100" b="1" dirty="0">
                <a:solidFill>
                  <a:srgbClr val="002060"/>
                </a:solidFill>
              </a:rPr>
              <a:t>.</a:t>
            </a:r>
            <a:endParaRPr kumimoji="0" lang="fr-FR" sz="11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42222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87231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55294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47208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15565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6938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909235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13761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71035" y="389654"/>
            <a:ext cx="25971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b="1" dirty="0">
                <a:solidFill>
                  <a:srgbClr val="FF0000"/>
                </a:solidFill>
                <a:latin typeface="Traditional Arabic,Bold"/>
              </a:rPr>
              <a:t>مفهوم ميزان المدفوعات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48342" y="1048273"/>
            <a:ext cx="850174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ميزان المدفوعات هو بيان إحصائي يلخص المعاملات بين المقيمين وغير المقيمين خلال فترة معينة،</a:t>
            </a:r>
          </a:p>
          <a:p>
            <a:pPr algn="just" rtl="1"/>
            <a:r>
              <a:rPr lang="ar-DZ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يتألف من: حساب السلع والخدمات، الحساب الرأسمالي ا ولحساب المالي. يسجل لكل معاملة في ميزان</a:t>
            </a:r>
          </a:p>
          <a:p>
            <a:pPr algn="just" rtl="1"/>
            <a:r>
              <a:rPr lang="ar-DZ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المدفوعات_ وفق نظام القيد المزدوج _ قيدان: مدين ودائن، حيث يكون مجموع القيود الدائنة يساوي </a:t>
            </a:r>
            <a:r>
              <a:rPr lang="ar-DZ" b="1" dirty="0" smtClean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مجموع</a:t>
            </a:r>
            <a:r>
              <a:rPr lang="fr-FR" b="1" dirty="0" smtClean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DZ" b="1" dirty="0" smtClean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القيود </a:t>
            </a:r>
            <a:r>
              <a:rPr lang="ar-DZ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المدينة </a:t>
            </a:r>
            <a:endParaRPr lang="fr-FR" b="1" dirty="0" smtClean="0">
              <a:solidFill>
                <a:srgbClr val="00206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just" rtl="1"/>
            <a:r>
              <a:rPr lang="ar-DZ" b="1" dirty="0" smtClean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كما </a:t>
            </a:r>
            <a:r>
              <a:rPr lang="ar-DZ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يمكن تعريفه على أنه سجل محاسبي أو إحصائي موثق رسميا، يعتمد قيدا مزدوجا لخلاصة المقبوضات</a:t>
            </a:r>
          </a:p>
          <a:p>
            <a:pPr algn="just" rtl="1"/>
            <a:r>
              <a:rPr lang="ar-DZ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والمدفوعات التي تترتب عليهما حقوق </a:t>
            </a:r>
            <a:r>
              <a:rPr lang="ar-DZ" b="1" dirty="0" err="1" smtClean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دائنية</a:t>
            </a:r>
            <a:r>
              <a:rPr lang="fr-FR" b="1" dirty="0" smtClean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DZ" b="1" dirty="0" smtClean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والتزامات </a:t>
            </a:r>
            <a:r>
              <a:rPr lang="ar-DZ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مديونية للمقيمين من الأشخاص الطبيعيين والقانونيين </a:t>
            </a:r>
            <a:r>
              <a:rPr lang="ar-DZ" b="1" dirty="0" smtClean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في</a:t>
            </a:r>
            <a:r>
              <a:rPr lang="fr-FR" b="1" dirty="0" smtClean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DZ" b="1" dirty="0" smtClean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دولة </a:t>
            </a:r>
            <a:r>
              <a:rPr lang="ar-DZ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ما مع الخارج نتيجة للمبادلات </a:t>
            </a:r>
            <a:r>
              <a:rPr lang="ar-DZ" b="1" dirty="0" err="1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الإقتصادية</a:t>
            </a:r>
            <a:r>
              <a:rPr lang="ar-DZ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والتحولات الخارجية سواء كانت من طرف واحد أو من </a:t>
            </a:r>
            <a:r>
              <a:rPr lang="ar-DZ" b="1" dirty="0" smtClean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طرفين</a:t>
            </a:r>
            <a:r>
              <a:rPr lang="fr-FR" b="1" dirty="0" smtClean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DZ" b="1" dirty="0" smtClean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خلال </a:t>
            </a:r>
            <a:r>
              <a:rPr lang="ar-DZ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فترة زمنية عادة ما تكون </a:t>
            </a:r>
            <a:r>
              <a:rPr lang="ar-DZ" b="1" dirty="0" smtClean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سنة</a:t>
            </a:r>
            <a:r>
              <a:rPr lang="fr-FR" b="1" dirty="0" smtClean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,</a:t>
            </a:r>
            <a:endParaRPr lang="fr-FR" b="1" dirty="0">
              <a:solidFill>
                <a:srgbClr val="00206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136757" y="4109390"/>
            <a:ext cx="25314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b="1" dirty="0" smtClean="0">
                <a:solidFill>
                  <a:srgbClr val="FF0000"/>
                </a:solidFill>
                <a:latin typeface="Traditional Arabic,Bold"/>
              </a:rPr>
              <a:t>اهمية </a:t>
            </a:r>
            <a:r>
              <a:rPr lang="ar-DZ" b="1" dirty="0">
                <a:solidFill>
                  <a:srgbClr val="FF0000"/>
                </a:solidFill>
                <a:latin typeface="Traditional Arabic,Bold"/>
              </a:rPr>
              <a:t>ميزان المدفوعات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7085" y="4666795"/>
            <a:ext cx="8763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وتكمن أهمية ميزان المدفوعات في كونه يعتبر أداة هامة للتحليل </a:t>
            </a:r>
            <a:r>
              <a:rPr lang="ar-DZ" b="1" dirty="0" err="1" smtClean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الإقتصادي</a:t>
            </a:r>
            <a:r>
              <a:rPr lang="ar-DZ" b="1" dirty="0" smtClean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، </a:t>
            </a:r>
            <a:r>
              <a:rPr lang="ar-DZ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باعتباره المرأة التي تنعكس</a:t>
            </a:r>
          </a:p>
          <a:p>
            <a:pPr algn="just" rtl="1"/>
            <a:r>
              <a:rPr lang="ar-DZ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من خلالها وضعية </a:t>
            </a:r>
            <a:r>
              <a:rPr lang="ar-DZ" b="1" dirty="0" err="1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الإقتصاد</a:t>
            </a:r>
            <a:r>
              <a:rPr lang="ar-DZ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المحلي بالنسبة </a:t>
            </a:r>
            <a:r>
              <a:rPr lang="ar-DZ" b="1" dirty="0" err="1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للإقتصاديات</a:t>
            </a:r>
            <a:r>
              <a:rPr lang="ar-DZ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العالمية سواء من حيث قوة الجهاز الإنتاجي التي </a:t>
            </a:r>
            <a:r>
              <a:rPr lang="ar-DZ" b="1" dirty="0" smtClean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تنعكس</a:t>
            </a:r>
            <a:r>
              <a:rPr lang="fr-FR" b="1" dirty="0" smtClean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DZ" b="1" dirty="0" smtClean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من </a:t>
            </a:r>
            <a:r>
              <a:rPr lang="ar-DZ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خلال وضعية الحساب الجاري أو من خلال تطور النظام المالي الذي تعكسه وضعية الحساب المالي ومن </a:t>
            </a:r>
            <a:r>
              <a:rPr lang="ar-DZ" b="1" dirty="0" smtClean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ثم</a:t>
            </a:r>
            <a:r>
              <a:rPr lang="fr-FR" b="1" dirty="0" smtClean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DZ" b="1" dirty="0" smtClean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يساعد </a:t>
            </a:r>
            <a:r>
              <a:rPr lang="ar-DZ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صانعي قرار السياسة </a:t>
            </a:r>
            <a:r>
              <a:rPr lang="ar-DZ" b="1" dirty="0" err="1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الإقتصادية</a:t>
            </a:r>
            <a:r>
              <a:rPr lang="ar-DZ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على اتخاذ </a:t>
            </a:r>
            <a:r>
              <a:rPr lang="ar-DZ" b="1" dirty="0" err="1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القرارت</a:t>
            </a:r>
            <a:r>
              <a:rPr lang="ar-DZ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المناسبة.</a:t>
            </a:r>
            <a:endParaRPr lang="fr-FR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26459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35639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45082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3515" y="389654"/>
            <a:ext cx="25122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b="1" dirty="0" smtClean="0">
                <a:solidFill>
                  <a:srgbClr val="FF0000"/>
                </a:solidFill>
                <a:latin typeface="Traditional Arabic,Bold"/>
              </a:rPr>
              <a:t>اقسام </a:t>
            </a:r>
            <a:r>
              <a:rPr lang="ar-DZ" b="1" dirty="0">
                <a:solidFill>
                  <a:srgbClr val="FF0000"/>
                </a:solidFill>
                <a:latin typeface="Traditional Arabic,Bold"/>
              </a:rPr>
              <a:t>ميزان المدفوعات</a:t>
            </a:r>
            <a:endParaRPr lang="fr-FR" dirty="0">
              <a:solidFill>
                <a:srgbClr val="FF0000"/>
              </a:solidFill>
            </a:endParaRPr>
          </a:p>
        </p:txBody>
      </p:sp>
      <p:pic>
        <p:nvPicPr>
          <p:cNvPr id="1026" name="Picture 2" descr="ميزان المدفوعات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286" y="949096"/>
            <a:ext cx="7979227" cy="5299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0359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3914" y="263719"/>
            <a:ext cx="855617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DZ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يتكون ميزان المدفوعات من 3 أقسام رئيسية </a:t>
            </a:r>
            <a:r>
              <a:rPr lang="ar-DZ" b="1" dirty="0" smtClean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هي:</a:t>
            </a:r>
            <a:endParaRPr lang="ar-DZ" sz="1200" b="1" dirty="0">
              <a:solidFill>
                <a:srgbClr val="00206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r" rtl="1"/>
            <a:r>
              <a:rPr lang="ar-DZ" b="1" dirty="0" smtClean="0">
                <a:solidFill>
                  <a:srgbClr val="002060"/>
                </a:solidFill>
                <a:latin typeface="Traditional Arabic,Bold"/>
              </a:rPr>
              <a:t>2-1 </a:t>
            </a:r>
            <a:r>
              <a:rPr lang="ar-DZ" b="1" dirty="0">
                <a:solidFill>
                  <a:srgbClr val="002060"/>
                </a:solidFill>
                <a:latin typeface="Traditional Arabic,Bold"/>
              </a:rPr>
              <a:t>الحساب الجاري: </a:t>
            </a:r>
          </a:p>
          <a:p>
            <a:pPr algn="r"/>
            <a:r>
              <a:rPr lang="ar-DZ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تسجل فيه حسابات القيود الدائنة والمدينة للمعاملات الجارية التي تتم بين المقيمين وغير المقيمين والتي</a:t>
            </a:r>
          </a:p>
          <a:p>
            <a:pPr algn="r"/>
            <a:r>
              <a:rPr lang="ar-DZ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تخص:</a:t>
            </a:r>
          </a:p>
          <a:p>
            <a:pPr algn="r" rtl="1"/>
            <a:r>
              <a:rPr lang="ar-DZ" b="1" dirty="0" smtClean="0">
                <a:solidFill>
                  <a:srgbClr val="002060"/>
                </a:solidFill>
                <a:latin typeface="Traditional Arabic,Bold"/>
              </a:rPr>
              <a:t>2-1-1 </a:t>
            </a:r>
            <a:r>
              <a:rPr lang="ar-DZ" b="1" dirty="0">
                <a:solidFill>
                  <a:srgbClr val="002060"/>
                </a:solidFill>
                <a:latin typeface="Traditional Arabic,Bold"/>
              </a:rPr>
              <a:t>حساب السلع والخدمات: </a:t>
            </a:r>
            <a:endParaRPr lang="ar-DZ" b="1" dirty="0" smtClean="0">
              <a:solidFill>
                <a:srgbClr val="002060"/>
              </a:solidFill>
              <a:latin typeface="Traditional Arabic,Bold"/>
            </a:endParaRPr>
          </a:p>
          <a:p>
            <a:pPr algn="r" rtl="1"/>
            <a:r>
              <a:rPr lang="ar-DZ" b="1" dirty="0" smtClean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يقيد </a:t>
            </a:r>
            <a:r>
              <a:rPr lang="ar-DZ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حساب السلع والخدمات المعاملات في البنود التي تمثل مخرجات من أنشطة الإنتاج، والتي قد تكون</a:t>
            </a:r>
          </a:p>
          <a:p>
            <a:pPr algn="r"/>
            <a:r>
              <a:rPr lang="ar-DZ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في شكل سلع عينية )تجارة منظورة( أو في شكل خدمات )تجارة غير منظورة( ك: خدمات النقل والتأمين،</a:t>
            </a:r>
          </a:p>
          <a:p>
            <a:pPr algn="r"/>
            <a:r>
              <a:rPr lang="ar-DZ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خدمات البنوك والسياحة.....الخ، ويعبر عنها عموما من خلال الصادرات )انتاج من جهة المقيمين(</a:t>
            </a:r>
          </a:p>
          <a:p>
            <a:pPr algn="r" rtl="1"/>
            <a:r>
              <a:rPr lang="ar-DZ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والواردات)انتاج من جهة غير </a:t>
            </a:r>
            <a:r>
              <a:rPr lang="ar-DZ" b="1" dirty="0" smtClean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المقيمين).</a:t>
            </a:r>
            <a:endParaRPr lang="fr-FR" b="1" dirty="0">
              <a:solidFill>
                <a:srgbClr val="00206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55813" y="3680039"/>
            <a:ext cx="863237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DZ" b="1" dirty="0" smtClean="0">
                <a:solidFill>
                  <a:srgbClr val="002060"/>
                </a:solidFill>
                <a:latin typeface="Traditional Arabic,Bold"/>
              </a:rPr>
              <a:t>2-2-2 حساب </a:t>
            </a:r>
            <a:r>
              <a:rPr lang="ar-DZ" b="1" dirty="0">
                <a:solidFill>
                  <a:srgbClr val="002060"/>
                </a:solidFill>
                <a:latin typeface="Traditional Arabic,Bold"/>
              </a:rPr>
              <a:t>الدخل الأولي: </a:t>
            </a:r>
            <a:endParaRPr lang="ar-DZ" b="1" dirty="0" smtClean="0">
              <a:solidFill>
                <a:srgbClr val="002060"/>
              </a:solidFill>
              <a:latin typeface="Traditional Arabic,Bold"/>
            </a:endParaRPr>
          </a:p>
          <a:p>
            <a:pPr algn="just" rtl="1"/>
            <a:r>
              <a:rPr lang="ar-DZ" b="1" dirty="0" smtClean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يبين </a:t>
            </a:r>
            <a:r>
              <a:rPr lang="ar-DZ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هذا الحساب تدفقات الدخل الأولي بين المقيمين وغير المقيمين والتي قد تكون مستحقة التحصيل</a:t>
            </a:r>
          </a:p>
          <a:p>
            <a:pPr algn="just" rtl="1"/>
            <a:r>
              <a:rPr lang="ar-DZ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للمقيمين تسجل في الجانب الدائن أو مستحقة الدفع عليهم تسجل في الجانب المدين.</a:t>
            </a:r>
          </a:p>
          <a:p>
            <a:pPr algn="just" rtl="1"/>
            <a:r>
              <a:rPr lang="ar-DZ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يتمثل الدخل الأولي في العائد على الوحدة </a:t>
            </a:r>
            <a:r>
              <a:rPr lang="ar-DZ" b="1" dirty="0" err="1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الإقتصادية</a:t>
            </a:r>
            <a:r>
              <a:rPr lang="ar-DZ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نظير مساهمتها في عملية الإنتاج، وقد يكون إما</a:t>
            </a:r>
          </a:p>
          <a:p>
            <a:pPr algn="just" rtl="1"/>
            <a:r>
              <a:rPr lang="ar-DZ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دخلا مرتبطا بعملية الإنتاج كأجور العاملين والضرائب والدعم على الإنتاج والمنتجات، أو قد يكون مرتبطا </a:t>
            </a:r>
            <a:r>
              <a:rPr lang="ar-DZ" b="1" dirty="0" smtClean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بملكية أصول </a:t>
            </a:r>
            <a:r>
              <a:rPr lang="ar-DZ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مالية غير منتجة يعبر عنه بدخل </a:t>
            </a:r>
            <a:r>
              <a:rPr lang="ar-DZ" b="1" dirty="0" err="1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الإستثمار</a:t>
            </a:r>
            <a:r>
              <a:rPr lang="ar-DZ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في شكل توزيعات أرباح وفوائد.</a:t>
            </a:r>
            <a:endParaRPr lang="fr-FR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6572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0371" y="282361"/>
            <a:ext cx="84799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b="1" dirty="0" smtClean="0">
                <a:solidFill>
                  <a:srgbClr val="002060"/>
                </a:solidFill>
                <a:latin typeface="Traditional Arabic,Bold"/>
              </a:rPr>
              <a:t>2-2-3 </a:t>
            </a:r>
            <a:r>
              <a:rPr lang="ar-DZ" b="1" dirty="0">
                <a:solidFill>
                  <a:srgbClr val="002060"/>
                </a:solidFill>
                <a:latin typeface="Traditional Arabic,Bold"/>
              </a:rPr>
              <a:t>حساب الدخل الثانوي: </a:t>
            </a:r>
            <a:endParaRPr lang="ar-DZ" b="1" dirty="0" smtClean="0">
              <a:solidFill>
                <a:srgbClr val="002060"/>
              </a:solidFill>
              <a:latin typeface="Traditional Arabic,Bold"/>
            </a:endParaRPr>
          </a:p>
          <a:p>
            <a:pPr algn="just" rtl="1"/>
            <a:r>
              <a:rPr lang="ar-DZ" b="1" dirty="0" smtClean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يبين </a:t>
            </a:r>
            <a:r>
              <a:rPr lang="ar-DZ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هذا الحساب التحويلات الجارية التي تتم بين المقيمين وغير المقيمين، والتي تتخذا شكلا نقديا أو</a:t>
            </a:r>
          </a:p>
          <a:p>
            <a:pPr algn="just" rtl="1"/>
            <a:r>
              <a:rPr lang="ar-DZ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عينيا، في حين أن التحويلات الرأسمالية لا تقيد إلا على مستوى الحساب الرأسمالي.</a:t>
            </a:r>
            <a:endParaRPr lang="fr-FR" b="1" dirty="0">
              <a:solidFill>
                <a:srgbClr val="00206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50371" y="1678080"/>
            <a:ext cx="847997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b="1" dirty="0" smtClean="0">
                <a:solidFill>
                  <a:srgbClr val="002060"/>
                </a:solidFill>
                <a:latin typeface="Traditional Arabic,Bold"/>
              </a:rPr>
              <a:t>2-3- الحساب </a:t>
            </a:r>
            <a:r>
              <a:rPr lang="ar-DZ" b="1" dirty="0">
                <a:solidFill>
                  <a:srgbClr val="002060"/>
                </a:solidFill>
                <a:latin typeface="Traditional Arabic,Bold"/>
              </a:rPr>
              <a:t>الرأسمالي</a:t>
            </a:r>
            <a:r>
              <a:rPr lang="ar-DZ" b="1" dirty="0" smtClean="0">
                <a:solidFill>
                  <a:srgbClr val="002060"/>
                </a:solidFill>
                <a:latin typeface="Traditional Arabic,Bold"/>
              </a:rPr>
              <a:t>:</a:t>
            </a:r>
            <a:endParaRPr lang="ar-DZ" b="1" dirty="0">
              <a:solidFill>
                <a:srgbClr val="002060"/>
              </a:solidFill>
              <a:latin typeface="Traditional Arabic,Bold"/>
            </a:endParaRPr>
          </a:p>
          <a:p>
            <a:pPr algn="just" rtl="1"/>
            <a:r>
              <a:rPr lang="ar-DZ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تسجل فيه الحسابات المتعلقة بالمعاملات بين المقيمين وغير المقيمين الخاصة بالتحويلات الرأسمالية _من</a:t>
            </a:r>
          </a:p>
          <a:p>
            <a:pPr algn="just" rtl="1"/>
            <a:r>
              <a:rPr lang="ar-DZ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دون مقابل_ مستحقة القبض والمستحقة الدفع، وكذا ما تعلق باقتناء أو التخلي عن الأصول غير المنتجة </a:t>
            </a:r>
            <a:r>
              <a:rPr lang="ar-DZ" b="1" dirty="0" smtClean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وغير المالية </a:t>
            </a:r>
            <a:r>
              <a:rPr lang="ar-DZ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كالموارد الطبيعية وعقود الإيجار والتراخيص والأصول التسويقية )</a:t>
            </a:r>
            <a:r>
              <a:rPr lang="ar-DZ" b="1" dirty="0" err="1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كالإسم</a:t>
            </a:r>
            <a:r>
              <a:rPr lang="ar-DZ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التجاري والعلامة التجارية(. </a:t>
            </a:r>
            <a:r>
              <a:rPr lang="ar-DZ" b="1" dirty="0" smtClean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وتتمثل التحويلات </a:t>
            </a:r>
            <a:r>
              <a:rPr lang="ar-DZ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الرأسمالية في التحويلات التي تنتقل فيها ملكية أصل معين )ما عدا النقدية والمخزونات( من </a:t>
            </a:r>
            <a:r>
              <a:rPr lang="ar-DZ" b="1" dirty="0" smtClean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طرف لآخر</a:t>
            </a:r>
            <a:r>
              <a:rPr lang="ar-DZ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، حيث تتمثل في: إعفاءات الدين، مطالبات التأمين على غير الحياة، إعانات </a:t>
            </a:r>
            <a:r>
              <a:rPr lang="ar-DZ" b="1" dirty="0" err="1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الإستثمار</a:t>
            </a:r>
            <a:r>
              <a:rPr lang="ar-DZ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...الخ.</a:t>
            </a:r>
            <a:endParaRPr lang="fr-FR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6116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024455" y="389654"/>
            <a:ext cx="39501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b="1" dirty="0" smtClean="0">
                <a:solidFill>
                  <a:srgbClr val="FF0000"/>
                </a:solidFill>
                <a:latin typeface="Traditional Arabic,Bold"/>
              </a:rPr>
              <a:t>حساب التسويات في </a:t>
            </a:r>
            <a:r>
              <a:rPr lang="ar-DZ" b="1" dirty="0">
                <a:solidFill>
                  <a:srgbClr val="FF0000"/>
                </a:solidFill>
                <a:latin typeface="Traditional Arabic,Bold"/>
              </a:rPr>
              <a:t>ميزان المدفوعات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63287" y="1002774"/>
            <a:ext cx="8719457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DZ" sz="2000" b="1" dirty="0" smtClean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زيادة </a:t>
            </a:r>
            <a:r>
              <a:rPr lang="ar-DZ" sz="2000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على الأقسام الرئيسية الثلاثة المكونة لميزان المدفوعات، هنالك ما يعرف ب"حساب التسويات</a:t>
            </a:r>
          </a:p>
          <a:p>
            <a:pPr algn="r"/>
            <a:r>
              <a:rPr lang="ar-DZ" sz="2000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الرسمية" الذي يضم: صافي التغيرات في التزامات الإقليم الرسمية اتجاه الأجانب والتغيرات في الأصول </a:t>
            </a:r>
            <a:r>
              <a:rPr lang="ar-DZ" sz="2000" b="1" dirty="0" err="1" smtClean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الإحتياطية</a:t>
            </a:r>
            <a:r>
              <a:rPr lang="ar-DZ" sz="2000" b="1" dirty="0" smtClean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الرسمية </a:t>
            </a:r>
            <a:r>
              <a:rPr lang="ar-DZ" sz="2000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للدولة ) الذهب، العملات القابلة للتحويل، حقوق السحب الخاصة، و حصة البلد في </a:t>
            </a:r>
            <a:r>
              <a:rPr lang="ar-DZ" sz="2000" b="1" dirty="0" smtClean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المؤسسات الدولية</a:t>
            </a:r>
            <a:r>
              <a:rPr lang="ar-DZ" sz="2000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( خلال السنة. و الغرض من هذا الحساب هو التسوية الحسابية لميزان المدفوعات سواء في </a:t>
            </a:r>
            <a:r>
              <a:rPr lang="ar-DZ" sz="2000" b="1" dirty="0" smtClean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التزاماته وحقوقها </a:t>
            </a:r>
            <a:r>
              <a:rPr lang="ar-DZ" sz="2000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مع الأجانب أو عن طريق تحركات في الأصول </a:t>
            </a:r>
            <a:r>
              <a:rPr lang="ar-DZ" sz="2000" b="1" dirty="0" err="1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الإحتياطية</a:t>
            </a:r>
            <a:r>
              <a:rPr lang="ar-DZ" sz="2000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الرسمية و تتم هذه التسوية بالكيفية التالية:</a:t>
            </a:r>
            <a:endParaRPr lang="fr-FR" sz="2000" b="1" dirty="0">
              <a:solidFill>
                <a:srgbClr val="00206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119833" y="2736912"/>
            <a:ext cx="37593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b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raditional Arabic,Bold"/>
              </a:rPr>
              <a:t>في حالة العجز في </a:t>
            </a:r>
            <a:r>
              <a:rPr lang="ar-DZ" b="1" dirty="0">
                <a:solidFill>
                  <a:schemeClr val="bg2">
                    <a:lumMod val="60000"/>
                    <a:lumOff val="40000"/>
                  </a:schemeClr>
                </a:solidFill>
                <a:latin typeface="Traditional Arabic,Bold"/>
              </a:rPr>
              <a:t>ميزان المدفوعات</a:t>
            </a:r>
            <a:endParaRPr lang="fr-FR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3287" y="3301499"/>
            <a:ext cx="881128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DZ" sz="2000" b="1" dirty="0" smtClean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-  إما </a:t>
            </a:r>
            <a:r>
              <a:rPr lang="ar-DZ" sz="2000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تسديد قيمة العجز ذهبا أو عملات قابلة للتحويل و بالتالي تخفيض مستوى احتياطاتها من الصرف؛</a:t>
            </a:r>
          </a:p>
          <a:p>
            <a:pPr algn="r" rtl="1"/>
            <a:r>
              <a:rPr lang="ar-DZ" sz="2000" b="1" dirty="0">
                <a:solidFill>
                  <a:srgbClr val="00206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- </a:t>
            </a:r>
            <a:r>
              <a:rPr lang="ar-DZ" sz="2000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أو بطلب قرض قصير الأجل من بلد دائن ، و بالتالي ارتفاع </a:t>
            </a:r>
            <a:r>
              <a:rPr lang="ar-DZ" sz="2000" b="1" dirty="0" err="1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مديوينة</a:t>
            </a:r>
            <a:r>
              <a:rPr lang="ar-DZ" sz="2000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البلد صاحب العجز؛</a:t>
            </a:r>
          </a:p>
          <a:p>
            <a:pPr algn="r" rtl="1"/>
            <a:r>
              <a:rPr lang="ar-DZ" sz="2000" b="1" dirty="0">
                <a:solidFill>
                  <a:srgbClr val="00206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- </a:t>
            </a:r>
            <a:r>
              <a:rPr lang="ar-DZ" sz="2000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أو بتخفيض </a:t>
            </a:r>
            <a:r>
              <a:rPr lang="ar-DZ" sz="2000" b="1" dirty="0" err="1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دائنية</a:t>
            </a:r>
            <a:r>
              <a:rPr lang="ar-DZ" sz="2000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البلد اتجاه العالم الخارجي؛</a:t>
            </a:r>
          </a:p>
          <a:p>
            <a:pPr algn="r" rtl="1"/>
            <a:r>
              <a:rPr lang="ar-DZ" sz="2000" b="1" dirty="0">
                <a:solidFill>
                  <a:srgbClr val="00206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- </a:t>
            </a:r>
            <a:r>
              <a:rPr lang="ar-DZ" sz="2000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أو بالاقتراض من السوق المالية الدولية أو من مؤسسة مالية دولية كصندوق النقد الدولي.</a:t>
            </a:r>
            <a:endParaRPr lang="fr-FR" sz="2000" b="1" dirty="0">
              <a:solidFill>
                <a:srgbClr val="00206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31667" y="4624938"/>
            <a:ext cx="39356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b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raditional Arabic,Bold"/>
              </a:rPr>
              <a:t>في حالة الفائض في </a:t>
            </a:r>
            <a:r>
              <a:rPr lang="ar-DZ" b="1" dirty="0">
                <a:solidFill>
                  <a:schemeClr val="bg2">
                    <a:lumMod val="60000"/>
                    <a:lumOff val="40000"/>
                  </a:schemeClr>
                </a:solidFill>
                <a:latin typeface="Traditional Arabic,Bold"/>
              </a:rPr>
              <a:t>ميزان المدفوعات</a:t>
            </a:r>
            <a:endParaRPr lang="fr-FR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01995" y="5084170"/>
            <a:ext cx="807720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DZ" sz="2000" b="1" dirty="0">
                <a:solidFill>
                  <a:srgbClr val="00206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- </a:t>
            </a:r>
            <a:r>
              <a:rPr lang="ar-DZ" sz="2000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اما بزيادة احتياطاتها من الذهب و العملات الصعبة؛</a:t>
            </a:r>
          </a:p>
          <a:p>
            <a:pPr algn="r" rtl="1"/>
            <a:r>
              <a:rPr lang="ar-DZ" sz="2000" b="1" dirty="0">
                <a:solidFill>
                  <a:srgbClr val="00206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- </a:t>
            </a:r>
            <a:r>
              <a:rPr lang="ar-DZ" sz="2000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أو بتقديم قروض قصيرة الأجل للدول المدينة ، و بالتالي زيادة </a:t>
            </a:r>
            <a:r>
              <a:rPr lang="ar-DZ" sz="2000" b="1" dirty="0" err="1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دائنيتها</a:t>
            </a:r>
            <a:r>
              <a:rPr lang="ar-DZ" sz="2000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اتجاه العالم الخارجي؛</a:t>
            </a:r>
          </a:p>
          <a:p>
            <a:pPr algn="r" rtl="1"/>
            <a:r>
              <a:rPr lang="ar-DZ" sz="2000" b="1" dirty="0">
                <a:solidFill>
                  <a:srgbClr val="00206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- </a:t>
            </a:r>
            <a:r>
              <a:rPr lang="ar-DZ" sz="2000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أو بتسديد ديونها السابقة.</a:t>
            </a:r>
            <a:endParaRPr lang="fr-FR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28721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40629" y="270302"/>
            <a:ext cx="531222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DZ" b="1" dirty="0">
                <a:solidFill>
                  <a:srgbClr val="FF0000"/>
                </a:solidFill>
                <a:latin typeface="Traditional Arabic,Bold"/>
              </a:rPr>
              <a:t>أمثلة تطبيقية عن التسجيل في ميزان المدفوعات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85057" y="843792"/>
            <a:ext cx="8795657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DZ" sz="2000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_ تصدر شركة جزائرية سلعا قيمتها 700 مليون يورو إلى فرنسا وتتلقى الدفع بوديعة باليورو في حسابها لدى</a:t>
            </a:r>
          </a:p>
          <a:p>
            <a:pPr algn="r" rtl="1"/>
            <a:r>
              <a:rPr lang="ar-DZ" sz="2000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بباريس؛ "</a:t>
            </a:r>
            <a:r>
              <a:rPr lang="fr-FR" sz="2000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BNP" </a:t>
            </a:r>
            <a:r>
              <a:rPr lang="ar-DZ" sz="2000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بنك</a:t>
            </a:r>
          </a:p>
          <a:p>
            <a:pPr algn="r" rtl="1"/>
            <a:r>
              <a:rPr lang="ar-DZ" sz="2000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هنا نسجل في الجانب الدائن لحساب السلع والخدمات للجزائر ما قيمته 700 مليون يورو، مقابل</a:t>
            </a:r>
          </a:p>
          <a:p>
            <a:pPr algn="r" rtl="1"/>
            <a:r>
              <a:rPr lang="ar-DZ" sz="2000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تسجيل ما قيمته 700 مليون يورو في الجانب المدين من الحساب المالي لأنه يعبر عن زيادة لالتزامات الأجانب</a:t>
            </a:r>
          </a:p>
          <a:p>
            <a:pPr algn="r" rtl="1"/>
            <a:r>
              <a:rPr lang="ar-DZ" sz="2000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اتجاه الجزائر.</a:t>
            </a:r>
          </a:p>
          <a:p>
            <a:pPr algn="r" rtl="1"/>
            <a:r>
              <a:rPr lang="ar-DZ" sz="2000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_ ينفق سائح جزائري ما قيمته 2000 يورو في لندن مقابل خدمات الفندق والسفر والأكل بالسحب من</a:t>
            </a:r>
          </a:p>
          <a:p>
            <a:pPr algn="r" rtl="1"/>
            <a:r>
              <a:rPr lang="ar-DZ" sz="2000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بلندن؛ </a:t>
            </a:r>
            <a:r>
              <a:rPr lang="fr-FR" sz="2000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HSBC </a:t>
            </a:r>
            <a:r>
              <a:rPr lang="ar-DZ" sz="2000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ودائعه باليورو على مستوى بنك</a:t>
            </a:r>
          </a:p>
          <a:p>
            <a:pPr algn="r" rtl="1"/>
            <a:r>
              <a:rPr lang="ar-DZ" sz="2000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تسجل الجزائر ما قيمته 2000 يورو في الجانب المدين من حساب السلع والخدمات مقابل تسجيلها لما</a:t>
            </a:r>
          </a:p>
          <a:p>
            <a:pPr algn="r" rtl="1"/>
            <a:r>
              <a:rPr lang="ar-DZ" sz="2000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قيمته 2000 يورو في الجانب الدائن من حسابها المالي قصير الأجل لأن ذلك يمثل انخفاضا في التزامات الأجانب</a:t>
            </a:r>
          </a:p>
          <a:p>
            <a:pPr algn="r" rtl="1"/>
            <a:r>
              <a:rPr lang="ar-DZ" sz="2000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اتجاه الجزائر.</a:t>
            </a:r>
          </a:p>
          <a:p>
            <a:pPr algn="r" rtl="1"/>
            <a:r>
              <a:rPr lang="ar-DZ" sz="2000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_ يشتري مستثمر جزائري أسهما من بورصة باريس بما يعادل 7 </a:t>
            </a:r>
            <a:r>
              <a:rPr lang="ar-DZ" sz="2800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مليون</a:t>
            </a:r>
            <a:r>
              <a:rPr lang="ar-DZ" sz="2000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يورو وذلك بالدفع عن طريق السحب من</a:t>
            </a:r>
          </a:p>
          <a:p>
            <a:pPr algn="r" rtl="1"/>
            <a:r>
              <a:rPr lang="ar-DZ" sz="2000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بباريس؛ "</a:t>
            </a:r>
            <a:r>
              <a:rPr lang="fr-FR" sz="2000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BNP" </a:t>
            </a:r>
            <a:r>
              <a:rPr lang="ar-DZ" sz="2000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ودائعه باليورو من بنك</a:t>
            </a:r>
            <a:endParaRPr lang="fr-FR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613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1257" y="1137706"/>
            <a:ext cx="856705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DZ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تسجل الجزائر في الجانب المدين من حسابها المالي طويل الأجل ما قيمته 7 مليون يورو )زيادة في</a:t>
            </a:r>
          </a:p>
          <a:p>
            <a:pPr algn="r" rtl="1"/>
            <a:r>
              <a:rPr lang="ar-DZ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الأصول المالية الأجنبية( مقابل تسجيلها ما قيمته 7 مليون يورو في الجانب الدائن لحسابها المالي قصير الأجل لأن</a:t>
            </a:r>
          </a:p>
          <a:p>
            <a:pPr algn="r" rtl="1"/>
            <a:r>
              <a:rPr lang="ar-DZ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ذلك يمثل انخفاضا في التزامات الأجانب اتجاه الجزائر.</a:t>
            </a:r>
          </a:p>
          <a:p>
            <a:pPr algn="r" rtl="1"/>
            <a:r>
              <a:rPr lang="ar-DZ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_تدفع الحكومة الجزائرية مساعدة لدولة افريقية بما قيمته 2 مليون يورو؛</a:t>
            </a:r>
          </a:p>
          <a:p>
            <a:pPr algn="r" rtl="1"/>
            <a:r>
              <a:rPr lang="ar-DZ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تسجل الجزائر في الجانب المدين من حسابها الرأسمالي ما قيمته 2 مليون يورو )تحويلات حكومية دون</a:t>
            </a:r>
          </a:p>
          <a:p>
            <a:pPr algn="r" rtl="1"/>
            <a:r>
              <a:rPr lang="ar-DZ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مقابل( مقابل تسجيل ما قيمته 2 مليون يورو في الجانب الدائن من حسابها المالي طويل الأجل لأن ذلك يعبر</a:t>
            </a:r>
          </a:p>
          <a:p>
            <a:pPr algn="r" rtl="1"/>
            <a:r>
              <a:rPr lang="ar-DZ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عن زيادة في التزامات الجزائر اتجاه الأجانب.</a:t>
            </a:r>
          </a:p>
          <a:p>
            <a:pPr algn="r" rtl="1"/>
            <a:r>
              <a:rPr lang="ar-DZ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_ يقترض مستثمر جزائري ما قيمته 70 مليون يورو لبناء مصنع في دولة مالي؛</a:t>
            </a:r>
          </a:p>
          <a:p>
            <a:pPr algn="r" rtl="1"/>
            <a:r>
              <a:rPr lang="ar-DZ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تسجل الجزائر في الجانب الدائن من حسابها المالي قصير الأجل ما قيمته 70 مليون يورو لأنه يمثل زيادة</a:t>
            </a:r>
          </a:p>
          <a:p>
            <a:pPr algn="r" rtl="1"/>
            <a:r>
              <a:rPr lang="ar-DZ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في التزامات الدولة اتجاه الأجانب مقابل تسجيل ما قيمته 70 مليون يورو في الجانب المدين من الحساب المالي</a:t>
            </a:r>
          </a:p>
          <a:p>
            <a:pPr algn="r" rtl="1"/>
            <a:r>
              <a:rPr lang="ar-DZ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طويل الأجل لأن ذلك يعتبر زيادة في الأصول </a:t>
            </a:r>
            <a:r>
              <a:rPr lang="ar-DZ" b="1" dirty="0" err="1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الإستثمارية</a:t>
            </a:r>
            <a:r>
              <a:rPr lang="ar-DZ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.</a:t>
            </a:r>
            <a:endParaRPr lang="fr-FR" b="1" dirty="0">
              <a:solidFill>
                <a:srgbClr val="00206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421085" y="506840"/>
            <a:ext cx="372291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DZ" b="1" dirty="0" smtClean="0">
                <a:solidFill>
                  <a:srgbClr val="FF0000"/>
                </a:solidFill>
                <a:latin typeface="Traditional Arabic,Bold"/>
              </a:rPr>
              <a:t>التسجيل </a:t>
            </a:r>
            <a:r>
              <a:rPr lang="ar-DZ" b="1" dirty="0">
                <a:solidFill>
                  <a:srgbClr val="FF0000"/>
                </a:solidFill>
                <a:latin typeface="Traditional Arabic,Bold"/>
              </a:rPr>
              <a:t>في ميزان المدفوعات</a:t>
            </a:r>
            <a:endParaRPr lang="fr-F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61645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2109" y="193710"/>
            <a:ext cx="34644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b="1" dirty="0" smtClean="0">
                <a:solidFill>
                  <a:srgbClr val="FF0000"/>
                </a:solidFill>
                <a:latin typeface="Traditional Arabic,Bold"/>
              </a:rPr>
              <a:t>5- </a:t>
            </a:r>
            <a:r>
              <a:rPr lang="ar-DZ" b="1" dirty="0" err="1" smtClean="0">
                <a:solidFill>
                  <a:srgbClr val="FF0000"/>
                </a:solidFill>
                <a:latin typeface="Traditional Arabic,Bold"/>
              </a:rPr>
              <a:t>الإختلال</a:t>
            </a:r>
            <a:r>
              <a:rPr lang="ar-DZ" b="1" dirty="0" smtClean="0">
                <a:solidFill>
                  <a:srgbClr val="FF0000"/>
                </a:solidFill>
                <a:latin typeface="Traditional Arabic,Bold"/>
              </a:rPr>
              <a:t> </a:t>
            </a:r>
            <a:r>
              <a:rPr lang="ar-DZ" b="1" dirty="0">
                <a:solidFill>
                  <a:srgbClr val="FF0000"/>
                </a:solidFill>
                <a:latin typeface="Traditional Arabic,Bold"/>
              </a:rPr>
              <a:t>في ميزان المدفوعات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63287" y="797511"/>
            <a:ext cx="878477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DZ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إن اختلال ميزان المدفوعات وعدم توازنه يعتبر أمرا واقعا بالنسبة لكافة </a:t>
            </a:r>
            <a:r>
              <a:rPr lang="ar-DZ" b="1" dirty="0" err="1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الإقتصاديات</a:t>
            </a:r>
            <a:r>
              <a:rPr lang="ar-DZ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العالمية </a:t>
            </a:r>
            <a:r>
              <a:rPr lang="ar-DZ" sz="1200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2</a:t>
            </a:r>
            <a:r>
              <a:rPr lang="ar-DZ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، باعتبار</a:t>
            </a:r>
          </a:p>
          <a:p>
            <a:pPr algn="r"/>
            <a:r>
              <a:rPr lang="ar-DZ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ديناميكية التطور التي تميز النشاط </a:t>
            </a:r>
            <a:r>
              <a:rPr lang="ar-DZ" b="1" dirty="0" err="1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الإقتصادي</a:t>
            </a:r>
            <a:r>
              <a:rPr lang="ar-DZ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من جهة والتقلبات العديدة التي تمسه من جهة أخرى، والتي </a:t>
            </a:r>
            <a:r>
              <a:rPr lang="ar-DZ" b="1" dirty="0" smtClean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تدفع لحالة </a:t>
            </a:r>
            <a:r>
              <a:rPr lang="ar-DZ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عدم التوازن في موازين المدفوعات ما بين الفائض والعجز.</a:t>
            </a:r>
          </a:p>
          <a:p>
            <a:pPr algn="r"/>
            <a:r>
              <a:rPr lang="ar-DZ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فقد تعاني الدولة من عجز في ميزان </a:t>
            </a:r>
            <a:r>
              <a:rPr lang="ar-DZ" b="1" dirty="0" err="1" smtClean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مدفوعاتها</a:t>
            </a:r>
            <a:r>
              <a:rPr lang="ar-DZ" b="1" dirty="0" smtClean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، </a:t>
            </a:r>
            <a:r>
              <a:rPr lang="ar-DZ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و يترتب عن ذلك زيادة في مديونيتها للعالم الخارجي</a:t>
            </a:r>
          </a:p>
          <a:p>
            <a:pPr algn="r"/>
            <a:r>
              <a:rPr lang="ar-DZ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فتعيش في مستوى أكبر من إمكاناتها الحقيقية. كما يترتب عن هذا العجز أيضا الإقبال على عملات الدول</a:t>
            </a:r>
          </a:p>
          <a:p>
            <a:pPr algn="r"/>
            <a:r>
              <a:rPr lang="ar-DZ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الدائنة و انخفاض الطلب على العملة المحلية، و استمرار هذا الوضع يجعل مركز هذه الدولة ضعيفا في </a:t>
            </a:r>
            <a:r>
              <a:rPr lang="ar-DZ" b="1" dirty="0" smtClean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الاقتصاد الدولي </a:t>
            </a:r>
            <a:r>
              <a:rPr lang="ar-DZ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فتنهار سمعتها الاقتصادية بين المؤسسات المالية الدولية و الإقليمية.</a:t>
            </a:r>
            <a:endParaRPr lang="fr-FR" b="1" dirty="0">
              <a:solidFill>
                <a:srgbClr val="00206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600392" y="3475167"/>
            <a:ext cx="43476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b="1" dirty="0" smtClean="0">
                <a:solidFill>
                  <a:srgbClr val="FF0000"/>
                </a:solidFill>
                <a:latin typeface="Traditional Arabic,Bold"/>
              </a:rPr>
              <a:t>5-1- أنواع </a:t>
            </a:r>
            <a:r>
              <a:rPr lang="ar-DZ" b="1" dirty="0">
                <a:solidFill>
                  <a:srgbClr val="FF0000"/>
                </a:solidFill>
                <a:latin typeface="Traditional Arabic,Bold"/>
              </a:rPr>
              <a:t>الاختلال في ميزان المدفوعات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3287" y="3936832"/>
            <a:ext cx="878477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DZ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هناك العديد من أشكال الاختلال في ميزان المدفوعات </a:t>
            </a:r>
            <a:r>
              <a:rPr lang="ar-DZ" b="1" dirty="0" smtClean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(سواء </a:t>
            </a:r>
            <a:r>
              <a:rPr lang="ar-DZ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كان حالة فائض أو حالة </a:t>
            </a:r>
            <a:r>
              <a:rPr lang="ar-DZ" b="1" dirty="0" smtClean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عجز) </a:t>
            </a:r>
            <a:r>
              <a:rPr lang="ar-DZ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وتنقسم</a:t>
            </a:r>
          </a:p>
          <a:p>
            <a:pPr algn="r" rtl="1"/>
            <a:r>
              <a:rPr lang="ar-DZ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إلى قسمين :</a:t>
            </a:r>
            <a:endParaRPr lang="fr-FR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32762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1">
  <a:themeElements>
    <a:clrScheme name="">
      <a:dk1>
        <a:srgbClr val="808080"/>
      </a:dk1>
      <a:lt1>
        <a:srgbClr val="FFFFFF"/>
      </a:lt1>
      <a:dk2>
        <a:srgbClr val="FFFFFF"/>
      </a:dk2>
      <a:lt2>
        <a:srgbClr val="0120BD"/>
      </a:lt2>
      <a:accent1>
        <a:srgbClr val="C300E6"/>
      </a:accent1>
      <a:accent2>
        <a:srgbClr val="F96F1C"/>
      </a:accent2>
      <a:accent3>
        <a:srgbClr val="FFFFFF"/>
      </a:accent3>
      <a:accent4>
        <a:srgbClr val="6C6C6C"/>
      </a:accent4>
      <a:accent5>
        <a:srgbClr val="DEAAF0"/>
      </a:accent5>
      <a:accent6>
        <a:srgbClr val="E26418"/>
      </a:accent6>
      <a:hlink>
        <a:srgbClr val="FFBF07"/>
      </a:hlink>
      <a:folHlink>
        <a:srgbClr val="5F5F5F"/>
      </a:folHlink>
    </a:clrScheme>
    <a:fontScheme name="powerpoint-template-24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owerpoint-template-24 1">
        <a:dk1>
          <a:srgbClr val="4D4D4D"/>
        </a:dk1>
        <a:lt1>
          <a:srgbClr val="FFFFFF"/>
        </a:lt1>
        <a:dk2>
          <a:srgbClr val="4D4D4D"/>
        </a:dk2>
        <a:lt2>
          <a:srgbClr val="CC0000"/>
        </a:lt2>
        <a:accent1>
          <a:srgbClr val="FF9933"/>
        </a:accent1>
        <a:accent2>
          <a:srgbClr val="009900"/>
        </a:accent2>
        <a:accent3>
          <a:srgbClr val="FFFFFF"/>
        </a:accent3>
        <a:accent4>
          <a:srgbClr val="404040"/>
        </a:accent4>
        <a:accent5>
          <a:srgbClr val="FFCAAD"/>
        </a:accent5>
        <a:accent6>
          <a:srgbClr val="008A00"/>
        </a:accent6>
        <a:hlink>
          <a:srgbClr val="3366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2">
        <a:dk1>
          <a:srgbClr val="4D4D4D"/>
        </a:dk1>
        <a:lt1>
          <a:srgbClr val="FFFFFF"/>
        </a:lt1>
        <a:dk2>
          <a:srgbClr val="4D4D4D"/>
        </a:dk2>
        <a:lt2>
          <a:srgbClr val="FBB240"/>
        </a:lt2>
        <a:accent1>
          <a:srgbClr val="FFC842"/>
        </a:accent1>
        <a:accent2>
          <a:srgbClr val="FED06E"/>
        </a:accent2>
        <a:accent3>
          <a:srgbClr val="FFFFFF"/>
        </a:accent3>
        <a:accent4>
          <a:srgbClr val="404040"/>
        </a:accent4>
        <a:accent5>
          <a:srgbClr val="FFE0B0"/>
        </a:accent5>
        <a:accent6>
          <a:srgbClr val="E6BC63"/>
        </a:accent6>
        <a:hlink>
          <a:srgbClr val="FDDB9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3">
        <a:dk1>
          <a:srgbClr val="4D4D4D"/>
        </a:dk1>
        <a:lt1>
          <a:srgbClr val="FFFFFF"/>
        </a:lt1>
        <a:dk2>
          <a:srgbClr val="4D4D4D"/>
        </a:dk2>
        <a:lt2>
          <a:srgbClr val="FE564C"/>
        </a:lt2>
        <a:accent1>
          <a:srgbClr val="FFC842"/>
        </a:accent1>
        <a:accent2>
          <a:srgbClr val="FED06E"/>
        </a:accent2>
        <a:accent3>
          <a:srgbClr val="FFFFFF"/>
        </a:accent3>
        <a:accent4>
          <a:srgbClr val="404040"/>
        </a:accent4>
        <a:accent5>
          <a:srgbClr val="FFE0B0"/>
        </a:accent5>
        <a:accent6>
          <a:srgbClr val="E6BC63"/>
        </a:accent6>
        <a:hlink>
          <a:srgbClr val="FDDB9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4">
        <a:dk1>
          <a:srgbClr val="4D4D4D"/>
        </a:dk1>
        <a:lt1>
          <a:srgbClr val="FFFFFF"/>
        </a:lt1>
        <a:dk2>
          <a:srgbClr val="4D4D4D"/>
        </a:dk2>
        <a:lt2>
          <a:srgbClr val="BB2A32"/>
        </a:lt2>
        <a:accent1>
          <a:srgbClr val="FFC842"/>
        </a:accent1>
        <a:accent2>
          <a:srgbClr val="FED06E"/>
        </a:accent2>
        <a:accent3>
          <a:srgbClr val="FFFFFF"/>
        </a:accent3>
        <a:accent4>
          <a:srgbClr val="404040"/>
        </a:accent4>
        <a:accent5>
          <a:srgbClr val="FFE0B0"/>
        </a:accent5>
        <a:accent6>
          <a:srgbClr val="E6BC63"/>
        </a:accent6>
        <a:hlink>
          <a:srgbClr val="FDDB9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5">
        <a:dk1>
          <a:srgbClr val="4D4D4D"/>
        </a:dk1>
        <a:lt1>
          <a:srgbClr val="FFFFFF"/>
        </a:lt1>
        <a:dk2>
          <a:srgbClr val="4D4D4D"/>
        </a:dk2>
        <a:lt2>
          <a:srgbClr val="E84A25"/>
        </a:lt2>
        <a:accent1>
          <a:srgbClr val="ED6A24"/>
        </a:accent1>
        <a:accent2>
          <a:srgbClr val="F99E1C"/>
        </a:accent2>
        <a:accent3>
          <a:srgbClr val="FFFFFF"/>
        </a:accent3>
        <a:accent4>
          <a:srgbClr val="404040"/>
        </a:accent4>
        <a:accent5>
          <a:srgbClr val="F4B9AC"/>
        </a:accent5>
        <a:accent6>
          <a:srgbClr val="E28F18"/>
        </a:accent6>
        <a:hlink>
          <a:srgbClr val="F1B545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6">
        <a:dk1>
          <a:srgbClr val="4D4D4D"/>
        </a:dk1>
        <a:lt1>
          <a:srgbClr val="FFFFFF"/>
        </a:lt1>
        <a:dk2>
          <a:srgbClr val="4D4D4D"/>
        </a:dk2>
        <a:lt2>
          <a:srgbClr val="B92D14"/>
        </a:lt2>
        <a:accent1>
          <a:srgbClr val="D34E13"/>
        </a:accent1>
        <a:accent2>
          <a:srgbClr val="DC9009"/>
        </a:accent2>
        <a:accent3>
          <a:srgbClr val="FFFFFF"/>
        </a:accent3>
        <a:accent4>
          <a:srgbClr val="404040"/>
        </a:accent4>
        <a:accent5>
          <a:srgbClr val="E6B2AA"/>
        </a:accent5>
        <a:accent6>
          <a:srgbClr val="C78207"/>
        </a:accent6>
        <a:hlink>
          <a:srgbClr val="EEC633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7">
        <a:dk1>
          <a:srgbClr val="4D4D4D"/>
        </a:dk1>
        <a:lt1>
          <a:srgbClr val="FFFFFF"/>
        </a:lt1>
        <a:dk2>
          <a:srgbClr val="4D4D4D"/>
        </a:dk2>
        <a:lt2>
          <a:srgbClr val="AE6310"/>
        </a:lt2>
        <a:accent1>
          <a:srgbClr val="E79613"/>
        </a:accent1>
        <a:accent2>
          <a:srgbClr val="E1720D"/>
        </a:accent2>
        <a:accent3>
          <a:srgbClr val="FFFFFF"/>
        </a:accent3>
        <a:accent4>
          <a:srgbClr val="404040"/>
        </a:accent4>
        <a:accent5>
          <a:srgbClr val="F1C9AA"/>
        </a:accent5>
        <a:accent6>
          <a:srgbClr val="CC670B"/>
        </a:accent6>
        <a:hlink>
          <a:srgbClr val="C6470A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8">
        <a:dk1>
          <a:srgbClr val="4D4D4D"/>
        </a:dk1>
        <a:lt1>
          <a:srgbClr val="FFFFFF"/>
        </a:lt1>
        <a:dk2>
          <a:srgbClr val="4D4D4D"/>
        </a:dk2>
        <a:lt2>
          <a:srgbClr val="AF5612"/>
        </a:lt2>
        <a:accent1>
          <a:srgbClr val="CB882F"/>
        </a:accent1>
        <a:accent2>
          <a:srgbClr val="E7C432"/>
        </a:accent2>
        <a:accent3>
          <a:srgbClr val="FFFFFF"/>
        </a:accent3>
        <a:accent4>
          <a:srgbClr val="404040"/>
        </a:accent4>
        <a:accent5>
          <a:srgbClr val="E2C3AD"/>
        </a:accent5>
        <a:accent6>
          <a:srgbClr val="D1B12C"/>
        </a:accent6>
        <a:hlink>
          <a:srgbClr val="EECA34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9">
        <a:dk1>
          <a:srgbClr val="4D4D4D"/>
        </a:dk1>
        <a:lt1>
          <a:srgbClr val="FFFFFF"/>
        </a:lt1>
        <a:dk2>
          <a:srgbClr val="4D4D4D"/>
        </a:dk2>
        <a:lt2>
          <a:srgbClr val="9A5E40"/>
        </a:lt2>
        <a:accent1>
          <a:srgbClr val="AE7750"/>
        </a:accent1>
        <a:accent2>
          <a:srgbClr val="C08D60"/>
        </a:accent2>
        <a:accent3>
          <a:srgbClr val="FFFFFF"/>
        </a:accent3>
        <a:accent4>
          <a:srgbClr val="404040"/>
        </a:accent4>
        <a:accent5>
          <a:srgbClr val="D3BDB3"/>
        </a:accent5>
        <a:accent6>
          <a:srgbClr val="AE7F56"/>
        </a:accent6>
        <a:hlink>
          <a:srgbClr val="CCA47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0">
        <a:dk1>
          <a:srgbClr val="4D4D4D"/>
        </a:dk1>
        <a:lt1>
          <a:srgbClr val="FFFFFF"/>
        </a:lt1>
        <a:dk2>
          <a:srgbClr val="4D4D4D"/>
        </a:dk2>
        <a:lt2>
          <a:srgbClr val="D1BB77"/>
        </a:lt2>
        <a:accent1>
          <a:srgbClr val="DBBA87"/>
        </a:accent1>
        <a:accent2>
          <a:srgbClr val="E0B265"/>
        </a:accent2>
        <a:accent3>
          <a:srgbClr val="FFFFFF"/>
        </a:accent3>
        <a:accent4>
          <a:srgbClr val="404040"/>
        </a:accent4>
        <a:accent5>
          <a:srgbClr val="EAD9C3"/>
        </a:accent5>
        <a:accent6>
          <a:srgbClr val="CBA15B"/>
        </a:accent6>
        <a:hlink>
          <a:srgbClr val="E9C277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1">
        <a:dk1>
          <a:srgbClr val="4D4D4D"/>
        </a:dk1>
        <a:lt1>
          <a:srgbClr val="FFFFFF"/>
        </a:lt1>
        <a:dk2>
          <a:srgbClr val="4D4D4D"/>
        </a:dk2>
        <a:lt2>
          <a:srgbClr val="45762A"/>
        </a:lt2>
        <a:accent1>
          <a:srgbClr val="42934C"/>
        </a:accent1>
        <a:accent2>
          <a:srgbClr val="34B66A"/>
        </a:accent2>
        <a:accent3>
          <a:srgbClr val="FFFFFF"/>
        </a:accent3>
        <a:accent4>
          <a:srgbClr val="404040"/>
        </a:accent4>
        <a:accent5>
          <a:srgbClr val="B0C8B2"/>
        </a:accent5>
        <a:accent6>
          <a:srgbClr val="2EA55F"/>
        </a:accent6>
        <a:hlink>
          <a:srgbClr val="34C8D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2">
        <a:dk1>
          <a:srgbClr val="4D4D4D"/>
        </a:dk1>
        <a:lt1>
          <a:srgbClr val="FFFFFF"/>
        </a:lt1>
        <a:dk2>
          <a:srgbClr val="4D4D4D"/>
        </a:dk2>
        <a:lt2>
          <a:srgbClr val="45762A"/>
        </a:lt2>
        <a:accent1>
          <a:srgbClr val="42934C"/>
        </a:accent1>
        <a:accent2>
          <a:srgbClr val="34B66A"/>
        </a:accent2>
        <a:accent3>
          <a:srgbClr val="FFFFFF"/>
        </a:accent3>
        <a:accent4>
          <a:srgbClr val="404040"/>
        </a:accent4>
        <a:accent5>
          <a:srgbClr val="B0C8B2"/>
        </a:accent5>
        <a:accent6>
          <a:srgbClr val="2EA55F"/>
        </a:accent6>
        <a:hlink>
          <a:srgbClr val="34C8D1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3">
        <a:dk1>
          <a:srgbClr val="4D4D4D"/>
        </a:dk1>
        <a:lt1>
          <a:srgbClr val="FFFFFF"/>
        </a:lt1>
        <a:dk2>
          <a:srgbClr val="4D4D4D"/>
        </a:dk2>
        <a:lt2>
          <a:srgbClr val="45762A"/>
        </a:lt2>
        <a:accent1>
          <a:srgbClr val="42934C"/>
        </a:accent1>
        <a:accent2>
          <a:srgbClr val="34B66A"/>
        </a:accent2>
        <a:accent3>
          <a:srgbClr val="FFFFFF"/>
        </a:accent3>
        <a:accent4>
          <a:srgbClr val="404040"/>
        </a:accent4>
        <a:accent5>
          <a:srgbClr val="B0C8B2"/>
        </a:accent5>
        <a:accent6>
          <a:srgbClr val="2EA55F"/>
        </a:accent6>
        <a:hlink>
          <a:srgbClr val="34C8D1"/>
        </a:hlink>
        <a:folHlink>
          <a:srgbClr val="D3D3D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4">
        <a:dk1>
          <a:srgbClr val="FFFFFF"/>
        </a:dk1>
        <a:lt1>
          <a:srgbClr val="FFFFFF"/>
        </a:lt1>
        <a:dk2>
          <a:srgbClr val="FFFFFF"/>
        </a:dk2>
        <a:lt2>
          <a:srgbClr val="45762A"/>
        </a:lt2>
        <a:accent1>
          <a:srgbClr val="42934C"/>
        </a:accent1>
        <a:accent2>
          <a:srgbClr val="34B66A"/>
        </a:accent2>
        <a:accent3>
          <a:srgbClr val="FFFFFF"/>
        </a:accent3>
        <a:accent4>
          <a:srgbClr val="DADADA"/>
        </a:accent4>
        <a:accent5>
          <a:srgbClr val="B0C8B2"/>
        </a:accent5>
        <a:accent6>
          <a:srgbClr val="2EA55F"/>
        </a:accent6>
        <a:hlink>
          <a:srgbClr val="34C8D1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5">
        <a:dk1>
          <a:srgbClr val="FFFFFF"/>
        </a:dk1>
        <a:lt1>
          <a:srgbClr val="FFFFFF"/>
        </a:lt1>
        <a:dk2>
          <a:srgbClr val="FFFFFF"/>
        </a:dk2>
        <a:lt2>
          <a:srgbClr val="55A6FE"/>
        </a:lt2>
        <a:accent1>
          <a:srgbClr val="71BBFF"/>
        </a:accent1>
        <a:accent2>
          <a:srgbClr val="74CCFF"/>
        </a:accent2>
        <a:accent3>
          <a:srgbClr val="FFFFFF"/>
        </a:accent3>
        <a:accent4>
          <a:srgbClr val="DADADA"/>
        </a:accent4>
        <a:accent5>
          <a:srgbClr val="BBDAFF"/>
        </a:accent5>
        <a:accent6>
          <a:srgbClr val="68B9E7"/>
        </a:accent6>
        <a:hlink>
          <a:srgbClr val="94D8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6">
        <a:dk1>
          <a:srgbClr val="FFFFFF"/>
        </a:dk1>
        <a:lt1>
          <a:srgbClr val="FFFFFF"/>
        </a:lt1>
        <a:dk2>
          <a:srgbClr val="FFFFFF"/>
        </a:dk2>
        <a:lt2>
          <a:srgbClr val="4BA1FF"/>
        </a:lt2>
        <a:accent1>
          <a:srgbClr val="5DB2FF"/>
        </a:accent1>
        <a:accent2>
          <a:srgbClr val="65C8FF"/>
        </a:accent2>
        <a:accent3>
          <a:srgbClr val="FFFFFF"/>
        </a:accent3>
        <a:accent4>
          <a:srgbClr val="DADADA"/>
        </a:accent4>
        <a:accent5>
          <a:srgbClr val="B6D5FF"/>
        </a:accent5>
        <a:accent6>
          <a:srgbClr val="5BB5E7"/>
        </a:accent6>
        <a:hlink>
          <a:srgbClr val="87E1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hème1" id="{3BC3CECE-4561-48F1-86AF-3329590B5EF2}" vid="{DB35A89C-BAF7-4884-A802-40C68D29FF3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Thème1</Template>
  <TotalTime>214</TotalTime>
  <Words>2335</Words>
  <Application>Microsoft Office PowerPoint</Application>
  <PresentationFormat>Affichage à l'écran (4:3)</PresentationFormat>
  <Paragraphs>332</Paragraphs>
  <Slides>21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9" baseType="lpstr">
      <vt:lpstr>Arial</vt:lpstr>
      <vt:lpstr>Microsoft Sans Serif</vt:lpstr>
      <vt:lpstr>Sakkal Majalla</vt:lpstr>
      <vt:lpstr>Sakkal Majalla,Bold</vt:lpstr>
      <vt:lpstr>Simplified Arabic</vt:lpstr>
      <vt:lpstr>Traditional Arabic</vt:lpstr>
      <vt:lpstr>Traditional Arabic,Bold</vt:lpstr>
      <vt:lpstr>Thème1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hp</dc:creator>
  <cp:lastModifiedBy>hp</cp:lastModifiedBy>
  <cp:revision>13</cp:revision>
  <dcterms:created xsi:type="dcterms:W3CDTF">2022-03-26T18:27:26Z</dcterms:created>
  <dcterms:modified xsi:type="dcterms:W3CDTF">2022-03-26T22:02:26Z</dcterms:modified>
</cp:coreProperties>
</file>