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4"/>
  </p:notesMasterIdLst>
  <p:sldIdLst>
    <p:sldId id="256" r:id="rId2"/>
    <p:sldId id="257" r:id="rId3"/>
    <p:sldId id="263" r:id="rId4"/>
    <p:sldId id="271" r:id="rId5"/>
    <p:sldId id="262" r:id="rId6"/>
    <p:sldId id="264" r:id="rId7"/>
    <p:sldId id="270" r:id="rId8"/>
    <p:sldId id="265" r:id="rId9"/>
    <p:sldId id="259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CC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66765-AE86-48E1-B4B4-6BA662D72B8F}" type="datetimeFigureOut">
              <a:rPr lang="fr-FR" smtClean="0"/>
              <a:pPr/>
              <a:t>05/04/2022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6C9D-F76C-4887-A870-ABF3496D1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620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06C9D-F76C-4887-A870-ABF3496D121E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215-B90C-4004-8597-E4A31C482F6C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8E1F-A382-4F2B-9852-C4CC078600CB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25C1-6496-4486-AEDB-3BCBB778DCDB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BB24-4A3F-4974-B76C-9677AA043040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E706-5B12-40C8-A781-54C39768BFAF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6576-ACCC-4848-A997-BBE472591681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EF0C-07A0-4EC6-BC37-A2A6DF85AB99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C61C-697A-40E2-B079-F0916E1F17F4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4F82E-F082-418B-A4E9-34F65F47B95B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A731-8A61-493A-815F-F4C24D7A6196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91FF-C442-4CC8-87B4-DD8E75E9C0DA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 advClick="0"/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u-relizane.d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r.wikipedia.org/wiki/%D8%AE%D8%B7%D8%A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:\Documents and Settings\Administrateur\Mes documents\Downloads\budge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14678" cy="38576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5367" y="160338"/>
            <a:ext cx="4362897" cy="1357297"/>
          </a:xfrm>
        </p:spPr>
        <p:txBody>
          <a:bodyPr>
            <a:noAutofit/>
          </a:bodyPr>
          <a:lstStyle/>
          <a:p>
            <a:pPr algn="r" rtl="1"/>
            <a: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جامعة الشهيد أحمد زبانة-غليزان-</a:t>
            </a:r>
            <a:b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كلية العلوم الاقتصادية والتجارية وعلوم  التسيير</a:t>
            </a:r>
            <a:b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علوم التسيير</a:t>
            </a:r>
            <a:b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تخصص إدارة مالية</a:t>
            </a:r>
            <a:endParaRPr lang="fr-F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80CA-2223-41FA-9FF7-4CBD7E3DEEAA}" type="datetime1">
              <a:rPr lang="fr-FR" smtClean="0">
                <a:solidFill>
                  <a:schemeClr val="tx1"/>
                </a:solidFill>
              </a:rPr>
              <a:pPr/>
              <a:t>05/04/2022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b="1" smtClean="0">
                <a:solidFill>
                  <a:schemeClr val="tx1"/>
                </a:solidFill>
              </a:rPr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602" name="AutoShape 2" descr="Résultat de recherche d'images pour &quot;‫الموازنة التقديرية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ardrop 16"/>
          <p:cNvSpPr/>
          <p:nvPr/>
        </p:nvSpPr>
        <p:spPr>
          <a:xfrm>
            <a:off x="6469877" y="2251854"/>
            <a:ext cx="2571768" cy="1357298"/>
          </a:xfrm>
          <a:prstGeom prst="teardrop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مقياس :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     الموازنة التقديرية</a:t>
            </a:r>
            <a:endParaRPr lang="fr-FR" b="1" dirty="0" smtClean="0">
              <a:solidFill>
                <a:srgbClr val="FF0000"/>
              </a:solidFill>
            </a:endParaRPr>
          </a:p>
          <a:p>
            <a:pPr rtl="1"/>
            <a:r>
              <a:rPr lang="fr-FR" b="1" dirty="0" smtClean="0">
                <a:solidFill>
                  <a:srgbClr val="FF0000"/>
                </a:solidFill>
              </a:rPr>
              <a:t>BUDGET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3" name="Espace réservé de la date 3"/>
          <p:cNvSpPr txBox="1">
            <a:spLocks/>
          </p:cNvSpPr>
          <p:nvPr/>
        </p:nvSpPr>
        <p:spPr>
          <a:xfrm>
            <a:off x="4071934" y="6350023"/>
            <a:ext cx="35244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>
              <a:defRPr/>
            </a:pPr>
            <a:r>
              <a:rPr lang="fr-FR" sz="1400" dirty="0"/>
              <a:t>fouad.benhaddou@</a:t>
            </a:r>
            <a:r>
              <a:rPr lang="fr-FR" sz="1400" u="sng" dirty="0">
                <a:hlinkClick r:id="rId3"/>
              </a:rPr>
              <a:t>univ-relizane.dz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214414" y="1142984"/>
            <a:ext cx="5000660" cy="13572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4643438" y="3806140"/>
            <a:ext cx="4429156" cy="1927116"/>
          </a:xfrm>
        </p:spPr>
        <p:txBody>
          <a:bodyPr>
            <a:noAutofit/>
          </a:bodyPr>
          <a:lstStyle/>
          <a:p>
            <a:pPr rtl="1"/>
            <a:r>
              <a:rPr lang="ar-DZ" sz="5500" b="1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مدخل إلى الموازنة التقديّريّة</a:t>
            </a:r>
            <a:endParaRPr lang="fr-FR" sz="5500" b="1" dirty="0"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Espace réservé de la date 3"/>
          <p:cNvSpPr txBox="1">
            <a:spLocks/>
          </p:cNvSpPr>
          <p:nvPr/>
        </p:nvSpPr>
        <p:spPr>
          <a:xfrm>
            <a:off x="3929058" y="2535575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الجزء</a:t>
            </a:r>
            <a:r>
              <a:rPr kumimoji="0" lang="ar-DZ" sz="25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الأول</a:t>
            </a:r>
            <a:endParaRPr kumimoji="0" lang="fr-FR" sz="25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5" name="Picture 5" descr="H:\Documents and Settings\Administrateur\Mes documents\Downloads\budge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52" y="2286016"/>
            <a:ext cx="4167202" cy="44291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Espace réservé de la date 3"/>
          <p:cNvSpPr txBox="1">
            <a:spLocks/>
          </p:cNvSpPr>
          <p:nvPr/>
        </p:nvSpPr>
        <p:spPr>
          <a:xfrm>
            <a:off x="5608114" y="5818205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rgbClr val="FFFF00"/>
                </a:solidFill>
              </a:rPr>
              <a:t>إعداد: </a:t>
            </a:r>
            <a:r>
              <a:rPr lang="ar-DZ" sz="2000" b="1" dirty="0" err="1" smtClean="0">
                <a:solidFill>
                  <a:srgbClr val="FFFF00"/>
                </a:solidFill>
              </a:rPr>
              <a:t>د.فؤاد</a:t>
            </a:r>
            <a:r>
              <a:rPr lang="ar-DZ" sz="2000" b="1" dirty="0" smtClean="0">
                <a:solidFill>
                  <a:srgbClr val="FFFF00"/>
                </a:solidFill>
              </a:rPr>
              <a:t> بن حدو</a:t>
            </a:r>
            <a:endParaRPr lang="fr-FR" sz="2000" b="1" dirty="0" smtClean="0">
              <a:solidFill>
                <a:srgbClr val="FFFF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000" b="1" dirty="0" smtClean="0">
                <a:solidFill>
                  <a:srgbClr val="FFFF00"/>
                </a:solidFill>
              </a:rPr>
              <a:t>أستاذ محاضر -أ-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pc\Desktop\téléchargemen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4714"/>
            <a:ext cx="2133600" cy="2133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Espace réservé de la date 3"/>
          <p:cNvSpPr txBox="1">
            <a:spLocks/>
          </p:cNvSpPr>
          <p:nvPr/>
        </p:nvSpPr>
        <p:spPr>
          <a:xfrm>
            <a:off x="3714744" y="1793189"/>
            <a:ext cx="29480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المستوى  : السنة الثالثة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-27384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sz="3000" b="1" dirty="0" smtClean="0">
                <a:solidFill>
                  <a:srgbClr val="FFFF00"/>
                </a:solidFill>
              </a:rPr>
              <a:t>مزا يا الموازنة التقديرية:</a:t>
            </a:r>
            <a:endParaRPr lang="fr-FR" sz="3000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052736"/>
            <a:ext cx="8501122" cy="5400600"/>
          </a:xfrm>
        </p:spPr>
        <p:txBody>
          <a:bodyPr>
            <a:normAutofit fontScale="25000" lnSpcReduction="20000"/>
          </a:bodyPr>
          <a:lstStyle/>
          <a:p>
            <a:pPr marL="265113" indent="-2651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8800" dirty="0" smtClean="0">
                <a:solidFill>
                  <a:schemeClr val="tx1"/>
                </a:solidFill>
              </a:rPr>
              <a:t>مساعدة المديرين على وضع أهداف واقعية عن طريق رسم الخطط والسياسات المستقبلية التي تضمن تحقيق الأهداف؛</a:t>
            </a:r>
          </a:p>
          <a:p>
            <a:pPr marL="265113" indent="-2651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8800" dirty="0" smtClean="0">
                <a:solidFill>
                  <a:schemeClr val="tx1"/>
                </a:solidFill>
              </a:rPr>
              <a:t>تساعد الإدارة على أخذ الاحتياطات اللازمة للظروف المحتملة والتكيف معها؛</a:t>
            </a:r>
          </a:p>
          <a:p>
            <a:pPr marL="265113" indent="-2651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8800" dirty="0" smtClean="0">
                <a:solidFill>
                  <a:schemeClr val="tx1"/>
                </a:solidFill>
              </a:rPr>
              <a:t>تساعد على تحفيز العاملين وحثهم على تحقيق الأهداف؛</a:t>
            </a:r>
          </a:p>
          <a:p>
            <a:pPr marL="265113" indent="-2651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8800" dirty="0" smtClean="0">
                <a:solidFill>
                  <a:schemeClr val="tx1"/>
                </a:solidFill>
              </a:rPr>
              <a:t>المساعدة على توقع المشاكل والمعوقات قبل وقوعها وتلافيها في ضوء الأهداف الواقعية الموضوعة؛</a:t>
            </a:r>
          </a:p>
          <a:p>
            <a:pPr marL="265113" indent="-2651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8800" dirty="0" smtClean="0">
                <a:solidFill>
                  <a:schemeClr val="tx1"/>
                </a:solidFill>
              </a:rPr>
              <a:t>المساعدة على تقييم الأداء بمقارنة النتائج الفعلية بالمدرج بالموازنة؛</a:t>
            </a:r>
          </a:p>
          <a:p>
            <a:pPr marL="265113" indent="-2651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8800" dirty="0" smtClean="0">
                <a:solidFill>
                  <a:schemeClr val="tx1"/>
                </a:solidFill>
              </a:rPr>
              <a:t>إشراك المستويات الإدارية التنفيذية في وضع الخطة بجعلها قوة إيجابية عند تنفيذ الموازنة؛</a:t>
            </a:r>
          </a:p>
          <a:p>
            <a:pPr marL="265113" indent="-2651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8800" dirty="0" smtClean="0">
                <a:solidFill>
                  <a:schemeClr val="tx1"/>
                </a:solidFill>
              </a:rPr>
              <a:t>استقرار النشاط والاستمرارية عن طريق الدراسة المستمرة ومحاولات لحل المشاكل قبل حدوثها.</a:t>
            </a:r>
            <a:endParaRPr lang="ar-DZ" sz="8800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4F38C-74AC-4F65-9B44-AEB459D3A0BC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530215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sz="3000" b="1" dirty="0" smtClean="0">
                <a:solidFill>
                  <a:srgbClr val="FFFF00"/>
                </a:solidFill>
              </a:rPr>
              <a:t>معو قات الموازنة التقديرية :</a:t>
            </a:r>
            <a:endParaRPr lang="fr-FR" sz="3000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7858180" cy="4000528"/>
          </a:xfrm>
        </p:spPr>
        <p:txBody>
          <a:bodyPr>
            <a:normAutofit/>
          </a:bodyPr>
          <a:lstStyle/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800" dirty="0" smtClean="0">
                <a:solidFill>
                  <a:schemeClr val="tx1"/>
                </a:solidFill>
              </a:rPr>
              <a:t>صعوبة  التنبؤ في  بعض  الأحيان؛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800" dirty="0" smtClean="0">
                <a:solidFill>
                  <a:schemeClr val="tx1"/>
                </a:solidFill>
              </a:rPr>
              <a:t>الجمود  وعدم  مراعاة  المرونة؛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800" dirty="0" smtClean="0">
                <a:solidFill>
                  <a:schemeClr val="tx1"/>
                </a:solidFill>
              </a:rPr>
              <a:t>سوء فهم الإدارة للموازنة </a:t>
            </a:r>
            <a:r>
              <a:rPr lang="ar-DZ" sz="2800" dirty="0" err="1" smtClean="0">
                <a:solidFill>
                  <a:schemeClr val="tx1"/>
                </a:solidFill>
              </a:rPr>
              <a:t>و</a:t>
            </a:r>
            <a:r>
              <a:rPr lang="ar-DZ" sz="2800" dirty="0" smtClean="0">
                <a:solidFill>
                  <a:schemeClr val="tx1"/>
                </a:solidFill>
              </a:rPr>
              <a:t> نقص الوعي الإداري؛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800" dirty="0" smtClean="0">
                <a:solidFill>
                  <a:schemeClr val="tx1"/>
                </a:solidFill>
              </a:rPr>
              <a:t>عدم سلامة الهيكل التنظيمي للشركة؛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sz="2800" dirty="0" smtClean="0">
                <a:solidFill>
                  <a:schemeClr val="tx1"/>
                </a:solidFill>
              </a:rPr>
              <a:t>سوء فهم العاملين للموازنات التقديرية.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185EF-7B28-4432-B0C3-3A0D65F1FA42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sz="3000" b="1" dirty="0" smtClean="0">
                <a:solidFill>
                  <a:srgbClr val="FFFF00"/>
                </a:solidFill>
              </a:rPr>
              <a:t>مراحل إعداد الموازنة  التقديرية:</a:t>
            </a:r>
            <a:r>
              <a:rPr lang="ar-DZ" sz="3000" b="1" dirty="0" smtClean="0">
                <a:solidFill>
                  <a:srgbClr val="FF0000"/>
                </a:solidFill>
              </a:rPr>
              <a:t> </a:t>
            </a:r>
            <a:endParaRPr lang="fr-FR" sz="30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8286808" cy="3643338"/>
          </a:xfrm>
        </p:spPr>
        <p:txBody>
          <a:bodyPr>
            <a:normAutofit lnSpcReduction="10000"/>
          </a:bodyPr>
          <a:lstStyle/>
          <a:p>
            <a:pPr marL="97155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تكوين  لجنة  موازنات؛</a:t>
            </a:r>
          </a:p>
          <a:p>
            <a:pPr marL="97155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مرحلة  الدراسة؛</a:t>
            </a:r>
          </a:p>
          <a:p>
            <a:pPr marL="97155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مرحلة  الإقرار؛</a:t>
            </a:r>
          </a:p>
          <a:p>
            <a:pPr marL="97155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مرحلة  التنفيذ؛</a:t>
            </a:r>
          </a:p>
          <a:p>
            <a:pPr marL="97155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مرحلة  المتابعة.</a:t>
            </a:r>
            <a:endParaRPr lang="ar-DZ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DF38-A92E-42A7-B364-88EB7787096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sz="3000" b="1" dirty="0" smtClean="0">
                <a:solidFill>
                  <a:srgbClr val="FFFF00"/>
                </a:solidFill>
              </a:rPr>
              <a:t>مصطلحات مهمة  لفهم  الموازنة ( الكلمات  </a:t>
            </a:r>
            <a:r>
              <a:rPr lang="ar-DZ" sz="3000" b="1" dirty="0" err="1" smtClean="0">
                <a:solidFill>
                  <a:srgbClr val="FFFF00"/>
                </a:solidFill>
              </a:rPr>
              <a:t>المفتاحية</a:t>
            </a:r>
            <a:r>
              <a:rPr lang="ar-DZ" sz="3000" b="1" dirty="0" smtClean="0">
                <a:solidFill>
                  <a:srgbClr val="FFFF00"/>
                </a:solidFill>
              </a:rPr>
              <a:t>):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0218" y="1808156"/>
            <a:ext cx="8358246" cy="4429156"/>
          </a:xfrm>
        </p:spPr>
        <p:txBody>
          <a:bodyPr>
            <a:normAutofit fontScale="62500" lnSpcReduction="20000"/>
          </a:bodyPr>
          <a:lstStyle/>
          <a:p>
            <a:pPr marL="971550" lvl="1" indent="-514350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3600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الهدف: </a:t>
            </a:r>
            <a:r>
              <a:rPr lang="ar-DZ" sz="3600" dirty="0" smtClean="0">
                <a:solidFill>
                  <a:schemeClr val="tx1"/>
                </a:solidFill>
              </a:rPr>
              <a:t>هو ما تسعى إليه المؤسسة من أجل تحقيقه.</a:t>
            </a:r>
            <a:endParaRPr lang="ar-DZ" sz="3600" dirty="0" smtClean="0">
              <a:solidFill>
                <a:schemeClr val="tx1"/>
              </a:solidFill>
              <a:ea typeface="Times New Roman" pitchFamily="18" charset="0"/>
              <a:cs typeface="Simplified Arabic" pitchFamily="2" charset="-78"/>
            </a:endParaRPr>
          </a:p>
          <a:p>
            <a:pPr marL="971550" lvl="1" indent="-514350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3600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الخطة: </a:t>
            </a:r>
            <a:r>
              <a:rPr lang="ar-DZ" sz="3600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هي </a:t>
            </a:r>
            <a:r>
              <a:rPr lang="ar-DZ" sz="3600" dirty="0" smtClean="0">
                <a:solidFill>
                  <a:schemeClr val="tx1"/>
                </a:solidFill>
              </a:rPr>
              <a:t>تحديد للمستهدف في مدة محددة.</a:t>
            </a:r>
            <a:endParaRPr lang="ar-DZ" sz="3600" dirty="0">
              <a:solidFill>
                <a:schemeClr val="tx1"/>
              </a:solidFill>
              <a:cs typeface="Simplified Arabic" pitchFamily="2" charset="-78"/>
            </a:endParaRPr>
          </a:p>
          <a:p>
            <a:pPr marL="971550" lvl="1" indent="-514350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3600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التخطيط: </a:t>
            </a:r>
            <a:r>
              <a:rPr lang="ar-DZ" sz="3600" dirty="0" smtClean="0">
                <a:solidFill>
                  <a:schemeClr val="tx1"/>
                </a:solidFill>
              </a:rPr>
              <a:t>هو</a:t>
            </a:r>
            <a:r>
              <a:rPr lang="fr-FR" sz="3600" dirty="0" smtClean="0">
                <a:solidFill>
                  <a:schemeClr val="tx1"/>
                </a:solidFill>
              </a:rPr>
              <a:t> </a:t>
            </a:r>
            <a:r>
              <a:rPr lang="ar-DZ" sz="3600" dirty="0" smtClean="0">
                <a:solidFill>
                  <a:schemeClr val="tx1"/>
                </a:solidFill>
              </a:rPr>
              <a:t>عملية تنبؤ بالمستقبل واستعداد لهذا المستقبل بخطة.</a:t>
            </a:r>
          </a:p>
          <a:p>
            <a:pPr marL="971550" lvl="1" indent="-514350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3600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الإستراتجية: </a:t>
            </a:r>
            <a:r>
              <a:rPr lang="ar-DZ" sz="3600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هي</a:t>
            </a:r>
            <a:r>
              <a:rPr lang="ar-DZ" sz="3600" b="1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 </a:t>
            </a:r>
            <a:r>
              <a:rPr lang="ar-DZ" sz="3600" dirty="0" smtClean="0">
                <a:solidFill>
                  <a:schemeClr val="tx1"/>
                </a:solidFill>
              </a:rPr>
              <a:t>مجموعة من الطرق </a:t>
            </a:r>
            <a:r>
              <a:rPr lang="ar-DZ" sz="3600" dirty="0" err="1" smtClean="0">
                <a:solidFill>
                  <a:schemeClr val="tx1"/>
                </a:solidFill>
              </a:rPr>
              <a:t>و</a:t>
            </a:r>
            <a:r>
              <a:rPr lang="ar-DZ" sz="3600" dirty="0" smtClean="0">
                <a:solidFill>
                  <a:schemeClr val="tx1"/>
                </a:solidFill>
              </a:rPr>
              <a:t> الأساليب </a:t>
            </a:r>
            <a:r>
              <a:rPr lang="ar-DZ" sz="3600" dirty="0" err="1" smtClean="0">
                <a:solidFill>
                  <a:schemeClr val="tx1"/>
                </a:solidFill>
              </a:rPr>
              <a:t>و</a:t>
            </a:r>
            <a:r>
              <a:rPr lang="ar-DZ" sz="3600" dirty="0" smtClean="0">
                <a:solidFill>
                  <a:schemeClr val="tx1"/>
                </a:solidFill>
              </a:rPr>
              <a:t> المناهج المنظمة التي يتم السير وفقاً لها من أجل الوصول لما هو مطلوب.</a:t>
            </a:r>
            <a:endParaRPr lang="ar-DZ" sz="3600" dirty="0" smtClean="0">
              <a:solidFill>
                <a:schemeClr val="tx1"/>
              </a:solidFill>
              <a:ea typeface="Times New Roman" pitchFamily="18" charset="0"/>
              <a:cs typeface="Simplified Arabic" pitchFamily="2" charset="-78"/>
            </a:endParaRPr>
          </a:p>
          <a:p>
            <a:pPr marL="971550" lvl="1" indent="-514350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3600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التنبؤ:</a:t>
            </a:r>
            <a:r>
              <a:rPr lang="fr-FR" sz="3600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 </a:t>
            </a:r>
            <a:r>
              <a:rPr lang="ar-DZ" sz="3600" dirty="0" smtClean="0">
                <a:solidFill>
                  <a:schemeClr val="tx1"/>
                </a:solidFill>
              </a:rPr>
              <a:t>هو معرفة الشيء قبل حدوثه</a:t>
            </a:r>
            <a:r>
              <a:rPr lang="fr-FR" sz="3600" dirty="0" smtClean="0">
                <a:solidFill>
                  <a:schemeClr val="tx1"/>
                </a:solidFill>
              </a:rPr>
              <a:t> .</a:t>
            </a:r>
            <a:endParaRPr lang="ar-DZ" sz="3600" dirty="0" smtClean="0">
              <a:solidFill>
                <a:schemeClr val="tx1"/>
              </a:solidFill>
            </a:endParaRPr>
          </a:p>
          <a:p>
            <a:pPr marL="971550" lvl="1" indent="-514350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3600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التقدير: </a:t>
            </a:r>
            <a:r>
              <a:rPr lang="ar-DZ" sz="3600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هو عملية إيجاد مقاربة زمنية  لانجاز مهمة  أو  نشاط.</a:t>
            </a:r>
          </a:p>
          <a:p>
            <a:pPr marL="514350" indent="-514350" algn="just" rtl="1"/>
            <a:endParaRPr lang="ar-DZ" dirty="0" smtClean="0">
              <a:solidFill>
                <a:schemeClr val="tx1"/>
              </a:solidFill>
              <a:ea typeface="Times New Roman" pitchFamily="18" charset="0"/>
              <a:cs typeface="Simplified Arabic" pitchFamily="2" charset="-78"/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A0E8-DB60-47A3-A81A-815289277CA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04664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sz="3000" b="1" dirty="0" smtClean="0">
                <a:solidFill>
                  <a:srgbClr val="FFFF00"/>
                </a:solidFill>
              </a:rPr>
              <a:t>نشأة الموازنة  التقديرية :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32856"/>
            <a:ext cx="8358246" cy="3888432"/>
          </a:xfrm>
        </p:spPr>
        <p:txBody>
          <a:bodyPr>
            <a:normAutofit fontScale="70000" lnSpcReduction="20000"/>
          </a:bodyPr>
          <a:lstStyle/>
          <a:p>
            <a:pPr marL="514350" lvl="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b="1" dirty="0">
                <a:solidFill>
                  <a:srgbClr val="FF0000"/>
                </a:solidFill>
              </a:rPr>
              <a:t>سنة 1649 ق. م: </a:t>
            </a:r>
            <a:r>
              <a:rPr lang="ar-DZ" dirty="0">
                <a:solidFill>
                  <a:schemeClr val="tx1"/>
                </a:solidFill>
              </a:rPr>
              <a:t>أول  من  استعمل  هذه  التقنيّة  هو سيدنا  يوسف </a:t>
            </a:r>
            <a:r>
              <a:rPr lang="ar-DZ" dirty="0" err="1">
                <a:solidFill>
                  <a:schemeClr val="tx1"/>
                </a:solidFill>
              </a:rPr>
              <a:t>إبن</a:t>
            </a:r>
            <a:r>
              <a:rPr lang="ar-DZ" dirty="0">
                <a:solidFill>
                  <a:schemeClr val="tx1"/>
                </a:solidFill>
              </a:rPr>
              <a:t> سيدنا يعقوب– عليهما السلام-.</a:t>
            </a:r>
          </a:p>
          <a:p>
            <a:pPr marL="514350" lvl="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>
                <a:solidFill>
                  <a:srgbClr val="FF0000"/>
                </a:solidFill>
              </a:rPr>
              <a:t>سنة 1712م:  </a:t>
            </a:r>
            <a:r>
              <a:rPr lang="ar-DZ" dirty="0">
                <a:solidFill>
                  <a:schemeClr val="tx1"/>
                </a:solidFill>
              </a:rPr>
              <a:t>انبعاث فكرة  الموازنة التقديرية  من المحاسبة الحكومية  </a:t>
            </a:r>
            <a:r>
              <a:rPr lang="ar-DZ" dirty="0" err="1" smtClean="0">
                <a:solidFill>
                  <a:schemeClr val="tx1"/>
                </a:solidFill>
              </a:rPr>
              <a:t>لانجلترا</a:t>
            </a:r>
            <a:r>
              <a:rPr lang="ar-DZ" dirty="0" smtClean="0">
                <a:solidFill>
                  <a:schemeClr val="tx1"/>
                </a:solidFill>
              </a:rPr>
              <a:t>.</a:t>
            </a:r>
            <a:endParaRPr lang="ar-DZ" dirty="0">
              <a:solidFill>
                <a:schemeClr val="tx1"/>
              </a:solidFill>
            </a:endParaRPr>
          </a:p>
          <a:p>
            <a:pPr marL="514350" lvl="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b="1" dirty="0">
                <a:solidFill>
                  <a:srgbClr val="FF0000"/>
                </a:solidFill>
              </a:rPr>
              <a:t>سنة 1895م:  </a:t>
            </a:r>
            <a:r>
              <a:rPr lang="ar-DZ" dirty="0">
                <a:solidFill>
                  <a:schemeClr val="tx1"/>
                </a:solidFill>
              </a:rPr>
              <a:t>يعتبر </a:t>
            </a:r>
            <a:r>
              <a:rPr lang="fr-FR" dirty="0">
                <a:solidFill>
                  <a:schemeClr val="tx1"/>
                </a:solidFill>
              </a:rPr>
              <a:t>« </a:t>
            </a:r>
            <a:r>
              <a:rPr lang="fr-FR" dirty="0" err="1">
                <a:solidFill>
                  <a:schemeClr val="tx1"/>
                </a:solidFill>
              </a:rPr>
              <a:t>Degazeux</a:t>
            </a:r>
            <a:r>
              <a:rPr lang="fr-FR" dirty="0">
                <a:solidFill>
                  <a:schemeClr val="tx1"/>
                </a:solidFill>
              </a:rPr>
              <a:t> »</a:t>
            </a:r>
            <a:r>
              <a:rPr lang="ar-DZ" dirty="0">
                <a:solidFill>
                  <a:schemeClr val="tx1"/>
                </a:solidFill>
              </a:rPr>
              <a:t> المفكر الامريكي  أول  من  استعمل  مصطلح  الموازنات  التقديرية في  كتابو التطور التاريخي </a:t>
            </a:r>
            <a:r>
              <a:rPr lang="ar-DZ" dirty="0" smtClean="0">
                <a:solidFill>
                  <a:schemeClr val="tx1"/>
                </a:solidFill>
              </a:rPr>
              <a:t>للتكاليف.</a:t>
            </a:r>
            <a:endParaRPr lang="ar-DZ" dirty="0">
              <a:solidFill>
                <a:schemeClr val="tx1"/>
              </a:solidFill>
            </a:endParaRPr>
          </a:p>
          <a:p>
            <a:pPr marL="514350" lvl="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b="1" dirty="0">
                <a:solidFill>
                  <a:srgbClr val="FF0000"/>
                </a:solidFill>
              </a:rPr>
              <a:t>سنة 1912م: </a:t>
            </a:r>
            <a:r>
              <a:rPr lang="ar-DZ" dirty="0">
                <a:solidFill>
                  <a:schemeClr val="tx1"/>
                </a:solidFill>
              </a:rPr>
              <a:t>استخدام  الموازنة  التقديرية كنظام للرقابة .</a:t>
            </a:r>
          </a:p>
          <a:p>
            <a:pPr marL="514350" lvl="0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>
                <a:solidFill>
                  <a:srgbClr val="FF0000"/>
                </a:solidFill>
              </a:rPr>
              <a:t>سنة 1933م : </a:t>
            </a:r>
            <a:r>
              <a:rPr lang="ar-DZ" dirty="0">
                <a:solidFill>
                  <a:schemeClr val="tx1"/>
                </a:solidFill>
              </a:rPr>
              <a:t>أول موازنة تم إعدادها بشكل تام </a:t>
            </a:r>
            <a:r>
              <a:rPr lang="ar-DZ" dirty="0" smtClean="0">
                <a:solidFill>
                  <a:schemeClr val="tx1"/>
                </a:solidFill>
              </a:rPr>
              <a:t>في الولايات المتحدة الأمريكية,</a:t>
            </a:r>
            <a:endParaRPr lang="ar-DZ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CD4D-74C3-4C2E-98F2-C0B77D236955}" type="datetime1">
              <a:rPr lang="fr-FR" smtClean="0"/>
              <a:pPr/>
              <a:t>05/04/2022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sz="3000" b="1" dirty="0" smtClean="0">
                <a:solidFill>
                  <a:srgbClr val="FFFF00"/>
                </a:solidFill>
              </a:rPr>
              <a:t>تعريف الموازنة  التقديرية :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1844824"/>
            <a:ext cx="8358246" cy="3888432"/>
          </a:xfrm>
        </p:spPr>
        <p:txBody>
          <a:bodyPr>
            <a:normAutofit fontScale="92500"/>
          </a:bodyPr>
          <a:lstStyle/>
          <a:p>
            <a:pPr marL="971550" lvl="1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 smtClean="0">
                <a:solidFill>
                  <a:schemeClr val="tx1"/>
                </a:solidFill>
              </a:rPr>
              <a:t>أصل كلمة موازنة </a:t>
            </a:r>
            <a:r>
              <a:rPr lang="fr-FR" dirty="0" err="1" smtClean="0">
                <a:solidFill>
                  <a:schemeClr val="tx1"/>
                </a:solidFill>
              </a:rPr>
              <a:t>buget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ar-DZ" dirty="0">
                <a:solidFill>
                  <a:schemeClr val="tx1"/>
                </a:solidFill>
              </a:rPr>
              <a:t> </a:t>
            </a:r>
            <a:r>
              <a:rPr lang="ar-DZ" dirty="0" smtClean="0">
                <a:solidFill>
                  <a:schemeClr val="tx1"/>
                </a:solidFill>
              </a:rPr>
              <a:t>والذي  كانت تطلق على  الكشف الذي  تعده الدولة  لتقدير </a:t>
            </a:r>
            <a:r>
              <a:rPr lang="ar-DZ" dirty="0" err="1" smtClean="0">
                <a:solidFill>
                  <a:schemeClr val="tx1"/>
                </a:solidFill>
              </a:rPr>
              <a:t>ايرادتها</a:t>
            </a:r>
            <a:r>
              <a:rPr lang="ar-DZ" dirty="0" smtClean="0">
                <a:solidFill>
                  <a:schemeClr val="tx1"/>
                </a:solidFill>
              </a:rPr>
              <a:t> و وتكاليفها و التي  تعني </a:t>
            </a:r>
            <a:r>
              <a:rPr lang="ar-DZ" smtClean="0">
                <a:solidFill>
                  <a:schemeClr val="tx1"/>
                </a:solidFill>
              </a:rPr>
              <a:t>بالحقيبة  نسبة </a:t>
            </a:r>
            <a:r>
              <a:rPr lang="ar-DZ" dirty="0" smtClean="0">
                <a:solidFill>
                  <a:schemeClr val="tx1"/>
                </a:solidFill>
              </a:rPr>
              <a:t>الى  وزير المالية البريطاني  الذي كان يقدم تقديرات الموازنة  في  المجلس العمومي  البريطاني  في  حقيبة جلدية.</a:t>
            </a:r>
          </a:p>
          <a:p>
            <a:pPr marL="971550" lvl="1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 smtClean="0">
                <a:solidFill>
                  <a:schemeClr val="tx1"/>
                </a:solidFill>
              </a:rPr>
              <a:t>"</a:t>
            </a:r>
            <a:r>
              <a:rPr lang="ar-SA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خطة</a:t>
            </a:r>
            <a:r>
              <a:rPr lang="ar-SA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 مالي</a:t>
            </a:r>
            <a:r>
              <a:rPr lang="ar-DZ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ّ</a:t>
            </a:r>
            <a:r>
              <a:rPr lang="ar-SA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ة </a:t>
            </a:r>
            <a:r>
              <a:rPr lang="ar-SA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مستقبلي</a:t>
            </a:r>
            <a:r>
              <a:rPr lang="ar-DZ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ّ</a:t>
            </a:r>
            <a:r>
              <a:rPr lang="ar-SA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ة </a:t>
            </a:r>
            <a:r>
              <a:rPr lang="ar-SA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تستخدم كأداة </a:t>
            </a:r>
            <a:r>
              <a:rPr lang="ar-SA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تخطيطية</a:t>
            </a:r>
            <a:r>
              <a:rPr lang="ar-SA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 من قبل </a:t>
            </a:r>
            <a:r>
              <a:rPr lang="ar-DZ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المؤسسة </a:t>
            </a:r>
            <a:r>
              <a:rPr lang="fr-FR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 </a:t>
            </a:r>
            <a:r>
              <a:rPr lang="ar-DZ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لغرض تحقيق </a:t>
            </a:r>
            <a:r>
              <a:rPr lang="ar-DZ" b="1" dirty="0" smtClean="0">
                <a:solidFill>
                  <a:srgbClr val="FF0000"/>
                </a:solidFill>
                <a:ea typeface="Times New Roman" pitchFamily="18" charset="0"/>
                <a:cs typeface="Simplified Arabic" pitchFamily="2" charset="-78"/>
              </a:rPr>
              <a:t>أهداف</a:t>
            </a:r>
            <a:r>
              <a:rPr lang="ar-DZ" b="1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 </a:t>
            </a:r>
            <a:r>
              <a:rPr lang="ar-DZ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مسطرة خلال فترة زمنية معينة</a:t>
            </a:r>
            <a:r>
              <a:rPr lang="ar-DZ" dirty="0" smtClean="0">
                <a:solidFill>
                  <a:schemeClr val="tx1"/>
                </a:solidFill>
              </a:rPr>
              <a:t>"</a:t>
            </a:r>
            <a:r>
              <a:rPr lang="ar-DZ" dirty="0" smtClean="0">
                <a:solidFill>
                  <a:schemeClr val="tx1"/>
                </a:solidFill>
                <a:ea typeface="Times New Roman" pitchFamily="18" charset="0"/>
                <a:cs typeface="Simplified Arabic" pitchFamily="2" charset="-78"/>
              </a:rPr>
              <a:t>.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CD4D-74C3-4C2E-98F2-C0B77D236955}" type="datetime1">
              <a:rPr lang="fr-FR" smtClean="0"/>
              <a:pPr/>
              <a:t>05/04/2022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55945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sz="3000" b="1" dirty="0" smtClean="0">
                <a:solidFill>
                  <a:srgbClr val="FFFF00"/>
                </a:solidFill>
              </a:rPr>
              <a:t>طبيعة </a:t>
            </a:r>
            <a:r>
              <a:rPr lang="ar-SA" sz="3000" b="1" dirty="0" smtClean="0">
                <a:solidFill>
                  <a:srgbClr val="FFFF00"/>
                </a:solidFill>
              </a:rPr>
              <a:t>الموازنة التقديرية</a:t>
            </a:r>
            <a:r>
              <a:rPr lang="ar-DZ" sz="3000" b="1" dirty="0" smtClean="0">
                <a:solidFill>
                  <a:srgbClr val="FFFF00"/>
                </a:solidFill>
              </a:rPr>
              <a:t>: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143932" cy="3571900"/>
          </a:xfrm>
        </p:spPr>
        <p:txBody>
          <a:bodyPr>
            <a:normAutofit fontScale="85000" lnSpcReduction="10000"/>
          </a:bodyPr>
          <a:lstStyle/>
          <a:p>
            <a:pPr marL="971550" lvl="1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3000" dirty="0" smtClean="0">
                <a:solidFill>
                  <a:schemeClr val="tx1"/>
                </a:solidFill>
              </a:rPr>
              <a:t>أنّها </a:t>
            </a:r>
            <a:r>
              <a:rPr lang="ar-DZ" sz="3000" b="1" dirty="0" err="1" smtClean="0">
                <a:solidFill>
                  <a:srgbClr val="FF0000"/>
                </a:solidFill>
              </a:rPr>
              <a:t>خ</a:t>
            </a:r>
            <a:r>
              <a:rPr lang="ar-SA" sz="3000" b="1" dirty="0" err="1" smtClean="0">
                <a:solidFill>
                  <a:srgbClr val="FF0000"/>
                </a:solidFill>
              </a:rPr>
              <a:t>طة</a:t>
            </a:r>
            <a:r>
              <a:rPr lang="ar-SA" sz="3000" b="1" dirty="0" smtClean="0">
                <a:solidFill>
                  <a:srgbClr val="FF0000"/>
                </a:solidFill>
              </a:rPr>
              <a:t> </a:t>
            </a:r>
            <a:r>
              <a:rPr lang="ar-SA" sz="3000" dirty="0" smtClean="0">
                <a:solidFill>
                  <a:schemeClr val="tx1"/>
                </a:solidFill>
              </a:rPr>
              <a:t>مستقبلي</a:t>
            </a:r>
            <a:r>
              <a:rPr lang="ar-DZ" sz="3000" dirty="0" smtClean="0">
                <a:solidFill>
                  <a:schemeClr val="tx1"/>
                </a:solidFill>
              </a:rPr>
              <a:t>ّ</a:t>
            </a:r>
            <a:r>
              <a:rPr lang="ar-SA" sz="3000" dirty="0" smtClean="0">
                <a:solidFill>
                  <a:schemeClr val="tx1"/>
                </a:solidFill>
              </a:rPr>
              <a:t>ة، الماضي</a:t>
            </a:r>
            <a:r>
              <a:rPr lang="ar-DZ" sz="3000" dirty="0" smtClean="0">
                <a:solidFill>
                  <a:schemeClr val="tx1"/>
                </a:solidFill>
              </a:rPr>
              <a:t> فيها</a:t>
            </a:r>
            <a:r>
              <a:rPr lang="ar-SA" sz="3000" dirty="0" smtClean="0">
                <a:solidFill>
                  <a:schemeClr val="tx1"/>
                </a:solidFill>
              </a:rPr>
              <a:t> يشكل فقط </a:t>
            </a:r>
            <a:r>
              <a:rPr lang="ar-SA" sz="3000" b="1" dirty="0" smtClean="0">
                <a:solidFill>
                  <a:srgbClr val="FFFF00"/>
                </a:solidFill>
              </a:rPr>
              <a:t>مرشد </a:t>
            </a:r>
            <a:r>
              <a:rPr lang="ar-SA" sz="3000" b="1" dirty="0" err="1" smtClean="0">
                <a:solidFill>
                  <a:srgbClr val="FFFF00"/>
                </a:solidFill>
              </a:rPr>
              <a:t>و</a:t>
            </a:r>
            <a:r>
              <a:rPr lang="ar-DZ" sz="3000" b="1" dirty="0" smtClean="0">
                <a:solidFill>
                  <a:srgbClr val="FFFF00"/>
                </a:solidFill>
              </a:rPr>
              <a:t> </a:t>
            </a:r>
            <a:r>
              <a:rPr lang="ar-SA" sz="3000" b="1" dirty="0" smtClean="0">
                <a:solidFill>
                  <a:srgbClr val="FFFF00"/>
                </a:solidFill>
              </a:rPr>
              <a:t>مؤشر </a:t>
            </a:r>
            <a:r>
              <a:rPr lang="ar-SA" sz="3000" dirty="0" smtClean="0">
                <a:solidFill>
                  <a:schemeClr val="tx1"/>
                </a:solidFill>
              </a:rPr>
              <a:t>لعملية إعداد الموازنة.</a:t>
            </a:r>
            <a:endParaRPr lang="ar-DZ" sz="3000" dirty="0" smtClean="0">
              <a:solidFill>
                <a:schemeClr val="tx1"/>
              </a:solidFill>
            </a:endParaRPr>
          </a:p>
          <a:p>
            <a:pPr marL="971550" lvl="1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3000" dirty="0" smtClean="0">
                <a:solidFill>
                  <a:schemeClr val="tx1"/>
                </a:solidFill>
              </a:rPr>
              <a:t>أنّها </a:t>
            </a:r>
            <a:r>
              <a:rPr lang="ar-SA" sz="3000" b="1" dirty="0" smtClean="0">
                <a:solidFill>
                  <a:srgbClr val="FF0000"/>
                </a:solidFill>
              </a:rPr>
              <a:t>أداة</a:t>
            </a:r>
            <a:r>
              <a:rPr lang="ar-SA" sz="3000" dirty="0" smtClean="0">
                <a:solidFill>
                  <a:schemeClr val="tx1"/>
                </a:solidFill>
              </a:rPr>
              <a:t> وليست </a:t>
            </a:r>
            <a:r>
              <a:rPr lang="ar-SA" sz="3000" b="1" dirty="0" smtClean="0">
                <a:solidFill>
                  <a:schemeClr val="tx1"/>
                </a:solidFill>
              </a:rPr>
              <a:t>هدف</a:t>
            </a:r>
            <a:r>
              <a:rPr lang="ar-SA" sz="3000" dirty="0" smtClean="0">
                <a:solidFill>
                  <a:schemeClr val="tx1"/>
                </a:solidFill>
              </a:rPr>
              <a:t>، حيث تترجم فيها </a:t>
            </a:r>
            <a:r>
              <a:rPr lang="ar-SA" sz="3000" b="1" dirty="0" smtClean="0">
                <a:solidFill>
                  <a:srgbClr val="FFFF00"/>
                </a:solidFill>
              </a:rPr>
              <a:t>الأهداف</a:t>
            </a:r>
            <a:r>
              <a:rPr lang="ar-SA" sz="3000" dirty="0" smtClean="0">
                <a:solidFill>
                  <a:schemeClr val="tx1"/>
                </a:solidFill>
              </a:rPr>
              <a:t> إلى أرقام مالي</a:t>
            </a:r>
            <a:r>
              <a:rPr lang="ar-DZ" sz="3000" dirty="0" smtClean="0">
                <a:solidFill>
                  <a:schemeClr val="tx1"/>
                </a:solidFill>
              </a:rPr>
              <a:t>ّ</a:t>
            </a:r>
            <a:r>
              <a:rPr lang="ar-SA" sz="3000" dirty="0" smtClean="0">
                <a:solidFill>
                  <a:schemeClr val="tx1"/>
                </a:solidFill>
              </a:rPr>
              <a:t>ة وكمي</a:t>
            </a:r>
            <a:r>
              <a:rPr lang="ar-DZ" sz="3000" dirty="0" smtClean="0">
                <a:solidFill>
                  <a:schemeClr val="tx1"/>
                </a:solidFill>
              </a:rPr>
              <a:t>ّ</a:t>
            </a:r>
            <a:r>
              <a:rPr lang="ar-SA" sz="3000" dirty="0" smtClean="0">
                <a:solidFill>
                  <a:schemeClr val="tx1"/>
                </a:solidFill>
              </a:rPr>
              <a:t>ة</a:t>
            </a:r>
            <a:r>
              <a:rPr lang="ar-DZ" sz="3000" dirty="0" smtClean="0">
                <a:solidFill>
                  <a:schemeClr val="tx1"/>
                </a:solidFill>
              </a:rPr>
              <a:t> و نقديّة.</a:t>
            </a:r>
            <a:endParaRPr lang="ar-SA" sz="3000" dirty="0" smtClean="0">
              <a:solidFill>
                <a:schemeClr val="tx1"/>
              </a:solidFill>
            </a:endParaRPr>
          </a:p>
          <a:p>
            <a:pPr marL="971550" lvl="1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3000" dirty="0" smtClean="0">
                <a:solidFill>
                  <a:schemeClr val="tx1"/>
                </a:solidFill>
              </a:rPr>
              <a:t>أنّها </a:t>
            </a:r>
            <a:r>
              <a:rPr lang="ar-SA" sz="3000" b="1" dirty="0" err="1" smtClean="0">
                <a:solidFill>
                  <a:srgbClr val="FF0000"/>
                </a:solidFill>
              </a:rPr>
              <a:t>أدا</a:t>
            </a:r>
            <a:r>
              <a:rPr lang="ar-DZ" sz="3000" b="1" dirty="0" smtClean="0">
                <a:solidFill>
                  <a:srgbClr val="FF0000"/>
                </a:solidFill>
              </a:rPr>
              <a:t>ة</a:t>
            </a:r>
            <a:r>
              <a:rPr lang="fr-FR" sz="3000" b="1" dirty="0" smtClean="0">
                <a:solidFill>
                  <a:srgbClr val="FF0000"/>
                </a:solidFill>
              </a:rPr>
              <a:t> </a:t>
            </a:r>
            <a:r>
              <a:rPr lang="ar-SA" sz="3000" b="1" dirty="0" smtClean="0">
                <a:solidFill>
                  <a:srgbClr val="FF0000"/>
                </a:solidFill>
              </a:rPr>
              <a:t>رقابية </a:t>
            </a:r>
            <a:r>
              <a:rPr lang="ar-SA" sz="3000" dirty="0" smtClean="0">
                <a:solidFill>
                  <a:schemeClr val="tx1"/>
                </a:solidFill>
              </a:rPr>
              <a:t>وتستخدم للتأكد أن البرامج نفذت و</a:t>
            </a:r>
            <a:r>
              <a:rPr lang="ar-SA" sz="3000" b="1" dirty="0" smtClean="0">
                <a:solidFill>
                  <a:srgbClr val="FFFF00"/>
                </a:solidFill>
              </a:rPr>
              <a:t>الأهداف</a:t>
            </a:r>
            <a:r>
              <a:rPr lang="ar-SA" sz="3000" dirty="0" smtClean="0">
                <a:solidFill>
                  <a:schemeClr val="tx1"/>
                </a:solidFill>
              </a:rPr>
              <a:t> تحققت</a:t>
            </a:r>
            <a:r>
              <a:rPr lang="fr-FR" sz="3000" dirty="0" smtClean="0">
                <a:solidFill>
                  <a:schemeClr val="tx1"/>
                </a:solidFill>
              </a:rPr>
              <a:t>.</a:t>
            </a:r>
            <a:endParaRPr lang="en-US" sz="300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7F056-2D47-4330-B72B-00A1EAB0A5C7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sz="3000" b="1" dirty="0" smtClean="0">
                <a:solidFill>
                  <a:srgbClr val="FFFF00"/>
                </a:solidFill>
              </a:rPr>
              <a:t>الغرض من  </a:t>
            </a:r>
            <a:r>
              <a:rPr lang="ar-SA" sz="3000" b="1" dirty="0" smtClean="0">
                <a:solidFill>
                  <a:srgbClr val="FFFF00"/>
                </a:solidFill>
              </a:rPr>
              <a:t>الموازنة التقديرية</a:t>
            </a:r>
            <a:r>
              <a:rPr lang="ar-DZ" sz="3000" b="1" dirty="0" smtClean="0">
                <a:solidFill>
                  <a:srgbClr val="FFFF00"/>
                </a:solidFill>
              </a:rPr>
              <a:t>: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2214554"/>
            <a:ext cx="7929618" cy="2714644"/>
          </a:xfrm>
        </p:spPr>
        <p:txBody>
          <a:bodyPr>
            <a:normAutofit/>
          </a:bodyPr>
          <a:lstStyle/>
          <a:p>
            <a:pPr marL="971550" lvl="1" indent="-51435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 smtClean="0">
                <a:solidFill>
                  <a:schemeClr val="tx1"/>
                </a:solidFill>
              </a:rPr>
              <a:t>هو تحويل </a:t>
            </a:r>
            <a:r>
              <a:rPr lang="ar-DZ" b="1" dirty="0" smtClean="0">
                <a:solidFill>
                  <a:srgbClr val="FF0000"/>
                </a:solidFill>
              </a:rPr>
              <a:t>الإستراتيجية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DZ" dirty="0">
                <a:solidFill>
                  <a:schemeClr val="tx1"/>
                </a:solidFill>
              </a:rPr>
              <a:t>الشاملة </a:t>
            </a:r>
            <a:r>
              <a:rPr lang="ar-DZ" dirty="0" smtClean="0">
                <a:solidFill>
                  <a:schemeClr val="tx1"/>
                </a:solidFill>
              </a:rPr>
              <a:t>للمؤسسة </a:t>
            </a:r>
            <a:r>
              <a:rPr lang="ar-DZ" dirty="0">
                <a:solidFill>
                  <a:schemeClr val="tx1"/>
                </a:solidFill>
              </a:rPr>
              <a:t>إلى </a:t>
            </a:r>
            <a:r>
              <a:rPr lang="ar-DZ" dirty="0" smtClean="0">
                <a:solidFill>
                  <a:schemeClr val="tx1"/>
                </a:solidFill>
              </a:rPr>
              <a:t>أفعال، </a:t>
            </a:r>
            <a:r>
              <a:rPr lang="ar-DZ" dirty="0">
                <a:solidFill>
                  <a:schemeClr val="tx1"/>
                </a:solidFill>
              </a:rPr>
              <a:t>فالموازنة الناجحة لا </a:t>
            </a:r>
            <a:r>
              <a:rPr lang="ar-DZ" dirty="0" smtClean="0">
                <a:solidFill>
                  <a:schemeClr val="tx1"/>
                </a:solidFill>
              </a:rPr>
              <a:t>تكتفي </a:t>
            </a:r>
            <a:r>
              <a:rPr lang="ar-DZ" dirty="0">
                <a:solidFill>
                  <a:schemeClr val="tx1"/>
                </a:solidFill>
              </a:rPr>
              <a:t>بالرقابة </a:t>
            </a:r>
            <a:r>
              <a:rPr lang="ar-DZ" dirty="0" smtClean="0">
                <a:solidFill>
                  <a:schemeClr val="tx1"/>
                </a:solidFill>
              </a:rPr>
              <a:t>فقط وإنّما </a:t>
            </a:r>
            <a:r>
              <a:rPr lang="ar-DZ" dirty="0">
                <a:solidFill>
                  <a:schemeClr val="tx1"/>
                </a:solidFill>
              </a:rPr>
              <a:t>تعمل على التأكد من أن العمليات </a:t>
            </a:r>
            <a:r>
              <a:rPr lang="ar-DZ" dirty="0" smtClean="0">
                <a:solidFill>
                  <a:schemeClr val="tx1"/>
                </a:solidFill>
              </a:rPr>
              <a:t>اليوميّة </a:t>
            </a:r>
            <a:r>
              <a:rPr lang="ar-DZ" dirty="0">
                <a:solidFill>
                  <a:schemeClr val="tx1"/>
                </a:solidFill>
              </a:rPr>
              <a:t>تسير بشكل صحيح لتحقيق </a:t>
            </a:r>
            <a:r>
              <a:rPr lang="ar-DZ" dirty="0" smtClean="0">
                <a:solidFill>
                  <a:schemeClr val="tx1"/>
                </a:solidFill>
              </a:rPr>
              <a:t>الأهداف المستقبليّة</a:t>
            </a:r>
            <a:r>
              <a:rPr lang="ar-DZ" dirty="0">
                <a:solidFill>
                  <a:schemeClr val="tx1"/>
                </a:solidFill>
              </a:rPr>
              <a:t>.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DE8A-4D5F-4D8B-ADCA-7605F0AFCAD1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pPr algn="r" rtl="1"/>
            <a:r>
              <a:rPr lang="ar-DZ" sz="3000" b="1" dirty="0" smtClean="0">
                <a:solidFill>
                  <a:srgbClr val="FFFF00"/>
                </a:solidFill>
              </a:rPr>
              <a:t>هدف </a:t>
            </a:r>
            <a:r>
              <a:rPr lang="ar-SA" sz="3000" b="1" dirty="0" smtClean="0">
                <a:solidFill>
                  <a:srgbClr val="FFFF00"/>
                </a:solidFill>
              </a:rPr>
              <a:t>الموازنة التقديرية</a:t>
            </a:r>
            <a:r>
              <a:rPr lang="ar-DZ" sz="3000" b="1" dirty="0" smtClean="0">
                <a:solidFill>
                  <a:srgbClr val="FFFF00"/>
                </a:solidFill>
              </a:rPr>
              <a:t>: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8143932" cy="2786082"/>
          </a:xfrm>
        </p:spPr>
        <p:txBody>
          <a:bodyPr>
            <a:normAutofit/>
          </a:bodyPr>
          <a:lstStyle/>
          <a:p>
            <a:pPr lvl="1" algn="just" rtl="1">
              <a:lnSpc>
                <a:spcPct val="150000"/>
              </a:lnSpc>
            </a:pPr>
            <a:r>
              <a:rPr lang="ar-DZ" dirty="0" smtClean="0">
                <a:solidFill>
                  <a:schemeClr val="tx1"/>
                </a:solidFill>
              </a:rPr>
              <a:t>يكمن </a:t>
            </a:r>
            <a:r>
              <a:rPr lang="ar-DZ" dirty="0" err="1" smtClean="0">
                <a:solidFill>
                  <a:schemeClr val="tx1"/>
                </a:solidFill>
              </a:rPr>
              <a:t>ال</a:t>
            </a:r>
            <a:r>
              <a:rPr lang="ar-SA" dirty="0" smtClean="0">
                <a:solidFill>
                  <a:schemeClr val="tx1"/>
                </a:solidFill>
              </a:rPr>
              <a:t>هدف من الموازنة التقديرية </a:t>
            </a:r>
            <a:r>
              <a:rPr lang="ar-DZ" dirty="0" smtClean="0">
                <a:solidFill>
                  <a:schemeClr val="tx1"/>
                </a:solidFill>
              </a:rPr>
              <a:t>في </a:t>
            </a:r>
            <a:r>
              <a:rPr lang="ar-SA" dirty="0" smtClean="0">
                <a:solidFill>
                  <a:schemeClr val="tx1"/>
                </a:solidFill>
              </a:rPr>
              <a:t>تدارك الأمر واتخاذ</a:t>
            </a:r>
            <a:r>
              <a:rPr lang="ar-DZ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الخطوات اللازمة لتصحيح الأمور منعا</a:t>
            </a:r>
            <a:r>
              <a:rPr lang="ar-DZ" dirty="0" smtClean="0">
                <a:solidFill>
                  <a:schemeClr val="tx1"/>
                </a:solidFill>
              </a:rPr>
              <a:t>ً</a:t>
            </a:r>
            <a:r>
              <a:rPr lang="ar-SA" dirty="0" smtClean="0">
                <a:solidFill>
                  <a:schemeClr val="tx1"/>
                </a:solidFill>
              </a:rPr>
              <a:t> لوقوع الضرر والخسارة </a:t>
            </a:r>
            <a:r>
              <a:rPr lang="ar-DZ" dirty="0" smtClean="0">
                <a:solidFill>
                  <a:schemeClr val="tx1"/>
                </a:solidFill>
              </a:rPr>
              <a:t>للمؤسسة.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3CA6-62AF-4402-BC9B-AF5DFD2C15CD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041397"/>
          </a:xfrm>
        </p:spPr>
        <p:txBody>
          <a:bodyPr>
            <a:normAutofit/>
          </a:bodyPr>
          <a:lstStyle/>
          <a:p>
            <a:pPr algn="r" rtl="1"/>
            <a:r>
              <a:rPr lang="ar-DZ" sz="3000" b="1" dirty="0" smtClean="0">
                <a:solidFill>
                  <a:srgbClr val="FFFF00"/>
                </a:solidFill>
              </a:rPr>
              <a:t>أركان/ متطلبات  موازنة تقديرية :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2500306"/>
            <a:ext cx="8143932" cy="2643206"/>
          </a:xfrm>
        </p:spPr>
        <p:txBody>
          <a:bodyPr>
            <a:normAutofit/>
          </a:bodyPr>
          <a:lstStyle/>
          <a:p>
            <a:pPr marL="971550" lvl="1" indent="-514350" algn="just" rtl="1">
              <a:lnSpc>
                <a:spcPct val="150000"/>
              </a:lnSpc>
              <a:buSzPct val="105000"/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تخطيط سياسة منسقة للمستقبل؛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تنفيذ الخطة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رقابتها؛</a:t>
            </a:r>
          </a:p>
          <a:p>
            <a:pPr marL="971550" lvl="1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DZ" dirty="0" smtClean="0">
                <a:solidFill>
                  <a:schemeClr val="tx1"/>
                </a:solidFill>
              </a:rPr>
              <a:t>اتخاذا القرارات المصححة لأي انحرافات وعلاج مسبباتها.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E78E-0662-440A-9BBA-7286E8F94C30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ar-DZ" sz="3000" b="1" dirty="0" smtClean="0">
                <a:solidFill>
                  <a:srgbClr val="FFFF00"/>
                </a:solidFill>
              </a:rPr>
              <a:t>وظائف الموازنة التقديرية: </a:t>
            </a:r>
            <a:endParaRPr lang="fr-FR" sz="30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412776"/>
            <a:ext cx="8501122" cy="4881724"/>
          </a:xfrm>
        </p:spPr>
        <p:txBody>
          <a:bodyPr>
            <a:normAutofit fontScale="40000" lnSpcReduction="20000"/>
          </a:bodyPr>
          <a:lstStyle/>
          <a:p>
            <a:pPr marL="514350" lvl="1" indent="-514350" algn="just" rtl="1">
              <a:lnSpc>
                <a:spcPct val="120000"/>
              </a:lnSpc>
              <a:buFont typeface="+mj-lt"/>
              <a:buAutoNum type="arabicPeriod"/>
            </a:pPr>
            <a:r>
              <a:rPr lang="ar-DZ" sz="5500" b="1" dirty="0" smtClean="0">
                <a:solidFill>
                  <a:srgbClr val="FF0000"/>
                </a:solidFill>
              </a:rPr>
              <a:t>التخطيط :</a:t>
            </a:r>
            <a:r>
              <a:rPr lang="ar-DZ" sz="5500" dirty="0" smtClean="0">
                <a:solidFill>
                  <a:srgbClr val="FF0000"/>
                </a:solidFill>
              </a:rPr>
              <a:t> </a:t>
            </a:r>
            <a:r>
              <a:rPr lang="ar-DZ" sz="5500" dirty="0">
                <a:solidFill>
                  <a:schemeClr val="tx1"/>
                </a:solidFill>
              </a:rPr>
              <a:t>الموازنة هي </a:t>
            </a:r>
            <a:r>
              <a:rPr lang="ar-DZ" sz="5500" dirty="0">
                <a:solidFill>
                  <a:schemeClr val="tx1"/>
                </a:solidFill>
                <a:hlinkClick r:id="rId2" tooltip="خطة"/>
              </a:rPr>
              <a:t>خطة</a:t>
            </a:r>
            <a:r>
              <a:rPr lang="ar-DZ" sz="5500" dirty="0">
                <a:solidFill>
                  <a:schemeClr val="tx1"/>
                </a:solidFill>
              </a:rPr>
              <a:t> مكتوبة للمستقبل، فهي تعمل على توقع المشكلات قبل </a:t>
            </a:r>
            <a:r>
              <a:rPr lang="ar-DZ" sz="5500" dirty="0" smtClean="0">
                <a:solidFill>
                  <a:schemeClr val="tx1"/>
                </a:solidFill>
              </a:rPr>
              <a:t>حدوثها.</a:t>
            </a:r>
          </a:p>
          <a:p>
            <a:pPr marL="514350" lvl="1" indent="-514350" algn="just" rtl="1">
              <a:lnSpc>
                <a:spcPct val="120000"/>
              </a:lnSpc>
              <a:buFont typeface="+mj-lt"/>
              <a:buAutoNum type="arabicPeriod"/>
            </a:pPr>
            <a:r>
              <a:rPr lang="ar-DZ" sz="5500" b="1" dirty="0" smtClean="0">
                <a:solidFill>
                  <a:srgbClr val="FF0000"/>
                </a:solidFill>
              </a:rPr>
              <a:t>التحكم:</a:t>
            </a:r>
            <a:r>
              <a:rPr lang="ar-DZ" sz="5500" dirty="0" smtClean="0">
                <a:solidFill>
                  <a:srgbClr val="FF0000"/>
                </a:solidFill>
              </a:rPr>
              <a:t> </a:t>
            </a:r>
            <a:r>
              <a:rPr lang="ar-DZ" sz="5500" dirty="0" smtClean="0">
                <a:solidFill>
                  <a:schemeClr val="tx1"/>
                </a:solidFill>
              </a:rPr>
              <a:t>من خلال  </a:t>
            </a:r>
            <a:r>
              <a:rPr lang="ar-DZ" sz="5500" dirty="0">
                <a:solidFill>
                  <a:schemeClr val="tx1"/>
                </a:solidFill>
              </a:rPr>
              <a:t>التحكّم </a:t>
            </a:r>
            <a:r>
              <a:rPr lang="ar-DZ" sz="5500" dirty="0" smtClean="0">
                <a:solidFill>
                  <a:schemeClr val="tx1"/>
                </a:solidFill>
              </a:rPr>
              <a:t> في التكاليف </a:t>
            </a:r>
            <a:r>
              <a:rPr lang="ar-DZ" sz="5500" dirty="0">
                <a:solidFill>
                  <a:schemeClr val="tx1"/>
                </a:solidFill>
              </a:rPr>
              <a:t>عن طريق تحديد ما يجب </a:t>
            </a:r>
            <a:r>
              <a:rPr lang="ar-DZ" sz="5500" dirty="0" smtClean="0">
                <a:solidFill>
                  <a:schemeClr val="tx1"/>
                </a:solidFill>
              </a:rPr>
              <a:t>أن </a:t>
            </a:r>
            <a:r>
              <a:rPr lang="ar-DZ" sz="5500" dirty="0">
                <a:solidFill>
                  <a:schemeClr val="tx1"/>
                </a:solidFill>
              </a:rPr>
              <a:t>تكون عليه التكاليف </a:t>
            </a:r>
            <a:r>
              <a:rPr lang="ar-DZ" sz="5500" dirty="0" smtClean="0">
                <a:solidFill>
                  <a:schemeClr val="tx1"/>
                </a:solidFill>
              </a:rPr>
              <a:t>مسبقاً.</a:t>
            </a:r>
          </a:p>
          <a:p>
            <a:pPr marL="514350" lvl="1" indent="-514350" algn="just" rtl="1">
              <a:lnSpc>
                <a:spcPct val="120000"/>
              </a:lnSpc>
              <a:buFont typeface="+mj-lt"/>
              <a:buAutoNum type="arabicPeriod"/>
            </a:pPr>
            <a:r>
              <a:rPr lang="ar-DZ" sz="5500" b="1" dirty="0" smtClean="0">
                <a:solidFill>
                  <a:srgbClr val="FF0000"/>
                </a:solidFill>
              </a:rPr>
              <a:t>الرقابة:</a:t>
            </a:r>
            <a:r>
              <a:rPr lang="ar-DZ" sz="5500" dirty="0" smtClean="0">
                <a:solidFill>
                  <a:srgbClr val="FF0000"/>
                </a:solidFill>
              </a:rPr>
              <a:t> </a:t>
            </a:r>
            <a:r>
              <a:rPr lang="ar-DZ" sz="5500" dirty="0" smtClean="0">
                <a:solidFill>
                  <a:schemeClr val="tx1"/>
                </a:solidFill>
              </a:rPr>
              <a:t>من خلال </a:t>
            </a:r>
            <a:r>
              <a:rPr lang="ar-DZ" sz="5500" dirty="0">
                <a:solidFill>
                  <a:schemeClr val="tx1"/>
                </a:solidFill>
              </a:rPr>
              <a:t>مقارنة مستويات الأداء المستهدفة الواردة في الموازنة مع النتائج الفعلية </a:t>
            </a:r>
            <a:r>
              <a:rPr lang="ar-DZ" sz="5500" dirty="0" smtClean="0">
                <a:solidFill>
                  <a:schemeClr val="tx1"/>
                </a:solidFill>
              </a:rPr>
              <a:t>المحققة.</a:t>
            </a:r>
          </a:p>
          <a:p>
            <a:pPr marL="514350" lvl="1" indent="-514350" algn="just" rtl="1">
              <a:lnSpc>
                <a:spcPct val="120000"/>
              </a:lnSpc>
              <a:buFont typeface="+mj-lt"/>
              <a:buAutoNum type="arabicPeriod"/>
            </a:pPr>
            <a:r>
              <a:rPr lang="ar-DZ" sz="5500" b="1" dirty="0" smtClean="0">
                <a:solidFill>
                  <a:srgbClr val="FF0000"/>
                </a:solidFill>
              </a:rPr>
              <a:t>تقيم الأداء</a:t>
            </a:r>
            <a:r>
              <a:rPr lang="ar-DZ" sz="5500" b="1" dirty="0" smtClean="0">
                <a:solidFill>
                  <a:schemeClr val="tx1"/>
                </a:solidFill>
              </a:rPr>
              <a:t>: </a:t>
            </a:r>
            <a:r>
              <a:rPr lang="ar-DZ" sz="5500" dirty="0" smtClean="0">
                <a:solidFill>
                  <a:schemeClr val="tx1"/>
                </a:solidFill>
              </a:rPr>
              <a:t>لتقييم أداء </a:t>
            </a:r>
            <a:r>
              <a:rPr lang="ar-DZ" sz="5500" dirty="0" err="1" smtClean="0">
                <a:solidFill>
                  <a:schemeClr val="tx1"/>
                </a:solidFill>
              </a:rPr>
              <a:t>المسؤولين</a:t>
            </a:r>
            <a:r>
              <a:rPr lang="ar-DZ" sz="5500" dirty="0" smtClean="0">
                <a:solidFill>
                  <a:schemeClr val="tx1"/>
                </a:solidFill>
              </a:rPr>
              <a:t> في المؤسسة طالما أن تلك المستويات معدة طبقاً لمعايير سليمة ومدروسة .</a:t>
            </a:r>
            <a:endParaRPr lang="ar-DZ" sz="5500" b="1" dirty="0" smtClean="0">
              <a:solidFill>
                <a:schemeClr val="tx1"/>
              </a:solidFill>
            </a:endParaRPr>
          </a:p>
          <a:p>
            <a:pPr marL="514350" lvl="1" indent="-514350" algn="just" rtl="1">
              <a:lnSpc>
                <a:spcPct val="120000"/>
              </a:lnSpc>
              <a:buFont typeface="+mj-lt"/>
              <a:buAutoNum type="arabicPeriod"/>
            </a:pPr>
            <a:r>
              <a:rPr lang="ar-SA" sz="5500" b="1" dirty="0" smtClean="0">
                <a:solidFill>
                  <a:schemeClr val="tx1"/>
                </a:solidFill>
              </a:rPr>
              <a:t>ا</a:t>
            </a:r>
            <a:r>
              <a:rPr lang="ar-SA" sz="5500" b="1" dirty="0" smtClean="0">
                <a:solidFill>
                  <a:srgbClr val="FF0000"/>
                </a:solidFill>
              </a:rPr>
              <a:t>لاتصال</a:t>
            </a:r>
            <a:r>
              <a:rPr lang="ar-DZ" sz="5500" b="1" dirty="0" smtClean="0">
                <a:solidFill>
                  <a:schemeClr val="tx1"/>
                </a:solidFill>
              </a:rPr>
              <a:t>: </a:t>
            </a:r>
            <a:r>
              <a:rPr lang="ar-DZ" sz="5500" dirty="0" smtClean="0">
                <a:solidFill>
                  <a:schemeClr val="tx1"/>
                </a:solidFill>
              </a:rPr>
              <a:t>عن طريق توصيل المعلومات الخاصة بالخطط والسياسات التي تمّ الاتفاق عليها للفترة المقبلة إلى المستويات الإدارية المختلفة بالشركة.</a:t>
            </a:r>
            <a:endParaRPr lang="ar-DZ" sz="5500" b="1" dirty="0" smtClean="0">
              <a:solidFill>
                <a:schemeClr val="tx1"/>
              </a:solidFill>
            </a:endParaRPr>
          </a:p>
          <a:p>
            <a:pPr marL="514350" lvl="1" indent="-514350" algn="just" rtl="1">
              <a:lnSpc>
                <a:spcPct val="120000"/>
              </a:lnSpc>
              <a:buFont typeface="+mj-lt"/>
              <a:buAutoNum type="arabicPeriod"/>
            </a:pPr>
            <a:r>
              <a:rPr lang="ar-SA" sz="5500" b="1" dirty="0" smtClean="0">
                <a:solidFill>
                  <a:srgbClr val="FF0000"/>
                </a:solidFill>
              </a:rPr>
              <a:t>التنسيق</a:t>
            </a:r>
            <a:r>
              <a:rPr lang="ar-DZ" sz="5500" b="1" dirty="0" smtClean="0">
                <a:solidFill>
                  <a:srgbClr val="FF0000"/>
                </a:solidFill>
              </a:rPr>
              <a:t>:</a:t>
            </a:r>
            <a:r>
              <a:rPr lang="ar-DZ" sz="5500" dirty="0" smtClean="0">
                <a:solidFill>
                  <a:schemeClr val="tx1"/>
                </a:solidFill>
              </a:rPr>
              <a:t> يكون </a:t>
            </a:r>
            <a:r>
              <a:rPr lang="ar-SA" sz="5500" dirty="0" smtClean="0">
                <a:solidFill>
                  <a:schemeClr val="tx1"/>
                </a:solidFill>
              </a:rPr>
              <a:t>بين </a:t>
            </a:r>
            <a:r>
              <a:rPr lang="ar-SA" sz="5500" dirty="0">
                <a:solidFill>
                  <a:schemeClr val="tx1"/>
                </a:solidFill>
              </a:rPr>
              <a:t>الأقسام حيث تساعد الموازنة على تسهيل وانسجام وترابط أداء الأقسام </a:t>
            </a:r>
            <a:r>
              <a:rPr lang="ar-SA" sz="5500" dirty="0" smtClean="0">
                <a:solidFill>
                  <a:schemeClr val="tx1"/>
                </a:solidFill>
              </a:rPr>
              <a:t>المختلفة.</a:t>
            </a:r>
            <a:endParaRPr lang="ar-DZ" sz="5500" dirty="0" smtClean="0">
              <a:solidFill>
                <a:schemeClr val="tx1"/>
              </a:solidFill>
            </a:endParaRPr>
          </a:p>
          <a:p>
            <a:pPr marL="514350" lvl="1" indent="-514350" algn="just" rtl="1">
              <a:lnSpc>
                <a:spcPct val="120000"/>
              </a:lnSpc>
              <a:buFont typeface="+mj-lt"/>
              <a:buAutoNum type="arabicPeriod"/>
            </a:pPr>
            <a:r>
              <a:rPr lang="ar-DZ" sz="5500" b="1" dirty="0" smtClean="0">
                <a:solidFill>
                  <a:srgbClr val="FF0000"/>
                </a:solidFill>
              </a:rPr>
              <a:t>التحفيز:</a:t>
            </a:r>
            <a:r>
              <a:rPr lang="ar-DZ" sz="5500" b="1" dirty="0" smtClean="0">
                <a:solidFill>
                  <a:schemeClr val="tx1"/>
                </a:solidFill>
              </a:rPr>
              <a:t> </a:t>
            </a:r>
            <a:r>
              <a:rPr lang="ar-DZ" sz="5500" dirty="0" smtClean="0">
                <a:solidFill>
                  <a:schemeClr val="tx1"/>
                </a:solidFill>
              </a:rPr>
              <a:t>من خلال حث الأفراد على  تحقيق أهداف  الشركة.</a:t>
            </a:r>
            <a:endParaRPr lang="ar-SA" sz="5500" dirty="0">
              <a:solidFill>
                <a:schemeClr val="tx1"/>
              </a:solidFill>
            </a:endParaRPr>
          </a:p>
          <a:p>
            <a:pPr marL="514350" lvl="0" indent="-514350" algn="just" rtl="1">
              <a:buFont typeface="+mj-lt"/>
              <a:buAutoNum type="arabicPeriod"/>
            </a:pPr>
            <a:endParaRPr lang="ar-DZ" dirty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0BBA-8434-40EE-9340-F7A1D4613128}" type="datetime1">
              <a:rPr lang="fr-FR" smtClean="0"/>
              <a:pPr/>
              <a:t>05/04/2022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2669</TotalTime>
  <Words>579</Words>
  <Application>Microsoft Office PowerPoint</Application>
  <PresentationFormat>Affichage à l'écran (4:3)</PresentationFormat>
  <Paragraphs>91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جامعة الشهيد أحمد زبانة-غليزان- كلية العلوم الاقتصادية والتجارية وعلوم  التسيير قسم علوم التسيير تخصص إدارة مالية</vt:lpstr>
      <vt:lpstr>مصطلحات مهمة  لفهم  الموازنة ( الكلمات  المفتاحية):</vt:lpstr>
      <vt:lpstr>نشأة الموازنة  التقديرية :</vt:lpstr>
      <vt:lpstr>تعريف الموازنة  التقديرية :</vt:lpstr>
      <vt:lpstr>طبيعة الموازنة التقديرية:</vt:lpstr>
      <vt:lpstr>الغرض من  الموازنة التقديرية:</vt:lpstr>
      <vt:lpstr>هدف الموازنة التقديرية:</vt:lpstr>
      <vt:lpstr>أركان/ متطلبات  موازنة تقديرية :</vt:lpstr>
      <vt:lpstr>وظائف الموازنة التقديرية: </vt:lpstr>
      <vt:lpstr>مزا يا الموازنة التقديرية:</vt:lpstr>
      <vt:lpstr>معو قات الموازنة التقديرية :</vt:lpstr>
      <vt:lpstr>مراحل إعداد الموازنة  التقديرية: </vt:lpstr>
    </vt:vector>
  </TitlesOfParts>
  <Company>LabsOnly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الحصة  الأولى  14 فبراير2018م</dc:title>
  <dc:creator>Dr Fouad</dc:creator>
  <cp:lastModifiedBy>pc</cp:lastModifiedBy>
  <cp:revision>173</cp:revision>
  <dcterms:created xsi:type="dcterms:W3CDTF">2018-02-08T20:58:44Z</dcterms:created>
  <dcterms:modified xsi:type="dcterms:W3CDTF">2022-04-05T21:05:46Z</dcterms:modified>
</cp:coreProperties>
</file>