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74" r:id="rId4"/>
    <p:sldId id="273" r:id="rId5"/>
    <p:sldId id="272" r:id="rId6"/>
    <p:sldId id="262" r:id="rId7"/>
    <p:sldId id="275" r:id="rId8"/>
    <p:sldId id="277" r:id="rId9"/>
    <p:sldId id="270" r:id="rId10"/>
    <p:sldId id="281" r:id="rId11"/>
    <p:sldId id="282" r:id="rId12"/>
    <p:sldId id="288" r:id="rId13"/>
    <p:sldId id="285" r:id="rId14"/>
    <p:sldId id="283" r:id="rId15"/>
    <p:sldId id="28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00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6765-AE86-48E1-B4B4-6BA662D72B8F}" type="datetimeFigureOut">
              <a:rPr lang="fr-FR" smtClean="0"/>
              <a:pPr/>
              <a:t>05/04/2022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6C9D-F76C-4887-A870-ABF3496D1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85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215-B90C-4004-8597-E4A31C482F6C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8E1F-A382-4F2B-9852-C4CC078600CB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5C1-6496-4486-AEDB-3BCBB778DCDB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BB24-4A3F-4974-B76C-9677AA043040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E706-5B12-40C8-A781-54C39768BFAF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6576-ACCC-4848-A997-BBE472591681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EF0C-07A0-4EC6-BC37-A2A6DF85AB99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C61C-697A-40E2-B079-F0916E1F17F4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F82E-F082-418B-A4E9-34F65F47B95B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A731-8A61-493A-815F-F4C24D7A6196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1FF-C442-4CC8-87B4-DD8E75E9C0DA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u-relizane.d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:\Documents and Settings\Administrateur\Mes documents\Downloads\budg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678" cy="38576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87824" y="142877"/>
            <a:ext cx="4227382" cy="1357297"/>
          </a:xfrm>
        </p:spPr>
        <p:txBody>
          <a:bodyPr>
            <a:noAutofit/>
          </a:bodyPr>
          <a:lstStyle/>
          <a:p>
            <a:pPr algn="r" rtl="1"/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جامعة الشهيد أحمد زبانة-غليزان-</a:t>
            </a:r>
            <a:b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العلوم الاقتصادية والتجارية وعلوم  التسيير</a:t>
            </a:r>
            <a:b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علوم التسيير</a:t>
            </a:r>
            <a:b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تخصص إدارة مالية</a:t>
            </a:r>
            <a:endParaRPr lang="fr-FR" sz="2000" b="1" spc="-150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4718923" y="3790750"/>
            <a:ext cx="4429156" cy="1870498"/>
          </a:xfrm>
        </p:spPr>
        <p:txBody>
          <a:bodyPr>
            <a:noAutofit/>
          </a:bodyPr>
          <a:lstStyle/>
          <a:p>
            <a:pPr rtl="1"/>
            <a:r>
              <a:rPr lang="ar-DZ" sz="5500" b="1" dirty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مدخل إلى الموازنة التقديّريّة</a:t>
            </a:r>
            <a:endParaRPr lang="fr-FR" sz="5500" b="1" dirty="0"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80CA-2223-41FA-9FF7-4CBD7E3DEEAA}" type="datetime1">
              <a:rPr lang="fr-FR" smtClean="0">
                <a:solidFill>
                  <a:schemeClr val="tx1"/>
                </a:solidFill>
              </a:rPr>
              <a:pPr/>
              <a:t>05/04/2022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602" name="AutoShape 2" descr="Résultat de recherche d'images pour &quot;‫الموازنة التقديرية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ardrop 16"/>
          <p:cNvSpPr/>
          <p:nvPr/>
        </p:nvSpPr>
        <p:spPr>
          <a:xfrm>
            <a:off x="6519376" y="2287742"/>
            <a:ext cx="2571768" cy="1357298"/>
          </a:xfrm>
          <a:prstGeom prst="teardrop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مقياس :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    الموازنة التقديرية</a:t>
            </a:r>
            <a:endParaRPr lang="fr-FR" b="1" dirty="0" smtClean="0">
              <a:solidFill>
                <a:srgbClr val="FF0000"/>
              </a:solidFill>
            </a:endParaRPr>
          </a:p>
          <a:p>
            <a:pPr rtl="1"/>
            <a:r>
              <a:rPr lang="fr-FR" b="1" dirty="0" smtClean="0">
                <a:solidFill>
                  <a:srgbClr val="FF0000"/>
                </a:solidFill>
              </a:rPr>
              <a:t>BUDGET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Espace réservé de la date 3"/>
          <p:cNvSpPr txBox="1">
            <a:spLocks/>
          </p:cNvSpPr>
          <p:nvPr/>
        </p:nvSpPr>
        <p:spPr>
          <a:xfrm>
            <a:off x="4071934" y="6350023"/>
            <a:ext cx="34290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lang="fr-FR" sz="1400" dirty="0"/>
              <a:t>fouad.benhaddou@</a:t>
            </a:r>
            <a:r>
              <a:rPr lang="fr-FR" sz="1400" u="sng" dirty="0">
                <a:hlinkClick r:id="rId3"/>
              </a:rPr>
              <a:t>univ-relizane.dz</a:t>
            </a:r>
            <a:endParaRPr lang="fr-FR" sz="1400" b="1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214414" y="1142984"/>
            <a:ext cx="5000660" cy="1357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5" name="Picture 5" descr="H:\Documents and Settings\Administrateur\Mes documents\Downloads\budge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7544" y="2286016"/>
            <a:ext cx="4167202" cy="44291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Espace réservé de la date 3"/>
          <p:cNvSpPr txBox="1">
            <a:spLocks/>
          </p:cNvSpPr>
          <p:nvPr/>
        </p:nvSpPr>
        <p:spPr>
          <a:xfrm>
            <a:off x="5969642" y="5877272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lang="ar-DZ" sz="2000" b="1" dirty="0">
                <a:solidFill>
                  <a:srgbClr val="FFFF00"/>
                </a:solidFill>
              </a:rPr>
              <a:t>إعداد: </a:t>
            </a:r>
            <a:r>
              <a:rPr lang="ar-DZ" sz="2000" b="1" dirty="0" err="1">
                <a:solidFill>
                  <a:srgbClr val="FFFF00"/>
                </a:solidFill>
              </a:rPr>
              <a:t>د.فؤاد</a:t>
            </a:r>
            <a:r>
              <a:rPr lang="ar-DZ" sz="2000" b="1" dirty="0">
                <a:solidFill>
                  <a:srgbClr val="FFFF00"/>
                </a:solidFill>
              </a:rPr>
              <a:t> بن حدو</a:t>
            </a:r>
            <a:endParaRPr lang="fr-FR" sz="2000" b="1" dirty="0">
              <a:solidFill>
                <a:srgbClr val="FFFF00"/>
              </a:solidFill>
            </a:endParaRPr>
          </a:p>
          <a:p>
            <a:pPr lvl="0" algn="ctr">
              <a:defRPr/>
            </a:pPr>
            <a:r>
              <a:rPr lang="ar-DZ" sz="2000" b="1" dirty="0">
                <a:solidFill>
                  <a:srgbClr val="FFFF00"/>
                </a:solidFill>
              </a:rPr>
              <a:t>أستاذ محاضر -أ-</a:t>
            </a:r>
            <a:endParaRPr lang="fr-FR" sz="2000" b="1" dirty="0">
              <a:solidFill>
                <a:srgbClr val="FFFF00"/>
              </a:solidFill>
            </a:endParaRPr>
          </a:p>
        </p:txBody>
      </p:sp>
      <p:pic>
        <p:nvPicPr>
          <p:cNvPr id="18" name="Picture 2" descr="C:\Users\pc\Desktop\téléchargemen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4714"/>
            <a:ext cx="2133600" cy="2133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34746" y="2522833"/>
            <a:ext cx="1162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ar-DZ" b="1" dirty="0">
                <a:solidFill>
                  <a:srgbClr val="FFFF00"/>
                </a:solidFill>
              </a:rPr>
              <a:t>الجزء  </a:t>
            </a:r>
            <a:r>
              <a:rPr lang="ar-DZ" b="1" dirty="0" smtClean="0">
                <a:solidFill>
                  <a:srgbClr val="FFFF00"/>
                </a:solidFill>
              </a:rPr>
              <a:t>الثاني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20" name="Espace réservé de la date 3"/>
          <p:cNvSpPr txBox="1">
            <a:spLocks/>
          </p:cNvSpPr>
          <p:nvPr/>
        </p:nvSpPr>
        <p:spPr>
          <a:xfrm>
            <a:off x="3635896" y="1551707"/>
            <a:ext cx="29480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المستوى  : السنة الثالثة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الفرق بين الموازنة </a:t>
            </a:r>
            <a:r>
              <a:rPr lang="ar-DZ" b="1" dirty="0" err="1" smtClean="0">
                <a:solidFill>
                  <a:srgbClr val="FFFF00"/>
                </a:solidFill>
              </a:rPr>
              <a:t>و</a:t>
            </a:r>
            <a:r>
              <a:rPr lang="ar-DZ" b="1" dirty="0" smtClean="0">
                <a:solidFill>
                  <a:srgbClr val="FFFF00"/>
                </a:solidFill>
              </a:rPr>
              <a:t> الميزانية: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571612"/>
            <a:ext cx="8143932" cy="4572032"/>
          </a:xfrm>
        </p:spPr>
        <p:txBody>
          <a:bodyPr>
            <a:normAutofit fontScale="25000" lnSpcReduction="20000"/>
          </a:bodyPr>
          <a:lstStyle/>
          <a:p>
            <a:pPr marL="176213" lvl="1" indent="-176213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1200" dirty="0">
                <a:solidFill>
                  <a:schemeClr val="tx1"/>
                </a:solidFill>
              </a:rPr>
              <a:t>تهدف الموازنة التقديرية إلى </a:t>
            </a:r>
            <a:r>
              <a:rPr lang="ar-SA" sz="11200" u="sng" dirty="0">
                <a:solidFill>
                  <a:schemeClr val="tx1"/>
                </a:solidFill>
              </a:rPr>
              <a:t>تحقيق التخطيط والرقابة</a:t>
            </a:r>
            <a:r>
              <a:rPr lang="ar-SA" sz="11200" dirty="0">
                <a:solidFill>
                  <a:schemeClr val="tx1"/>
                </a:solidFill>
              </a:rPr>
              <a:t>، في حين تهدف الميزانية إلى إيضاح </a:t>
            </a:r>
            <a:r>
              <a:rPr lang="ar-SA" sz="11200" u="sng" dirty="0">
                <a:solidFill>
                  <a:schemeClr val="tx1"/>
                </a:solidFill>
              </a:rPr>
              <a:t>المركز </a:t>
            </a:r>
            <a:r>
              <a:rPr lang="ar-SA" sz="11200" u="sng" dirty="0" smtClean="0">
                <a:solidFill>
                  <a:schemeClr val="tx1"/>
                </a:solidFill>
              </a:rPr>
              <a:t>المالي</a:t>
            </a:r>
            <a:r>
              <a:rPr lang="ar-DZ" sz="11200" u="sng" dirty="0" smtClean="0">
                <a:solidFill>
                  <a:schemeClr val="tx1"/>
                </a:solidFill>
              </a:rPr>
              <a:t>  للمؤسسة </a:t>
            </a:r>
            <a:r>
              <a:rPr lang="fr-FR" sz="11200" dirty="0" smtClean="0">
                <a:solidFill>
                  <a:schemeClr val="tx1"/>
                </a:solidFill>
              </a:rPr>
              <a:t>.</a:t>
            </a:r>
            <a:endParaRPr lang="fr-FR" sz="11200" dirty="0">
              <a:solidFill>
                <a:schemeClr val="tx1"/>
              </a:solidFill>
            </a:endParaRPr>
          </a:p>
          <a:p>
            <a:pPr marL="176213" lvl="1" indent="-176213" algn="just" rtl="1">
              <a:lnSpc>
                <a:spcPct val="170000"/>
              </a:lnSpc>
              <a:buFont typeface="+mj-lt"/>
              <a:buAutoNum type="arabicPeriod"/>
            </a:pPr>
            <a:r>
              <a:rPr lang="fr-FR" sz="11200" dirty="0">
                <a:solidFill>
                  <a:schemeClr val="tx1"/>
                </a:solidFill>
              </a:rPr>
              <a:t> </a:t>
            </a:r>
            <a:r>
              <a:rPr lang="ar-SA" sz="11200" dirty="0">
                <a:solidFill>
                  <a:schemeClr val="tx1"/>
                </a:solidFill>
              </a:rPr>
              <a:t>تحتوى الموازنة التقديرية على </a:t>
            </a:r>
            <a:r>
              <a:rPr lang="ar-SA" sz="11200" u="sng" dirty="0">
                <a:solidFill>
                  <a:schemeClr val="tx1"/>
                </a:solidFill>
              </a:rPr>
              <a:t>أرقام مسبقة، أي محددة مقدماً</a:t>
            </a:r>
            <a:r>
              <a:rPr lang="ar-SA" sz="11200" dirty="0">
                <a:solidFill>
                  <a:schemeClr val="tx1"/>
                </a:solidFill>
              </a:rPr>
              <a:t> قبل أن تحدث العمليات فعلاً، في حين تحتوى الميزانية على </a:t>
            </a:r>
            <a:r>
              <a:rPr lang="ar-SA" sz="11200" u="sng" dirty="0">
                <a:solidFill>
                  <a:schemeClr val="tx1"/>
                </a:solidFill>
              </a:rPr>
              <a:t>أرقام </a:t>
            </a:r>
            <a:r>
              <a:rPr lang="ar-SA" sz="11200" u="sng" dirty="0" smtClean="0">
                <a:solidFill>
                  <a:schemeClr val="tx1"/>
                </a:solidFill>
              </a:rPr>
              <a:t>فعلي</a:t>
            </a:r>
            <a:r>
              <a:rPr lang="ar-DZ" sz="11200" u="sng" dirty="0" smtClean="0">
                <a:solidFill>
                  <a:schemeClr val="tx1"/>
                </a:solidFill>
              </a:rPr>
              <a:t>ة</a:t>
            </a:r>
            <a:r>
              <a:rPr lang="ar-SA" sz="11200" u="sng" dirty="0" smtClean="0">
                <a:solidFill>
                  <a:schemeClr val="tx1"/>
                </a:solidFill>
              </a:rPr>
              <a:t> </a:t>
            </a:r>
            <a:r>
              <a:rPr lang="ar-SA" sz="11200" u="sng" dirty="0">
                <a:solidFill>
                  <a:schemeClr val="tx1"/>
                </a:solidFill>
              </a:rPr>
              <a:t>عن عمليات حدثت فعلاً</a:t>
            </a:r>
            <a:r>
              <a:rPr lang="fr-FR" sz="11200" u="sng" dirty="0">
                <a:solidFill>
                  <a:schemeClr val="tx1"/>
                </a:solidFill>
              </a:rPr>
              <a:t>.</a:t>
            </a:r>
          </a:p>
          <a:p>
            <a:pPr marL="176213" lvl="1" indent="-176213" algn="just" rtl="1">
              <a:lnSpc>
                <a:spcPct val="170000"/>
              </a:lnSpc>
              <a:buFont typeface="+mj-lt"/>
              <a:buAutoNum type="arabicPeriod"/>
            </a:pPr>
            <a:r>
              <a:rPr lang="fr-FR" sz="11200" dirty="0">
                <a:solidFill>
                  <a:schemeClr val="tx1"/>
                </a:solidFill>
              </a:rPr>
              <a:t> </a:t>
            </a:r>
            <a:r>
              <a:rPr lang="ar-SA" sz="11200" dirty="0">
                <a:solidFill>
                  <a:schemeClr val="tx1"/>
                </a:solidFill>
              </a:rPr>
              <a:t>تُعَدّ الموازنة التقديرية عن </a:t>
            </a:r>
            <a:r>
              <a:rPr lang="ar-SA" sz="11200" u="sng" dirty="0">
                <a:solidFill>
                  <a:schemeClr val="tx1"/>
                </a:solidFill>
              </a:rPr>
              <a:t>فترة محددة مقبلة</a:t>
            </a:r>
            <a:r>
              <a:rPr lang="ar-SA" sz="11200" dirty="0">
                <a:solidFill>
                  <a:schemeClr val="tx1"/>
                </a:solidFill>
              </a:rPr>
              <a:t>، في حين أن </a:t>
            </a:r>
            <a:r>
              <a:rPr lang="ar-SA" sz="11200" dirty="0" smtClean="0">
                <a:solidFill>
                  <a:schemeClr val="tx1"/>
                </a:solidFill>
              </a:rPr>
              <a:t>الميزانية</a:t>
            </a:r>
            <a:r>
              <a:rPr lang="fr-FR" sz="11200" dirty="0" smtClean="0">
                <a:solidFill>
                  <a:schemeClr val="tx1"/>
                </a:solidFill>
              </a:rPr>
              <a:t> </a:t>
            </a:r>
            <a:r>
              <a:rPr lang="ar-SA" sz="11200" dirty="0" smtClean="0">
                <a:solidFill>
                  <a:schemeClr val="tx1"/>
                </a:solidFill>
              </a:rPr>
              <a:t>تُعَدْ </a:t>
            </a:r>
            <a:r>
              <a:rPr lang="ar-SA" sz="11200" u="sng" dirty="0">
                <a:solidFill>
                  <a:schemeClr val="tx1"/>
                </a:solidFill>
              </a:rPr>
              <a:t>في تاريخ محدد، عن فترة مضت</a:t>
            </a:r>
            <a:r>
              <a:rPr lang="fr-FR" sz="11200" u="sng" dirty="0">
                <a:solidFill>
                  <a:schemeClr val="tx1"/>
                </a:solidFill>
              </a:rPr>
              <a:t>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3CA6-62AF-4402-BC9B-AF5DFD2C15CD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>
                <a:solidFill>
                  <a:srgbClr val="FFFF00"/>
                </a:solidFill>
              </a:rPr>
              <a:t>الموازنة </a:t>
            </a:r>
            <a:r>
              <a:rPr lang="ar-DZ" b="1" dirty="0" smtClean="0">
                <a:solidFill>
                  <a:srgbClr val="FFFF00"/>
                </a:solidFill>
              </a:rPr>
              <a:t>الشاملة  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43208"/>
            <a:ext cx="8229600" cy="2114552"/>
          </a:xfrm>
        </p:spPr>
        <p:txBody>
          <a:bodyPr/>
          <a:lstStyle/>
          <a:p>
            <a:pPr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b="1" dirty="0" smtClean="0"/>
              <a:t>تعرف الموازنة الشاملة (الرئيسية): </a:t>
            </a:r>
            <a:r>
              <a:rPr lang="ar-DZ" dirty="0" smtClean="0"/>
              <a:t>على أنها الإطار العام أو ملخص  الذي يجمع كل موازنات الفرعيّة للمؤسسة.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أهمية صياغة </a:t>
            </a:r>
            <a:r>
              <a:rPr lang="ar-SA" b="1" dirty="0" smtClean="0">
                <a:solidFill>
                  <a:srgbClr val="FFFF00"/>
                </a:solidFill>
              </a:rPr>
              <a:t>الموازنة </a:t>
            </a:r>
            <a:r>
              <a:rPr lang="ar-DZ" b="1" dirty="0" smtClean="0">
                <a:solidFill>
                  <a:srgbClr val="FFFF00"/>
                </a:solidFill>
              </a:rPr>
              <a:t>الشاملة  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28894"/>
            <a:ext cx="8229600" cy="2686056"/>
          </a:xfrm>
        </p:spPr>
        <p:txBody>
          <a:bodyPr/>
          <a:lstStyle/>
          <a:p>
            <a:pPr algn="just" rtl="1">
              <a:buNone/>
            </a:pPr>
            <a:r>
              <a:rPr lang="ar-DZ" dirty="0" smtClean="0"/>
              <a:t>    </a:t>
            </a:r>
            <a:r>
              <a:rPr lang="ar-DZ" dirty="0" smtClean="0"/>
              <a:t>       تكمن </a:t>
            </a:r>
            <a:r>
              <a:rPr lang="ar-DZ" dirty="0" smtClean="0"/>
              <a:t>الأهميّة من صياغة الموازنة الشاملة في ربط </a:t>
            </a:r>
            <a:r>
              <a:rPr lang="ar-DZ" dirty="0" smtClean="0"/>
              <a:t>وجمع </a:t>
            </a:r>
            <a:r>
              <a:rPr lang="ar-DZ" dirty="0" smtClean="0"/>
              <a:t>الموازنات الفرعية الخاصة بكل قسم مع بعضها البعض. بحيث لا يمكن إعداد </a:t>
            </a:r>
            <a:r>
              <a:rPr lang="ar-DZ" b="1" dirty="0" smtClean="0"/>
              <a:t>موازنة إنتاج</a:t>
            </a:r>
            <a:r>
              <a:rPr lang="ar-DZ" dirty="0" smtClean="0"/>
              <a:t> إلا بعد إتمام </a:t>
            </a:r>
            <a:r>
              <a:rPr lang="ar-DZ" b="1" dirty="0" smtClean="0"/>
              <a:t>موازنة المبيعات</a:t>
            </a:r>
            <a:r>
              <a:rPr lang="ar-DZ" dirty="0" smtClean="0"/>
              <a:t>، كما أنه لا يمكن إعداد </a:t>
            </a:r>
            <a:r>
              <a:rPr lang="ar-DZ" b="1" dirty="0" smtClean="0"/>
              <a:t>موازنة  التموين</a:t>
            </a:r>
            <a:r>
              <a:rPr lang="ar-DZ" dirty="0" smtClean="0"/>
              <a:t> إلا بعد إتمام </a:t>
            </a:r>
            <a:r>
              <a:rPr lang="ar-DZ" b="1" dirty="0" smtClean="0"/>
              <a:t>موازنة الإنتاج</a:t>
            </a:r>
            <a:r>
              <a:rPr lang="ar-DZ" dirty="0" smtClean="0"/>
              <a:t>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مكونات </a:t>
            </a:r>
            <a:r>
              <a:rPr lang="ar-SA" b="1" dirty="0" smtClean="0">
                <a:solidFill>
                  <a:srgbClr val="FFFF00"/>
                </a:solidFill>
              </a:rPr>
              <a:t>موازنة </a:t>
            </a:r>
            <a:r>
              <a:rPr lang="ar-DZ" b="1" dirty="0" smtClean="0">
                <a:solidFill>
                  <a:srgbClr val="FFFF00"/>
                </a:solidFill>
              </a:rPr>
              <a:t>الشاملة </a:t>
            </a:r>
            <a:r>
              <a:rPr lang="ar-DZ" b="1" dirty="0" smtClean="0">
                <a:solidFill>
                  <a:srgbClr val="FFFF00"/>
                </a:solidFill>
              </a:rPr>
              <a:t>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214710"/>
          </a:xfrm>
        </p:spPr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ar-DZ" sz="4000" dirty="0" smtClean="0"/>
              <a:t>تتكون الموازنة  الشاملة من:</a:t>
            </a:r>
          </a:p>
          <a:p>
            <a:pPr marL="914400" lvl="1" indent="-51435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4000" dirty="0" smtClean="0"/>
              <a:t>الموازنات التشغيلية.</a:t>
            </a:r>
          </a:p>
          <a:p>
            <a:pPr marL="914400" lvl="1" indent="-514350" algn="r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4000" dirty="0" smtClean="0"/>
              <a:t>الموازنات  المالية.</a:t>
            </a:r>
          </a:p>
          <a:p>
            <a:pPr algn="r" rtl="1">
              <a:buFont typeface="Wingdings" pitchFamily="2" charset="2"/>
              <a:buChar char="§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err="1" smtClean="0">
                <a:solidFill>
                  <a:srgbClr val="FFFF00"/>
                </a:solidFill>
              </a:rPr>
              <a:t>الموازانات</a:t>
            </a:r>
            <a:r>
              <a:rPr lang="ar-DZ" b="1" dirty="0" smtClean="0">
                <a:solidFill>
                  <a:srgbClr val="FFFF00"/>
                </a:solidFill>
              </a:rPr>
              <a:t>  التشغيلية: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14908"/>
          </a:xfrm>
        </p:spPr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الموازنات التشغيلية هي: عبارة خطة تفصيلية شاملة تعد وتوزع  قبل البدء في عمليات وتعتبر </a:t>
            </a:r>
            <a:r>
              <a:rPr lang="ar-DZ" sz="2800" b="1" u="sng" dirty="0" smtClean="0"/>
              <a:t>كأداة تخطيطية رقابية</a:t>
            </a:r>
            <a:r>
              <a:rPr lang="ar-DZ" sz="2800" b="1" dirty="0" smtClean="0"/>
              <a:t>  </a:t>
            </a:r>
            <a:r>
              <a:rPr lang="ar-DZ" sz="2800" dirty="0" smtClean="0"/>
              <a:t>ومعيار  لتقيم  الأداء وتتكون من: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400" dirty="0" smtClean="0"/>
              <a:t>موازنة المبيعات ( الإيرادات).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400" dirty="0" smtClean="0"/>
              <a:t>موازنة مصاريف  البيع  </a:t>
            </a:r>
            <a:r>
              <a:rPr lang="ar-DZ" sz="2400" dirty="0" err="1" smtClean="0"/>
              <a:t>و</a:t>
            </a:r>
            <a:r>
              <a:rPr lang="ar-DZ" sz="2400" dirty="0" smtClean="0"/>
              <a:t>  التوزيع.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400" dirty="0" smtClean="0"/>
              <a:t>موازنة  الإنتاج.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400" dirty="0" smtClean="0"/>
              <a:t> موازنة  المصروفات  الصناعية.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400" dirty="0" smtClean="0"/>
              <a:t>موازنة  </a:t>
            </a:r>
            <a:r>
              <a:rPr lang="ar-DZ" sz="2400" dirty="0" err="1" smtClean="0"/>
              <a:t>التموينات</a:t>
            </a:r>
            <a:r>
              <a:rPr lang="ar-DZ" sz="2400" dirty="0" smtClean="0"/>
              <a:t> ( المشتريات)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400" dirty="0" smtClean="0"/>
              <a:t>موازنة  العاملة </a:t>
            </a:r>
            <a:r>
              <a:rPr lang="ar-DZ" sz="2400" dirty="0" err="1" smtClean="0"/>
              <a:t>و</a:t>
            </a:r>
            <a:r>
              <a:rPr lang="ar-DZ" sz="2400" dirty="0" smtClean="0"/>
              <a:t> الأجور.</a:t>
            </a:r>
          </a:p>
          <a:p>
            <a:pPr lvl="1" algn="just" rtl="1">
              <a:lnSpc>
                <a:spcPct val="150000"/>
              </a:lnSpc>
              <a:buNone/>
            </a:pPr>
            <a:endParaRPr lang="ar-DZ" sz="2400" dirty="0" smtClean="0"/>
          </a:p>
          <a:p>
            <a:pPr lvl="1" algn="just" rtl="1">
              <a:lnSpc>
                <a:spcPct val="150000"/>
              </a:lnSpc>
              <a:buFont typeface="Arial" pitchFamily="34" charset="0"/>
              <a:buChar char="•"/>
            </a:pPr>
            <a:endParaRPr lang="ar-DZ" sz="2400" dirty="0" smtClean="0"/>
          </a:p>
          <a:p>
            <a:pPr algn="just" rtl="1"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الموازنات  </a:t>
            </a:r>
            <a:r>
              <a:rPr lang="ar-DZ" b="1" dirty="0" smtClean="0">
                <a:solidFill>
                  <a:srgbClr val="FFFF00"/>
                </a:solidFill>
              </a:rPr>
              <a:t>المالية 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22824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DZ" sz="2800" dirty="0" smtClean="0"/>
              <a:t>الموازنات المالية وهي خطة تجميع للموازنات التشغيلية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تشمل عدة  موازنات وهي :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/>
              <a:t>موازنة </a:t>
            </a:r>
            <a:r>
              <a:rPr lang="ar-DZ" dirty="0" smtClean="0"/>
              <a:t>النقدية؛</a:t>
            </a:r>
            <a:endParaRPr lang="ar-DZ" dirty="0" smtClean="0"/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/>
              <a:t>موازنة </a:t>
            </a:r>
            <a:r>
              <a:rPr lang="ar-DZ" dirty="0" smtClean="0"/>
              <a:t>الدخل ( جدول حسابات  النتائج)؛</a:t>
            </a:r>
            <a:endParaRPr lang="ar-DZ" dirty="0" smtClean="0"/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/>
              <a:t>موازنة </a:t>
            </a:r>
            <a:r>
              <a:rPr lang="ar-DZ" dirty="0" smtClean="0"/>
              <a:t>المركز </a:t>
            </a:r>
            <a:r>
              <a:rPr lang="ar-DZ" dirty="0" smtClean="0"/>
              <a:t>المالي (الميزانية).</a:t>
            </a:r>
            <a:endParaRPr lang="ar-DZ" dirty="0" smtClean="0"/>
          </a:p>
          <a:p>
            <a:pPr algn="just" rtl="1"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04056" y="260648"/>
            <a:ext cx="7772400" cy="714379"/>
          </a:xfrm>
        </p:spPr>
        <p:txBody>
          <a:bodyPr>
            <a:noAutofit/>
          </a:bodyPr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مبادئ </a:t>
            </a:r>
            <a:r>
              <a:rPr lang="ar-DZ" b="1" dirty="0" smtClean="0">
                <a:solidFill>
                  <a:srgbClr val="FFFF00"/>
                </a:solidFill>
              </a:rPr>
              <a:t>الموازنة التقديرية: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124744"/>
            <a:ext cx="8643998" cy="4857784"/>
          </a:xfrm>
        </p:spPr>
        <p:txBody>
          <a:bodyPr>
            <a:noAutofit/>
          </a:bodyPr>
          <a:lstStyle/>
          <a:p>
            <a:pPr lvl="1" indent="-457200" algn="just" rtl="1">
              <a:buFont typeface="+mj-lt"/>
              <a:buAutoNum type="arabicPeriod"/>
              <a:tabLst>
                <a:tab pos="0" algn="l"/>
              </a:tabLst>
            </a:pPr>
            <a:r>
              <a:rPr lang="ar-DZ" sz="2300" b="1" dirty="0" smtClean="0">
                <a:solidFill>
                  <a:srgbClr val="FF0000"/>
                </a:solidFill>
                <a:cs typeface="+mj-cs"/>
              </a:rPr>
              <a:t>مبدأ الشمولية: </a:t>
            </a:r>
            <a:r>
              <a:rPr lang="ar-DZ" sz="2300" dirty="0" smtClean="0">
                <a:solidFill>
                  <a:schemeClr val="tx1"/>
                </a:solidFill>
                <a:cs typeface="+mj-cs"/>
              </a:rPr>
              <a:t>لشموليتها في التقدير جميع أوجه نشاطات المؤسسة،  وجوانب المالية ، الكمية والنقدية. </a:t>
            </a:r>
          </a:p>
          <a:p>
            <a:pPr lvl="1" indent="-457200" algn="just" rtl="1">
              <a:buFont typeface="+mj-lt"/>
              <a:buAutoNum type="arabicPeriod"/>
              <a:tabLst>
                <a:tab pos="0" algn="l"/>
              </a:tabLst>
            </a:pPr>
            <a:r>
              <a:rPr lang="ar-DZ" sz="2300" b="1" dirty="0" smtClean="0">
                <a:solidFill>
                  <a:srgbClr val="FF0000"/>
                </a:solidFill>
                <a:cs typeface="+mj-cs"/>
              </a:rPr>
              <a:t>مبدأ التقدير: </a:t>
            </a:r>
            <a:r>
              <a:rPr lang="ar-DZ" sz="2300" dirty="0" smtClean="0">
                <a:solidFill>
                  <a:schemeClr val="tx1"/>
                </a:solidFill>
                <a:cs typeface="+mj-cs"/>
              </a:rPr>
              <a:t>لارتكازها على </a:t>
            </a:r>
            <a:r>
              <a:rPr lang="ar-DZ" sz="2300" dirty="0" err="1" smtClean="0">
                <a:solidFill>
                  <a:schemeClr val="tx1"/>
                </a:solidFill>
                <a:cs typeface="+mj-cs"/>
              </a:rPr>
              <a:t>التنبوء</a:t>
            </a:r>
            <a:r>
              <a:rPr lang="ar-DZ" sz="2300" dirty="0" smtClean="0">
                <a:solidFill>
                  <a:schemeClr val="tx1"/>
                </a:solidFill>
                <a:cs typeface="+mj-cs"/>
              </a:rPr>
              <a:t> المستقبلي بالعمليات المختلفة خلال  فترة  زمنية معينة.</a:t>
            </a:r>
          </a:p>
          <a:p>
            <a:pPr lvl="1" indent="-457200" algn="just" rtl="1">
              <a:buFont typeface="+mj-lt"/>
              <a:buAutoNum type="arabicPeriod"/>
              <a:tabLst>
                <a:tab pos="0" algn="l"/>
              </a:tabLst>
            </a:pPr>
            <a:r>
              <a:rPr lang="ar-DZ" sz="2300" b="1" dirty="0" smtClean="0">
                <a:solidFill>
                  <a:srgbClr val="FF0000"/>
                </a:solidFill>
                <a:cs typeface="+mj-cs"/>
              </a:rPr>
              <a:t>مبدأ التوزيع الزمني والجغرافي: </a:t>
            </a:r>
            <a:r>
              <a:rPr lang="ar-DZ" sz="2300" dirty="0" smtClean="0">
                <a:solidFill>
                  <a:schemeClr val="tx1"/>
                </a:solidFill>
                <a:cs typeface="+mj-cs"/>
              </a:rPr>
              <a:t>لتقيم أداء المؤسسة في كل منطقة أو ناحية  خلال مدة زمنية  سواء  كانت  فصل  أو شهر </a:t>
            </a:r>
            <a:r>
              <a:rPr lang="ar-DZ" sz="2300" dirty="0" smtClean="0">
                <a:solidFill>
                  <a:schemeClr val="tx1"/>
                </a:solidFill>
                <a:cs typeface="+mj-cs"/>
              </a:rPr>
              <a:t>أو سنة</a:t>
            </a:r>
            <a:r>
              <a:rPr lang="ar-DZ" sz="2300" dirty="0" smtClean="0">
                <a:solidFill>
                  <a:schemeClr val="tx1"/>
                </a:solidFill>
                <a:cs typeface="+mj-cs"/>
              </a:rPr>
              <a:t>.</a:t>
            </a:r>
          </a:p>
          <a:p>
            <a:pPr lvl="1" indent="-457200" algn="just" rtl="1">
              <a:buFont typeface="+mj-lt"/>
              <a:buAutoNum type="arabicPeriod"/>
              <a:tabLst>
                <a:tab pos="0" algn="l"/>
              </a:tabLst>
            </a:pPr>
            <a:r>
              <a:rPr lang="ar-DZ" sz="2300" b="1" dirty="0" smtClean="0">
                <a:solidFill>
                  <a:srgbClr val="FF0000"/>
                </a:solidFill>
                <a:cs typeface="+mj-cs"/>
              </a:rPr>
              <a:t>مبدأ المشاركة</a:t>
            </a:r>
            <a:r>
              <a:rPr lang="ar-DZ" sz="2300" b="1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2300" dirty="0" smtClean="0">
                <a:solidFill>
                  <a:schemeClr val="tx1"/>
                </a:solidFill>
              </a:rPr>
              <a:t>يقضي بضرورة مشاركة جميع العاملين في جميع المستويات الإدارية حتى يتم تنفيذ الموازنة بالشكل المخطط له.</a:t>
            </a:r>
          </a:p>
          <a:p>
            <a:pPr lvl="1" indent="-457200" algn="just" rtl="1">
              <a:buFont typeface="+mj-lt"/>
              <a:buAutoNum type="arabicPeriod"/>
              <a:tabLst>
                <a:tab pos="0" algn="l"/>
              </a:tabLst>
            </a:pPr>
            <a:r>
              <a:rPr lang="ar-DZ" sz="2300" b="1" dirty="0" smtClean="0">
                <a:solidFill>
                  <a:srgbClr val="FF0000"/>
                </a:solidFill>
              </a:rPr>
              <a:t>مبدأ المرونة : </a:t>
            </a:r>
            <a:r>
              <a:rPr lang="ar-DZ" sz="2300" dirty="0" smtClean="0">
                <a:solidFill>
                  <a:schemeClr val="tx1"/>
                </a:solidFill>
              </a:rPr>
              <a:t>يعني القدرة على تعديل الموازنة بما يتماشى مع التغيرات والظروف التي قد تحدث أو التي لم تؤخذ في الحسابان عند وضع الموازنة</a:t>
            </a:r>
            <a:r>
              <a:rPr lang="fr-FR" sz="2300" dirty="0" smtClean="0">
                <a:solidFill>
                  <a:schemeClr val="tx1"/>
                </a:solidFill>
              </a:rPr>
              <a:t>.</a:t>
            </a:r>
            <a:endParaRPr lang="ar-DZ" sz="2300" dirty="0" smtClean="0">
              <a:solidFill>
                <a:schemeClr val="tx1"/>
              </a:solidFill>
            </a:endParaRPr>
          </a:p>
          <a:p>
            <a:pPr lvl="1" indent="-457200" algn="just" rtl="1">
              <a:buFont typeface="+mj-lt"/>
              <a:buAutoNum type="arabicPeriod"/>
              <a:tabLst>
                <a:tab pos="0" algn="l"/>
              </a:tabLst>
            </a:pPr>
            <a:r>
              <a:rPr lang="ar-DZ" sz="2300" b="1" dirty="0" smtClean="0">
                <a:solidFill>
                  <a:srgbClr val="FF0000"/>
                </a:solidFill>
              </a:rPr>
              <a:t>مبدأ التنسيق والتكامل </a:t>
            </a:r>
            <a:r>
              <a:rPr lang="ar-DZ" sz="2300" b="1" dirty="0" smtClean="0">
                <a:solidFill>
                  <a:schemeClr val="tx1"/>
                </a:solidFill>
              </a:rPr>
              <a:t>: </a:t>
            </a:r>
            <a:r>
              <a:rPr lang="ar-DZ" sz="2300" dirty="0" err="1" smtClean="0">
                <a:solidFill>
                  <a:schemeClr val="tx1"/>
                </a:solidFill>
              </a:rPr>
              <a:t>ينص</a:t>
            </a:r>
            <a:r>
              <a:rPr lang="ar-DZ" sz="2300" dirty="0" smtClean="0">
                <a:solidFill>
                  <a:schemeClr val="tx1"/>
                </a:solidFill>
              </a:rPr>
              <a:t> هذا المبدأ على ضرورة التنسيق بين الموازنات الفرعية ، وإعداد الموازنات بشكل متكامل بحيث تعتبر كل موازنة فرعية امتداد لما سبقها وأساسا لإعداد ما بعدها 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A0E8-DB60-47A3-A81A-815289277CA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143008"/>
          </a:xfrm>
        </p:spPr>
        <p:txBody>
          <a:bodyPr>
            <a:normAutofit/>
          </a:bodyPr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العوامل  المتحكمة  في إعداد الموازنة: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268760"/>
            <a:ext cx="8643998" cy="4857784"/>
          </a:xfrm>
        </p:spPr>
        <p:txBody>
          <a:bodyPr>
            <a:normAutofit fontScale="25000" lnSpcReduction="20000"/>
          </a:bodyPr>
          <a:lstStyle/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84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ar-DZ" sz="8800" b="1" dirty="0" smtClean="0">
                <a:solidFill>
                  <a:srgbClr val="FF0000"/>
                </a:solidFill>
                <a:cs typeface="+mj-cs"/>
              </a:rPr>
              <a:t>حجم المبيعات </a:t>
            </a:r>
            <a:r>
              <a:rPr lang="ar-DZ" sz="8800" b="1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8800" dirty="0" smtClean="0">
                <a:solidFill>
                  <a:schemeClr val="tx1"/>
                </a:solidFill>
                <a:cs typeface="+mj-cs"/>
              </a:rPr>
              <a:t>لا يمكن اعتبار المبيعات عامل متحكم في إعداد الموازنة  إلا </a:t>
            </a:r>
            <a:r>
              <a:rPr lang="ar-DZ" sz="8800" u="sng" dirty="0" smtClean="0">
                <a:solidFill>
                  <a:schemeClr val="tx1"/>
                </a:solidFill>
                <a:cs typeface="+mj-cs"/>
              </a:rPr>
              <a:t>إذا كانت الطاقة الإنتاجية المتاحة للمؤسسة تفوق كمية الإنتاج الممكن  تسويقه.</a:t>
            </a: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8800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DZ" sz="8800" b="1" dirty="0" smtClean="0">
                <a:solidFill>
                  <a:srgbClr val="FF0000"/>
                </a:solidFill>
                <a:cs typeface="+mj-cs"/>
              </a:rPr>
              <a:t>الطاقة الإنتاجية المتاحة</a:t>
            </a:r>
            <a:r>
              <a:rPr lang="ar-DZ" sz="8800" b="1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8800" dirty="0" smtClean="0">
                <a:solidFill>
                  <a:schemeClr val="tx1"/>
                </a:solidFill>
              </a:rPr>
              <a:t>لا يمكن اعتبار الطاقة الإنتاجية المتاحة عامل متحكم في إعداد الموازنة إلا </a:t>
            </a:r>
            <a:r>
              <a:rPr lang="ar-DZ" sz="8800" u="sng" dirty="0" smtClean="0">
                <a:solidFill>
                  <a:schemeClr val="tx1"/>
                </a:solidFill>
              </a:rPr>
              <a:t>إذا كانت الطاقة الإنتاجية المتاحة للمؤسسة أقل من  كمية الإنتاج الممكن تسويقه.</a:t>
            </a:r>
            <a:endParaRPr lang="ar-DZ" sz="8800" u="sng" dirty="0" smtClean="0">
              <a:solidFill>
                <a:schemeClr val="tx1"/>
              </a:solidFill>
              <a:cs typeface="+mj-cs"/>
            </a:endParaRP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8800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DZ" sz="8800" b="1" dirty="0" smtClean="0">
                <a:solidFill>
                  <a:srgbClr val="FF0000"/>
                </a:solidFill>
                <a:cs typeface="+mj-cs"/>
              </a:rPr>
              <a:t>مستلزمات برنامج إنتاج </a:t>
            </a:r>
            <a:r>
              <a:rPr lang="ar-DZ" sz="8800" b="1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8800" dirty="0" smtClean="0">
                <a:solidFill>
                  <a:schemeClr val="tx1"/>
                </a:solidFill>
              </a:rPr>
              <a:t>لا يمكن اعتبار مستلزمات الإنتاج عامل متحكم في إعداد الموازنة  إلا </a:t>
            </a:r>
            <a:r>
              <a:rPr lang="ar-DZ" sz="8800" u="sng" dirty="0" smtClean="0">
                <a:solidFill>
                  <a:schemeClr val="tx1"/>
                </a:solidFill>
              </a:rPr>
              <a:t>إذا  كانت المؤسسة توفر مستلزمات الإنتاج كاليد العاملة المؤهلة والمواد الأولية اللازمة.</a:t>
            </a:r>
            <a:endParaRPr lang="ar-DZ" sz="8800" b="1" u="sng" dirty="0" smtClean="0">
              <a:solidFill>
                <a:schemeClr val="tx1"/>
              </a:solidFill>
              <a:cs typeface="+mj-cs"/>
            </a:endParaRP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8800" b="1" dirty="0" smtClean="0">
                <a:solidFill>
                  <a:srgbClr val="FF0000"/>
                </a:solidFill>
                <a:cs typeface="+mj-cs"/>
              </a:rPr>
              <a:t>رأس المال العامل</a:t>
            </a:r>
            <a:r>
              <a:rPr lang="ar-DZ" sz="8800" b="1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8800" dirty="0" smtClean="0">
                <a:solidFill>
                  <a:schemeClr val="tx1"/>
                </a:solidFill>
              </a:rPr>
              <a:t>لا يمكن اعتبار رأس المال العامل عامل متحكم في إعداد الموازنة إلا إذا </a:t>
            </a:r>
            <a:r>
              <a:rPr lang="ar-DZ" sz="8800" u="sng" dirty="0" smtClean="0">
                <a:solidFill>
                  <a:schemeClr val="tx1"/>
                </a:solidFill>
              </a:rPr>
              <a:t>كان رأس المال العامل يتمشى مع متطلبات حجم الإنتاج وهذا لغرض لاستثماره في  مستلزمات  الإنتاج.</a:t>
            </a:r>
            <a:endParaRPr lang="en-US" sz="8800" u="sng" dirty="0" smtClean="0">
              <a:solidFill>
                <a:schemeClr val="tx1"/>
              </a:solidFill>
            </a:endParaRPr>
          </a:p>
          <a:p>
            <a:pPr marL="514350" indent="-514350" algn="just" rtl="1"/>
            <a:endParaRPr lang="ar-DZ" dirty="0" smtClean="0">
              <a:solidFill>
                <a:schemeClr val="tx1"/>
              </a:solidFill>
              <a:ea typeface="Times New Roman" pitchFamily="18" charset="0"/>
              <a:cs typeface="Simplified Arabic" pitchFamily="2" charset="-78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A0E8-DB60-47A3-A81A-815289277CA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أنواع  الموازنات: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358246" cy="4714908"/>
          </a:xfrm>
        </p:spPr>
        <p:txBody>
          <a:bodyPr>
            <a:normAutofit fontScale="62500" lnSpcReduction="20000"/>
          </a:bodyPr>
          <a:lstStyle/>
          <a:p>
            <a:pPr algn="just" rtl="1">
              <a:lnSpc>
                <a:spcPct val="170000"/>
              </a:lnSpc>
            </a:pPr>
            <a:r>
              <a:rPr lang="ar-SA" sz="3800" b="1" dirty="0" smtClean="0">
                <a:solidFill>
                  <a:srgbClr val="FF0000"/>
                </a:solidFill>
                <a:cs typeface="+mj-cs"/>
              </a:rPr>
              <a:t>أولاً</a:t>
            </a:r>
            <a:r>
              <a:rPr lang="ar-DZ" sz="3800" b="1" dirty="0" smtClean="0">
                <a:solidFill>
                  <a:srgbClr val="FF0000"/>
                </a:solidFill>
                <a:cs typeface="+mj-cs"/>
              </a:rPr>
              <a:t>-</a:t>
            </a:r>
            <a:r>
              <a:rPr lang="ar-SA" sz="38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ar-DZ" sz="3800" b="1" dirty="0" smtClean="0">
                <a:solidFill>
                  <a:srgbClr val="FF0000"/>
                </a:solidFill>
                <a:cs typeface="+mj-cs"/>
              </a:rPr>
              <a:t> من حيث </a:t>
            </a:r>
            <a:r>
              <a:rPr lang="ar-SA" sz="3800" b="1" dirty="0" smtClean="0">
                <a:solidFill>
                  <a:srgbClr val="FF0000"/>
                </a:solidFill>
                <a:cs typeface="+mj-cs"/>
              </a:rPr>
              <a:t>الفترة الزمنية</a:t>
            </a:r>
            <a:r>
              <a:rPr lang="ar-DZ" sz="3800" b="1" dirty="0" smtClean="0">
                <a:solidFill>
                  <a:srgbClr val="FF0000"/>
                </a:solidFill>
                <a:cs typeface="+mj-cs"/>
              </a:rPr>
              <a:t> :</a:t>
            </a:r>
            <a:endParaRPr lang="en-US" sz="3800" dirty="0" smtClean="0">
              <a:solidFill>
                <a:srgbClr val="FF0000"/>
              </a:solidFill>
              <a:cs typeface="+mj-cs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3800" b="1" dirty="0" smtClean="0">
                <a:solidFill>
                  <a:schemeClr val="tx1"/>
                </a:solidFill>
                <a:cs typeface="+mj-cs"/>
              </a:rPr>
              <a:t>موازنات قصيرة الأجل</a:t>
            </a:r>
            <a:r>
              <a:rPr lang="ar-DZ" sz="3800" b="1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3800" dirty="0" smtClean="0">
                <a:solidFill>
                  <a:schemeClr val="tx1"/>
                </a:solidFill>
                <a:cs typeface="+mj-cs"/>
              </a:rPr>
              <a:t>وتعبر عن الأعمال التي ترغب المؤسسة في تحقيقها  على  المدى  القصير.  والتي تمتد  فترتها  الزمنية  من  شهر  إلى  سنة.</a:t>
            </a:r>
            <a:endParaRPr lang="en-US" sz="3800" dirty="0" smtClean="0">
              <a:solidFill>
                <a:schemeClr val="tx1"/>
              </a:solidFill>
              <a:cs typeface="+mj-cs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3800" b="1" dirty="0" smtClean="0">
                <a:solidFill>
                  <a:schemeClr val="tx1"/>
                </a:solidFill>
                <a:cs typeface="+mj-cs"/>
              </a:rPr>
              <a:t>موازنات طويلة الأجل</a:t>
            </a:r>
            <a:r>
              <a:rPr lang="ar-DZ" sz="3800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DZ" sz="3800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3800" dirty="0" smtClean="0">
                <a:solidFill>
                  <a:schemeClr val="tx1"/>
                </a:solidFill>
              </a:rPr>
              <a:t>وتعبر </a:t>
            </a:r>
            <a:r>
              <a:rPr lang="ar-DZ" sz="3800" dirty="0" smtClean="0">
                <a:solidFill>
                  <a:schemeClr val="tx1"/>
                </a:solidFill>
              </a:rPr>
              <a:t>عن الأعمال التي ترغب المؤسسة في تحقيقها  على  المدى  الطويل. والتي تمتد  فترتها  الزمنية  إلى </a:t>
            </a:r>
            <a:r>
              <a:rPr lang="ar-DZ" sz="3800" dirty="0" smtClean="0">
                <a:solidFill>
                  <a:schemeClr val="tx1"/>
                </a:solidFill>
              </a:rPr>
              <a:t> أكثر </a:t>
            </a:r>
            <a:r>
              <a:rPr lang="ar-DZ" sz="3800" dirty="0" smtClean="0">
                <a:solidFill>
                  <a:schemeClr val="tx1"/>
                </a:solidFill>
              </a:rPr>
              <a:t>من سنة.</a:t>
            </a:r>
            <a:endParaRPr lang="ar-DZ" sz="3800" dirty="0" smtClean="0">
              <a:solidFill>
                <a:schemeClr val="tx1"/>
              </a:solidFill>
              <a:cs typeface="+mj-cs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3800" dirty="0">
                <a:solidFill>
                  <a:schemeClr val="tx1"/>
                </a:solidFill>
                <a:cs typeface="+mj-cs"/>
              </a:rPr>
              <a:t> </a:t>
            </a:r>
            <a:r>
              <a:rPr lang="ar-SA" sz="3800" b="1" dirty="0" smtClean="0">
                <a:solidFill>
                  <a:schemeClr val="tx1"/>
                </a:solidFill>
                <a:cs typeface="+mj-cs"/>
              </a:rPr>
              <a:t>موازنـات مستمـرة</a:t>
            </a:r>
            <a:r>
              <a:rPr lang="ar-DZ" sz="3800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DZ" sz="3800" dirty="0" smtClean="0">
                <a:solidFill>
                  <a:schemeClr val="tx1"/>
                </a:solidFill>
                <a:cs typeface="+mj-cs"/>
              </a:rPr>
              <a:t>: </a:t>
            </a:r>
            <a:r>
              <a:rPr lang="ar-DZ" sz="3800" dirty="0" smtClean="0">
                <a:solidFill>
                  <a:schemeClr val="tx1"/>
                </a:solidFill>
              </a:rPr>
              <a:t>تغطي </a:t>
            </a:r>
            <a:r>
              <a:rPr lang="ar-DZ" sz="3800" dirty="0" smtClean="0">
                <a:solidFill>
                  <a:schemeClr val="tx1"/>
                </a:solidFill>
              </a:rPr>
              <a:t>الموازنة المستمرة</a:t>
            </a:r>
            <a:r>
              <a:rPr lang="ar-DZ" sz="3800" dirty="0" smtClean="0">
                <a:solidFill>
                  <a:schemeClr val="tx1"/>
                </a:solidFill>
              </a:rPr>
              <a:t> فترة اثني عشر شهراً وتضيف بشكل مستمر شهراً جديداً أو ربع سنة ، </a:t>
            </a:r>
            <a:r>
              <a:rPr lang="ar-DZ" sz="3800" dirty="0" smtClean="0">
                <a:solidFill>
                  <a:schemeClr val="tx1"/>
                </a:solidFill>
              </a:rPr>
              <a:t>لضمان </a:t>
            </a:r>
            <a:r>
              <a:rPr lang="ar-DZ" sz="3800" dirty="0" smtClean="0">
                <a:solidFill>
                  <a:schemeClr val="tx1"/>
                </a:solidFill>
              </a:rPr>
              <a:t>استمرار الإدارة في عملية التخطيط للمستقبل. </a:t>
            </a:r>
            <a:endParaRPr lang="en-US" sz="3800" dirty="0" smtClean="0">
              <a:solidFill>
                <a:schemeClr val="tx1"/>
              </a:solidFill>
              <a:cs typeface="+mj-cs"/>
            </a:endParaRPr>
          </a:p>
          <a:p>
            <a:pPr lvl="1" algn="r" rtl="1">
              <a:buFont typeface="Wingdings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514350" indent="-514350" algn="just" rtl="1"/>
            <a:endParaRPr lang="ar-DZ" dirty="0" smtClean="0">
              <a:solidFill>
                <a:schemeClr val="tx1"/>
              </a:solidFill>
              <a:ea typeface="Times New Roman" pitchFamily="18" charset="0"/>
              <a:cs typeface="Simplified Arabic" pitchFamily="2" charset="-78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A0E8-DB60-47A3-A81A-815289277CA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أنواع  الموازنات: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358246" cy="4429156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3000" b="1" dirty="0" smtClean="0">
                <a:solidFill>
                  <a:srgbClr val="FF0000"/>
                </a:solidFill>
                <a:cs typeface="+mj-cs"/>
              </a:rPr>
              <a:t>ثانياً-</a:t>
            </a:r>
            <a:r>
              <a:rPr lang="ar-SA" sz="30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ar-DZ" sz="3000" b="1" dirty="0" smtClean="0">
                <a:solidFill>
                  <a:srgbClr val="FF0000"/>
                </a:solidFill>
                <a:cs typeface="+mj-cs"/>
              </a:rPr>
              <a:t> من  حيث طبيعة  العمل :</a:t>
            </a:r>
            <a:endParaRPr lang="ar-DZ" sz="3000" dirty="0" smtClean="0">
              <a:solidFill>
                <a:srgbClr val="FF0000"/>
              </a:solidFill>
              <a:cs typeface="+mj-cs"/>
            </a:endParaRP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b="1" dirty="0" smtClean="0">
                <a:solidFill>
                  <a:schemeClr val="tx1"/>
                </a:solidFill>
              </a:rPr>
              <a:t>موازنة تشغيلية: </a:t>
            </a:r>
            <a:r>
              <a:rPr lang="ar-DZ" sz="3000" dirty="0" smtClean="0">
                <a:solidFill>
                  <a:schemeClr val="tx1"/>
                </a:solidFill>
              </a:rPr>
              <a:t>وهي التي تكون مرتبطة بالدورة الاستغلالية وتتمثل في الأعمال العادية للمؤسسة كالشراء ، الإنتاج و البيع.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b="1" dirty="0" smtClean="0">
                <a:solidFill>
                  <a:schemeClr val="tx1"/>
                </a:solidFill>
              </a:rPr>
              <a:t>موازنة الاستثمارات (المالية):</a:t>
            </a:r>
            <a:r>
              <a:rPr lang="ar-DZ" sz="3000" dirty="0" smtClean="0">
                <a:solidFill>
                  <a:schemeClr val="tx1"/>
                </a:solidFill>
              </a:rPr>
              <a:t>وهي تختص بالتخطيط والإنفاق في  المشاريع الاستثمارية كبناء </a:t>
            </a:r>
            <a:r>
              <a:rPr lang="ar-DZ" sz="3000" dirty="0" smtClean="0">
                <a:solidFill>
                  <a:schemeClr val="tx1"/>
                </a:solidFill>
              </a:rPr>
              <a:t>مصنع أو مقر </a:t>
            </a:r>
            <a:r>
              <a:rPr lang="ar-DZ" sz="3000" dirty="0" smtClean="0">
                <a:solidFill>
                  <a:schemeClr val="tx1"/>
                </a:solidFill>
              </a:rPr>
              <a:t>جديد.</a:t>
            </a:r>
            <a:endParaRPr lang="en-US" sz="3000" dirty="0" smtClean="0">
              <a:solidFill>
                <a:schemeClr val="tx1"/>
              </a:solidFill>
              <a:cs typeface="+mj-cs"/>
            </a:endParaRPr>
          </a:p>
          <a:p>
            <a:pPr lvl="1" algn="just" rtl="1">
              <a:lnSpc>
                <a:spcPct val="150000"/>
              </a:lnSpc>
            </a:pPr>
            <a:endParaRPr lang="ar-DZ" sz="3000" dirty="0" smtClean="0">
              <a:solidFill>
                <a:srgbClr val="FF0000"/>
              </a:solidFill>
              <a:cs typeface="+mj-cs"/>
            </a:endParaRPr>
          </a:p>
          <a:p>
            <a:pPr lvl="1" algn="just" rtl="1">
              <a:lnSpc>
                <a:spcPct val="150000"/>
              </a:lnSpc>
            </a:pPr>
            <a:endParaRPr lang="en-US" sz="3000" dirty="0" smtClean="0">
              <a:solidFill>
                <a:schemeClr val="tx1"/>
              </a:solidFill>
              <a:cs typeface="+mj-cs"/>
            </a:endParaRPr>
          </a:p>
          <a:p>
            <a:pPr lvl="1" algn="r" rtl="1">
              <a:buFont typeface="Wingdings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514350" indent="-514350" algn="just" rtl="1"/>
            <a:endParaRPr lang="ar-DZ" dirty="0" smtClean="0">
              <a:solidFill>
                <a:schemeClr val="tx1"/>
              </a:solidFill>
              <a:ea typeface="Times New Roman" pitchFamily="18" charset="0"/>
              <a:cs typeface="Simplified Arabic" pitchFamily="2" charset="-78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A0E8-DB60-47A3-A81A-815289277CA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أنواع  الموازنات: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8143932" cy="4000528"/>
          </a:xfrm>
        </p:spPr>
        <p:txBody>
          <a:bodyPr>
            <a:normAutofit fontScale="77500" lnSpcReduction="20000"/>
          </a:bodyPr>
          <a:lstStyle/>
          <a:p>
            <a:pPr algn="just" rtl="1">
              <a:lnSpc>
                <a:spcPct val="160000"/>
              </a:lnSpc>
            </a:pPr>
            <a:r>
              <a:rPr lang="ar-DZ" sz="3000" b="1" dirty="0" smtClean="0">
                <a:solidFill>
                  <a:srgbClr val="FF0000"/>
                </a:solidFill>
              </a:rPr>
              <a:t>ثالثاً- من </a:t>
            </a:r>
            <a:r>
              <a:rPr lang="ar-DZ" sz="3000" b="1" dirty="0">
                <a:solidFill>
                  <a:srgbClr val="FF0000"/>
                </a:solidFill>
              </a:rPr>
              <a:t>حيث علاقاتها بحجم </a:t>
            </a:r>
            <a:r>
              <a:rPr lang="ar-DZ" sz="3000" b="1" dirty="0" smtClean="0">
                <a:solidFill>
                  <a:srgbClr val="FF0000"/>
                </a:solidFill>
              </a:rPr>
              <a:t>النشاط :</a:t>
            </a:r>
            <a:endParaRPr lang="ar-DZ" sz="3000" b="1" dirty="0">
              <a:solidFill>
                <a:srgbClr val="FF0000"/>
              </a:solidFill>
            </a:endParaRP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sz="3500" b="1" dirty="0" smtClean="0">
                <a:solidFill>
                  <a:schemeClr val="tx1"/>
                </a:solidFill>
              </a:rPr>
              <a:t>الموازنة </a:t>
            </a:r>
            <a:r>
              <a:rPr lang="ar-DZ" sz="3500" b="1" dirty="0">
                <a:solidFill>
                  <a:schemeClr val="tx1"/>
                </a:solidFill>
              </a:rPr>
              <a:t>الثابتة </a:t>
            </a:r>
            <a:r>
              <a:rPr lang="ar-DZ" sz="3500" b="1" dirty="0" smtClean="0">
                <a:solidFill>
                  <a:schemeClr val="tx1"/>
                </a:solidFill>
              </a:rPr>
              <a:t>:</a:t>
            </a:r>
            <a:r>
              <a:rPr lang="fr-FR" sz="3500" b="1" dirty="0" smtClean="0">
                <a:solidFill>
                  <a:schemeClr val="tx1"/>
                </a:solidFill>
              </a:rPr>
              <a:t>  </a:t>
            </a:r>
            <a:r>
              <a:rPr lang="ar-DZ" sz="3500" dirty="0" smtClean="0">
                <a:solidFill>
                  <a:schemeClr val="tx1"/>
                </a:solidFill>
              </a:rPr>
              <a:t>تعبر عن  التقديرات اللازمة </a:t>
            </a:r>
            <a:r>
              <a:rPr lang="ar-DZ" sz="3500" b="1" u="sng" dirty="0" smtClean="0">
                <a:solidFill>
                  <a:srgbClr val="0000FF"/>
                </a:solidFill>
              </a:rPr>
              <a:t>لمستوى</a:t>
            </a:r>
            <a:r>
              <a:rPr lang="ar-DZ" sz="3500" u="sng" dirty="0" smtClean="0">
                <a:solidFill>
                  <a:srgbClr val="0000FF"/>
                </a:solidFill>
              </a:rPr>
              <a:t> </a:t>
            </a:r>
            <a:r>
              <a:rPr lang="ar-DZ" sz="3500" b="1" u="sng" dirty="0" smtClean="0">
                <a:solidFill>
                  <a:srgbClr val="0000FF"/>
                </a:solidFill>
              </a:rPr>
              <a:t>مبيعات أو إنتاج واحد </a:t>
            </a:r>
            <a:r>
              <a:rPr lang="ar-DZ" sz="3500" dirty="0" smtClean="0">
                <a:solidFill>
                  <a:schemeClr val="tx1"/>
                </a:solidFill>
              </a:rPr>
              <a:t>مستهدف خلال فترة الموازنة.</a:t>
            </a:r>
            <a:endParaRPr lang="fr-FR" sz="3500" b="1" dirty="0" smtClean="0">
              <a:solidFill>
                <a:schemeClr val="tx1"/>
              </a:solidFill>
            </a:endParaRPr>
          </a:p>
          <a:p>
            <a:pPr marL="514350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sz="3500" b="1" dirty="0" smtClean="0">
                <a:solidFill>
                  <a:schemeClr val="tx1"/>
                </a:solidFill>
              </a:rPr>
              <a:t>الموازنة المرنة: </a:t>
            </a:r>
            <a:r>
              <a:rPr lang="ar-DZ" sz="3500" dirty="0" smtClean="0">
                <a:solidFill>
                  <a:schemeClr val="tx1"/>
                </a:solidFill>
              </a:rPr>
              <a:t>تعبر عن التقديرات لعدة </a:t>
            </a:r>
            <a:r>
              <a:rPr lang="ar-DZ" sz="3500" b="1" u="sng" dirty="0" smtClean="0">
                <a:solidFill>
                  <a:srgbClr val="0000FF"/>
                </a:solidFill>
              </a:rPr>
              <a:t>مستويات مختلفة من المبيعات أو الإنتاج</a:t>
            </a:r>
            <a:r>
              <a:rPr lang="ar-DZ" sz="3500" dirty="0" smtClean="0">
                <a:solidFill>
                  <a:schemeClr val="tx1"/>
                </a:solidFill>
              </a:rPr>
              <a:t> التي يمكن توقعها خلال فترة  الموازنة.</a:t>
            </a:r>
            <a:endParaRPr lang="ar-DZ" sz="35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7F056-2D47-4330-B72B-00A1EAB0A5C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أنواع  الموازنات: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8143932" cy="4000528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62500" lnSpcReduction="20000"/>
          </a:bodyPr>
          <a:lstStyle/>
          <a:p>
            <a:pPr algn="just" rtl="1">
              <a:lnSpc>
                <a:spcPct val="170000"/>
              </a:lnSpc>
            </a:pPr>
            <a:r>
              <a:rPr lang="ar-DZ" sz="4300" b="1" dirty="0" smtClean="0">
                <a:solidFill>
                  <a:srgbClr val="FF0000"/>
                </a:solidFill>
              </a:rPr>
              <a:t>رابعاً- من </a:t>
            </a:r>
            <a:r>
              <a:rPr lang="ar-DZ" sz="4300" b="1" dirty="0">
                <a:solidFill>
                  <a:srgbClr val="FF0000"/>
                </a:solidFill>
              </a:rPr>
              <a:t>حيث </a:t>
            </a:r>
            <a:r>
              <a:rPr lang="ar-DZ" sz="4300" b="1" dirty="0" smtClean="0">
                <a:solidFill>
                  <a:srgbClr val="FF0000"/>
                </a:solidFill>
              </a:rPr>
              <a:t>درجة التفاصيل:</a:t>
            </a:r>
            <a:endParaRPr lang="ar-DZ" sz="4300" b="1" dirty="0">
              <a:solidFill>
                <a:srgbClr val="FF0000"/>
              </a:solidFill>
            </a:endParaRPr>
          </a:p>
          <a:p>
            <a:pPr marL="742950" indent="-7429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4500" b="1" dirty="0" smtClean="0">
                <a:solidFill>
                  <a:schemeClr val="tx1"/>
                </a:solidFill>
              </a:rPr>
              <a:t>موازنة المسؤولية:</a:t>
            </a:r>
            <a:r>
              <a:rPr lang="fr-FR" sz="4500" b="1" dirty="0" smtClean="0">
                <a:solidFill>
                  <a:schemeClr val="tx1"/>
                </a:solidFill>
              </a:rPr>
              <a:t> </a:t>
            </a:r>
            <a:r>
              <a:rPr lang="ar-DZ" sz="4500" dirty="0" smtClean="0">
                <a:solidFill>
                  <a:schemeClr val="tx1"/>
                </a:solidFill>
              </a:rPr>
              <a:t>ونعني </a:t>
            </a:r>
            <a:r>
              <a:rPr lang="ar-DZ" sz="4500" dirty="0" err="1" smtClean="0">
                <a:solidFill>
                  <a:schemeClr val="tx1"/>
                </a:solidFill>
              </a:rPr>
              <a:t>بها</a:t>
            </a:r>
            <a:r>
              <a:rPr lang="ar-DZ" sz="4500" dirty="0" smtClean="0">
                <a:solidFill>
                  <a:schemeClr val="tx1"/>
                </a:solidFill>
              </a:rPr>
              <a:t> أن الخطط يتم تحديدها من قبل </a:t>
            </a:r>
            <a:r>
              <a:rPr lang="ar-DZ" sz="4500" dirty="0" err="1" smtClean="0">
                <a:solidFill>
                  <a:schemeClr val="tx1"/>
                </a:solidFill>
              </a:rPr>
              <a:t>المسؤولين</a:t>
            </a:r>
            <a:r>
              <a:rPr lang="ar-DZ" sz="4500" dirty="0" smtClean="0">
                <a:solidFill>
                  <a:schemeClr val="tx1"/>
                </a:solidFill>
              </a:rPr>
              <a:t> عن التنفيذ، إذن فهي وسيلة للرقابة.</a:t>
            </a:r>
            <a:endParaRPr lang="fr-FR" sz="4500" b="1" dirty="0" smtClean="0">
              <a:solidFill>
                <a:schemeClr val="tx1"/>
              </a:solidFill>
            </a:endParaRPr>
          </a:p>
          <a:p>
            <a:pPr marL="742950" indent="-7429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4500" b="1" dirty="0" smtClean="0">
                <a:solidFill>
                  <a:schemeClr val="tx1"/>
                </a:solidFill>
              </a:rPr>
              <a:t>موازنة البرامج  والمشاريع : </a:t>
            </a:r>
            <a:r>
              <a:rPr lang="ar-DZ" sz="4500" dirty="0" smtClean="0">
                <a:solidFill>
                  <a:schemeClr val="tx1"/>
                </a:solidFill>
              </a:rPr>
              <a:t>تحدد فيها ما تنوي المؤسسة القيام  </a:t>
            </a:r>
            <a:r>
              <a:rPr lang="ar-DZ" sz="4500" dirty="0" err="1" smtClean="0">
                <a:solidFill>
                  <a:schemeClr val="tx1"/>
                </a:solidFill>
              </a:rPr>
              <a:t>به</a:t>
            </a:r>
            <a:r>
              <a:rPr lang="ar-DZ" sz="4500" dirty="0" smtClean="0">
                <a:solidFill>
                  <a:schemeClr val="tx1"/>
                </a:solidFill>
              </a:rPr>
              <a:t>  من خطط  لتحقيق أهدافها.</a:t>
            </a:r>
            <a:endParaRPr lang="ar-DZ" sz="45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7F056-2D47-4330-B72B-00A1EAB0A5C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أنواع  الموازنات: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8143932" cy="3857652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25000" lnSpcReduction="20000"/>
          </a:bodyPr>
          <a:lstStyle/>
          <a:p>
            <a:pPr algn="just" rtl="1">
              <a:lnSpc>
                <a:spcPct val="170000"/>
              </a:lnSpc>
            </a:pPr>
            <a:r>
              <a:rPr lang="ar-DZ" sz="10400" b="1" dirty="0" smtClean="0">
                <a:solidFill>
                  <a:srgbClr val="FF0000"/>
                </a:solidFill>
              </a:rPr>
              <a:t>خامساً- حسب  </a:t>
            </a:r>
            <a:r>
              <a:rPr lang="ar-DZ" sz="10400" b="1" dirty="0" smtClean="0">
                <a:solidFill>
                  <a:srgbClr val="FF0000"/>
                </a:solidFill>
              </a:rPr>
              <a:t>القائمين على </a:t>
            </a:r>
            <a:r>
              <a:rPr lang="ar-DZ" sz="10400" b="1" dirty="0" smtClean="0">
                <a:solidFill>
                  <a:srgbClr val="FF0000"/>
                </a:solidFill>
              </a:rPr>
              <a:t>إعداد الموازنة </a:t>
            </a:r>
            <a:r>
              <a:rPr lang="ar-DZ" sz="10400" b="1" dirty="0" smtClean="0">
                <a:solidFill>
                  <a:srgbClr val="FF0000"/>
                </a:solidFill>
              </a:rPr>
              <a:t>:</a:t>
            </a:r>
            <a:endParaRPr lang="ar-DZ" sz="10400" b="1" dirty="0">
              <a:solidFill>
                <a:srgbClr val="FF0000"/>
              </a:solidFill>
            </a:endParaRP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10400" b="1" dirty="0" smtClean="0">
                <a:solidFill>
                  <a:schemeClr val="tx1"/>
                </a:solidFill>
              </a:rPr>
              <a:t>موازنة المفروضة:</a:t>
            </a:r>
            <a:r>
              <a:rPr lang="fr-FR" sz="10400" b="1" dirty="0" smtClean="0">
                <a:solidFill>
                  <a:schemeClr val="tx1"/>
                </a:solidFill>
              </a:rPr>
              <a:t> </a:t>
            </a:r>
            <a:r>
              <a:rPr lang="ar-DZ" sz="10400" dirty="0" smtClean="0">
                <a:solidFill>
                  <a:schemeClr val="tx1"/>
                </a:solidFill>
              </a:rPr>
              <a:t>هي الموازنة التي يتم إعدادها من قبل الإدارة العليا  لمؤسسة. حيث تتدفق  المعلومات في اتجاه واحد من الأعلى إلى الأسفل .</a:t>
            </a:r>
            <a:endParaRPr lang="fr-FR" sz="10400" dirty="0" smtClean="0">
              <a:solidFill>
                <a:schemeClr val="tx1"/>
              </a:solidFill>
            </a:endParaRP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10400" b="1" dirty="0" smtClean="0">
                <a:solidFill>
                  <a:schemeClr val="tx1"/>
                </a:solidFill>
              </a:rPr>
              <a:t>موازنة المشاركة: </a:t>
            </a:r>
            <a:r>
              <a:rPr lang="ar-DZ" sz="10400" dirty="0" smtClean="0">
                <a:solidFill>
                  <a:schemeClr val="tx1"/>
                </a:solidFill>
              </a:rPr>
              <a:t>وهي الموازنة التي تشارك في إعدادها كافة المستويات الإدارية</a:t>
            </a:r>
            <a:r>
              <a:rPr lang="fr-FR" sz="10400" dirty="0" smtClean="0">
                <a:solidFill>
                  <a:schemeClr val="tx1"/>
                </a:solidFill>
              </a:rPr>
              <a:t>، </a:t>
            </a:r>
            <a:r>
              <a:rPr lang="ar-DZ" sz="10400" dirty="0" smtClean="0">
                <a:solidFill>
                  <a:schemeClr val="tx1"/>
                </a:solidFill>
              </a:rPr>
              <a:t>يتم وضع توجيهات عامة وخطوط عريضة من الإدارة العليا. </a:t>
            </a:r>
            <a:endParaRPr lang="ar-DZ" sz="10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7F056-2D47-4330-B72B-00A1EAB0A5C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شروط نجاح نظام موازنة تقديرية: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143932" cy="3786214"/>
          </a:xfrm>
        </p:spPr>
        <p:txBody>
          <a:bodyPr>
            <a:normAutofit fontScale="92500" lnSpcReduction="20000"/>
          </a:bodyPr>
          <a:lstStyle/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dirty="0" smtClean="0">
                <a:solidFill>
                  <a:schemeClr val="tx1"/>
                </a:solidFill>
              </a:rPr>
              <a:t>التطابق مع الهيكل التنظيمي؛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dirty="0" smtClean="0">
                <a:solidFill>
                  <a:schemeClr val="tx1"/>
                </a:solidFill>
              </a:rPr>
              <a:t>التناسب </a:t>
            </a:r>
            <a:r>
              <a:rPr lang="ar-DZ" sz="3000" dirty="0" err="1" smtClean="0">
                <a:solidFill>
                  <a:schemeClr val="tx1"/>
                </a:solidFill>
              </a:rPr>
              <a:t>الهدفي</a:t>
            </a:r>
            <a:r>
              <a:rPr lang="ar-DZ" sz="3000" dirty="0" smtClean="0">
                <a:solidFill>
                  <a:schemeClr val="tx1"/>
                </a:solidFill>
              </a:rPr>
              <a:t> للموازنات </a:t>
            </a:r>
            <a:r>
              <a:rPr lang="ar-DZ" sz="3000" dirty="0" smtClean="0">
                <a:solidFill>
                  <a:schemeClr val="tx1"/>
                </a:solidFill>
              </a:rPr>
              <a:t>التقديرية؛</a:t>
            </a:r>
            <a:endParaRPr lang="ar-DZ" sz="3000" dirty="0" smtClean="0">
              <a:solidFill>
                <a:schemeClr val="tx1"/>
              </a:solidFill>
            </a:endParaRP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dirty="0" smtClean="0">
                <a:solidFill>
                  <a:schemeClr val="tx1"/>
                </a:solidFill>
              </a:rPr>
              <a:t>أن تكون الموازنة التقديرية شاملة لكافة الأنشطة الموجودة في المؤسسة؛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dirty="0" smtClean="0">
                <a:solidFill>
                  <a:schemeClr val="tx1"/>
                </a:solidFill>
              </a:rPr>
              <a:t>التكامل الفعال داخل المؤسسة مع النظم الأخرى؛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3000" dirty="0" smtClean="0">
                <a:solidFill>
                  <a:schemeClr val="tx1"/>
                </a:solidFill>
              </a:rPr>
              <a:t>المشاركة والقبول من المنفذين.</a:t>
            </a:r>
          </a:p>
          <a:p>
            <a:pPr rtl="1"/>
            <a:endParaRPr lang="ar-DZ" dirty="0" smtClean="0"/>
          </a:p>
          <a:p>
            <a:pPr rt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3CA6-62AF-4402-BC9B-AF5DFD2C15CD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8492440</TotalTime>
  <Words>821</Words>
  <Application>Microsoft Office PowerPoint</Application>
  <PresentationFormat>Affichage à l'écran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جامعة الشهيد أحمد زبانة-غليزان- كلية العلوم الاقتصادية والتجارية وعلوم  التسيير قسم علوم التسيير تخصص إدارة مالية</vt:lpstr>
      <vt:lpstr>مبادئ الموازنة التقديرية:</vt:lpstr>
      <vt:lpstr>العوامل  المتحكمة  في إعداد الموازنة:</vt:lpstr>
      <vt:lpstr>أنواع  الموازنات:</vt:lpstr>
      <vt:lpstr>أنواع  الموازنات:</vt:lpstr>
      <vt:lpstr>أنواع  الموازنات: </vt:lpstr>
      <vt:lpstr>أنواع  الموازنات: </vt:lpstr>
      <vt:lpstr>أنواع  الموازنات: </vt:lpstr>
      <vt:lpstr>شروط نجاح نظام موازنة تقديرية: </vt:lpstr>
      <vt:lpstr>الفرق بين الموازنة و الميزانية: </vt:lpstr>
      <vt:lpstr>الموازنة الشاملة  :</vt:lpstr>
      <vt:lpstr>أهمية صياغة الموازنة الشاملة  :</vt:lpstr>
      <vt:lpstr>مكونات موازنة الشاملة :</vt:lpstr>
      <vt:lpstr>الموازانات  التشغيلية:</vt:lpstr>
      <vt:lpstr>الموازنات  المالية :</vt:lpstr>
    </vt:vector>
  </TitlesOfParts>
  <Company>LabsOnly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الحصة  الأولى  14 فبراير2018م</dc:title>
  <dc:creator>Dr Fouad</dc:creator>
  <cp:lastModifiedBy>pc</cp:lastModifiedBy>
  <cp:revision>285</cp:revision>
  <dcterms:created xsi:type="dcterms:W3CDTF">2018-02-08T20:58:44Z</dcterms:created>
  <dcterms:modified xsi:type="dcterms:W3CDTF">2022-04-05T21:05:51Z</dcterms:modified>
</cp:coreProperties>
</file>