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6"/>
  </p:notesMasterIdLst>
  <p:sldIdLst>
    <p:sldId id="256" r:id="rId2"/>
    <p:sldId id="280" r:id="rId3"/>
    <p:sldId id="288" r:id="rId4"/>
    <p:sldId id="283" r:id="rId5"/>
    <p:sldId id="286" r:id="rId6"/>
    <p:sldId id="282" r:id="rId7"/>
    <p:sldId id="292" r:id="rId8"/>
    <p:sldId id="293" r:id="rId9"/>
    <p:sldId id="294" r:id="rId10"/>
    <p:sldId id="281" r:id="rId11"/>
    <p:sldId id="287" r:id="rId12"/>
    <p:sldId id="285" r:id="rId13"/>
    <p:sldId id="289" r:id="rId14"/>
    <p:sldId id="29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06/04/2022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125494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06/04/2022</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06/04/2022</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06/04/2022</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06/04/2022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u-relizane.dz/"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8" name="Picture 8" descr="H:\Documents and Settings\Administrateur\Mes documents\Downloads\budget2.jpg"/>
          <p:cNvPicPr>
            <a:picLocks noChangeAspect="1" noChangeArrowheads="1"/>
          </p:cNvPicPr>
          <p:nvPr/>
        </p:nvPicPr>
        <p:blipFill>
          <a:blip r:embed="rId2"/>
          <a:srcRect/>
          <a:stretch>
            <a:fillRect/>
          </a:stretch>
        </p:blipFill>
        <p:spPr bwMode="auto">
          <a:xfrm>
            <a:off x="0" y="0"/>
            <a:ext cx="3214678" cy="3857628"/>
          </a:xfrm>
          <a:prstGeom prst="ellipse">
            <a:avLst/>
          </a:prstGeom>
          <a:ln>
            <a:noFill/>
          </a:ln>
          <a:effectLst>
            <a:softEdge rad="112500"/>
          </a:effectLst>
        </p:spPr>
      </p:pic>
      <p:sp>
        <p:nvSpPr>
          <p:cNvPr id="2" name="Titre 1"/>
          <p:cNvSpPr>
            <a:spLocks noGrp="1"/>
          </p:cNvSpPr>
          <p:nvPr>
            <p:ph type="ctrTitle"/>
          </p:nvPr>
        </p:nvSpPr>
        <p:spPr>
          <a:xfrm>
            <a:off x="2627784" y="142877"/>
            <a:ext cx="4417257" cy="1357297"/>
          </a:xfrm>
        </p:spPr>
        <p:txBody>
          <a:bodyPr>
            <a:noAutofit/>
          </a:bodyPr>
          <a:lstStyle/>
          <a:p>
            <a:pPr algn="r" rtl="1"/>
            <a:r>
              <a:rPr lang="ar-DZ" sz="2000" b="1" dirty="0">
                <a:solidFill>
                  <a:srgbClr val="FFFF00"/>
                </a:solidFill>
                <a:effectLst>
                  <a:outerShdw blurRad="38100" dist="38100" dir="2700000" algn="tl">
                    <a:srgbClr val="000000">
                      <a:alpha val="43137"/>
                    </a:srgbClr>
                  </a:outerShdw>
                </a:effectLst>
              </a:rPr>
              <a:t>جامعة الشهيد أحمد زبانة-غليزان-</a:t>
            </a:r>
            <a:br>
              <a:rPr lang="ar-DZ" sz="2000" b="1" dirty="0">
                <a:solidFill>
                  <a:srgbClr val="FFFF00"/>
                </a:solidFill>
                <a:effectLst>
                  <a:outerShdw blurRad="38100" dist="38100" dir="2700000" algn="tl">
                    <a:srgbClr val="000000">
                      <a:alpha val="43137"/>
                    </a:srgbClr>
                  </a:outerShdw>
                </a:effectLst>
              </a:rPr>
            </a:br>
            <a:r>
              <a:rPr lang="ar-DZ" sz="2000" b="1" dirty="0">
                <a:solidFill>
                  <a:srgbClr val="FFFF00"/>
                </a:solidFill>
                <a:effectLst>
                  <a:outerShdw blurRad="38100" dist="38100" dir="2700000" algn="tl">
                    <a:srgbClr val="000000">
                      <a:alpha val="43137"/>
                    </a:srgbClr>
                  </a:outerShdw>
                </a:effectLst>
              </a:rPr>
              <a:t>كلية العلوم الاقتصادية والتجارية وعلوم  التسيير</a:t>
            </a:r>
            <a:br>
              <a:rPr lang="ar-DZ" sz="2000" b="1" dirty="0">
                <a:solidFill>
                  <a:srgbClr val="FFFF00"/>
                </a:solidFill>
                <a:effectLst>
                  <a:outerShdw blurRad="38100" dist="38100" dir="2700000" algn="tl">
                    <a:srgbClr val="000000">
                      <a:alpha val="43137"/>
                    </a:srgbClr>
                  </a:outerShdw>
                </a:effectLst>
              </a:rPr>
            </a:br>
            <a:r>
              <a:rPr lang="ar-DZ" sz="2000" b="1" dirty="0">
                <a:solidFill>
                  <a:srgbClr val="FFFF00"/>
                </a:solidFill>
                <a:effectLst>
                  <a:outerShdw blurRad="38100" dist="38100" dir="2700000" algn="tl">
                    <a:srgbClr val="000000">
                      <a:alpha val="43137"/>
                    </a:srgbClr>
                  </a:outerShdw>
                </a:effectLst>
              </a:rPr>
              <a:t>قسم علوم التسيير</a:t>
            </a:r>
            <a:br>
              <a:rPr lang="ar-DZ" sz="2000" b="1" dirty="0">
                <a:solidFill>
                  <a:srgbClr val="FFFF00"/>
                </a:solidFill>
                <a:effectLst>
                  <a:outerShdw blurRad="38100" dist="38100" dir="2700000" algn="tl">
                    <a:srgbClr val="000000">
                      <a:alpha val="43137"/>
                    </a:srgbClr>
                  </a:outerShdw>
                </a:effectLst>
              </a:rPr>
            </a:br>
            <a:r>
              <a:rPr lang="ar-DZ" sz="2000" b="1" dirty="0">
                <a:solidFill>
                  <a:srgbClr val="FFFF00"/>
                </a:solidFill>
                <a:effectLst>
                  <a:outerShdw blurRad="38100" dist="38100" dir="2700000" algn="tl">
                    <a:srgbClr val="000000">
                      <a:alpha val="43137"/>
                    </a:srgbClr>
                  </a:outerShdw>
                </a:effectLst>
              </a:rPr>
              <a:t>تخصص إدارة مالية</a:t>
            </a:r>
            <a:endParaRPr lang="fr-FR" sz="2000" b="1" spc="-150" dirty="0"/>
          </a:p>
        </p:txBody>
      </p:sp>
      <p:sp>
        <p:nvSpPr>
          <p:cNvPr id="16" name="Sous-titre 15"/>
          <p:cNvSpPr>
            <a:spLocks noGrp="1"/>
          </p:cNvSpPr>
          <p:nvPr>
            <p:ph type="subTitle" idx="1"/>
          </p:nvPr>
        </p:nvSpPr>
        <p:spPr>
          <a:xfrm>
            <a:off x="4714876" y="3872448"/>
            <a:ext cx="4429156" cy="1428760"/>
          </a:xfrm>
        </p:spPr>
        <p:txBody>
          <a:bodyPr>
            <a:noAutofit/>
          </a:bodyPr>
          <a:lstStyle/>
          <a:p>
            <a:pPr rtl="1">
              <a:spcBef>
                <a:spcPts val="0"/>
              </a:spcBef>
            </a:pPr>
            <a:r>
              <a:rPr lang="ar-DZ" sz="7200" b="1" spc="-300" dirty="0" smtClean="0">
                <a:solidFill>
                  <a:srgbClr val="FF0000"/>
                </a:solidFill>
                <a:effectLst>
                  <a:glow rad="139700">
                    <a:schemeClr val="accent3">
                      <a:satMod val="175000"/>
                      <a:alpha val="40000"/>
                    </a:schemeClr>
                  </a:glow>
                </a:effectLst>
              </a:rPr>
              <a:t>موازنة</a:t>
            </a:r>
            <a:r>
              <a:rPr lang="fr-FR" sz="7200" b="1" spc="-300" dirty="0">
                <a:solidFill>
                  <a:srgbClr val="FF0000"/>
                </a:solidFill>
                <a:effectLst>
                  <a:glow rad="139700">
                    <a:schemeClr val="accent3">
                      <a:satMod val="175000"/>
                      <a:alpha val="40000"/>
                    </a:schemeClr>
                  </a:glow>
                </a:effectLst>
              </a:rPr>
              <a:t> </a:t>
            </a:r>
            <a:r>
              <a:rPr lang="ar-DZ" sz="7200" b="1" spc="-300" dirty="0" smtClean="0">
                <a:solidFill>
                  <a:srgbClr val="FF0000"/>
                </a:solidFill>
                <a:effectLst>
                  <a:glow rad="139700">
                    <a:schemeClr val="accent3">
                      <a:satMod val="175000"/>
                      <a:alpha val="40000"/>
                    </a:schemeClr>
                  </a:glow>
                </a:effectLst>
              </a:rPr>
              <a:t>المبيعات</a:t>
            </a:r>
            <a:endParaRPr lang="fr-FR" sz="7200" b="1" spc="-300" dirty="0">
              <a:solidFill>
                <a:srgbClr val="FF0000"/>
              </a:solidFill>
              <a:effectLst>
                <a:glow rad="139700">
                  <a:schemeClr val="accent3">
                    <a:satMod val="175000"/>
                    <a:alpha val="40000"/>
                  </a:schemeClr>
                </a:glow>
              </a:effectLst>
            </a:endParaRP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06/04/2022</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Teardrop 16"/>
          <p:cNvSpPr/>
          <p:nvPr/>
        </p:nvSpPr>
        <p:spPr>
          <a:xfrm>
            <a:off x="6412026" y="2286016"/>
            <a:ext cx="2571768" cy="1142984"/>
          </a:xfrm>
          <a:prstGeom prst="teardrop">
            <a:avLst/>
          </a:prstGeom>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r" rtl="1"/>
            <a:r>
              <a:rPr lang="ar-DZ" b="1" dirty="0" smtClean="0">
                <a:solidFill>
                  <a:srgbClr val="FF0000"/>
                </a:solidFill>
              </a:rPr>
              <a:t>مقياس :</a:t>
            </a:r>
          </a:p>
          <a:p>
            <a:pPr algn="ctr" rtl="1"/>
            <a:r>
              <a:rPr lang="ar-DZ" b="1" dirty="0" smtClean="0">
                <a:solidFill>
                  <a:srgbClr val="FF0000"/>
                </a:solidFill>
              </a:rPr>
              <a:t>     الموازنة التقديرية</a:t>
            </a:r>
            <a:endParaRPr lang="fr-FR" b="1" dirty="0" smtClean="0">
              <a:solidFill>
                <a:srgbClr val="FF0000"/>
              </a:solidFill>
            </a:endParaRPr>
          </a:p>
          <a:p>
            <a:pPr rtl="1"/>
            <a:r>
              <a:rPr lang="fr-FR" b="1" dirty="0" smtClean="0">
                <a:solidFill>
                  <a:srgbClr val="FF0000"/>
                </a:solidFill>
              </a:rPr>
              <a:t>BUDGET</a:t>
            </a:r>
            <a:endParaRPr lang="ar-SA" b="1" dirty="0">
              <a:solidFill>
                <a:srgbClr val="FF0000"/>
              </a:solidFill>
            </a:endParaRPr>
          </a:p>
        </p:txBody>
      </p:sp>
      <p:sp>
        <p:nvSpPr>
          <p:cNvPr id="13" name="Espace réservé de la date 3"/>
          <p:cNvSpPr txBox="1">
            <a:spLocks/>
          </p:cNvSpPr>
          <p:nvPr/>
        </p:nvSpPr>
        <p:spPr>
          <a:xfrm>
            <a:off x="3707904" y="6350023"/>
            <a:ext cx="3031608" cy="365125"/>
          </a:xfrm>
          <a:prstGeom prst="rect">
            <a:avLst/>
          </a:prstGeom>
        </p:spPr>
        <p:txBody>
          <a:bodyPr vert="horz" lIns="91440" tIns="45720" rIns="91440" bIns="45720" rtlCol="0" anchor="ctr"/>
          <a:lstStyle/>
          <a:p>
            <a:pPr lvl="0">
              <a:defRPr/>
            </a:pPr>
            <a:r>
              <a:rPr lang="fr-FR" sz="1400" dirty="0"/>
              <a:t>fouad.benhaddou@</a:t>
            </a:r>
            <a:r>
              <a:rPr lang="fr-FR" sz="1400" u="sng" dirty="0">
                <a:hlinkClick r:id="rId3"/>
              </a:rPr>
              <a:t>univ-relizane.dz</a:t>
            </a:r>
            <a:endParaRPr lang="fr-FR" sz="1400" b="1" dirty="0"/>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pic>
        <p:nvPicPr>
          <p:cNvPr id="25605" name="Picture 5" descr="H:\Documents and Settings\Administrateur\Mes documents\Downloads\budget1.jpg"/>
          <p:cNvPicPr>
            <a:picLocks noChangeAspect="1" noChangeArrowheads="1"/>
          </p:cNvPicPr>
          <p:nvPr/>
        </p:nvPicPr>
        <p:blipFill>
          <a:blip r:embed="rId4"/>
          <a:srcRect/>
          <a:stretch>
            <a:fillRect/>
          </a:stretch>
        </p:blipFill>
        <p:spPr bwMode="auto">
          <a:xfrm>
            <a:off x="714348" y="2286016"/>
            <a:ext cx="4167202" cy="4429132"/>
          </a:xfrm>
          <a:prstGeom prst="ellipse">
            <a:avLst/>
          </a:prstGeom>
          <a:ln>
            <a:noFill/>
          </a:ln>
          <a:effectLst>
            <a:softEdge rad="112500"/>
          </a:effectLst>
        </p:spPr>
      </p:pic>
      <p:sp>
        <p:nvSpPr>
          <p:cNvPr id="19" name="Espace réservé de la date 3"/>
          <p:cNvSpPr txBox="1">
            <a:spLocks/>
          </p:cNvSpPr>
          <p:nvPr/>
        </p:nvSpPr>
        <p:spPr>
          <a:xfrm>
            <a:off x="5999499" y="5635643"/>
            <a:ext cx="2490790" cy="365125"/>
          </a:xfrm>
          <a:prstGeom prst="rect">
            <a:avLst/>
          </a:prstGeom>
        </p:spPr>
        <p:txBody>
          <a:bodyPr vert="horz" lIns="91440" tIns="45720" rIns="91440" bIns="45720" rtlCol="0" anchor="ctr"/>
          <a:lstStyle/>
          <a:p>
            <a:pPr lvl="0" algn="ctr">
              <a:defRPr/>
            </a:pPr>
            <a:r>
              <a:rPr lang="ar-DZ" sz="2000" b="1" dirty="0">
                <a:solidFill>
                  <a:srgbClr val="FFFF00"/>
                </a:solidFill>
              </a:rPr>
              <a:t>إعداد: </a:t>
            </a:r>
            <a:r>
              <a:rPr lang="ar-DZ" sz="2000" b="1" dirty="0" err="1">
                <a:solidFill>
                  <a:srgbClr val="FFFF00"/>
                </a:solidFill>
              </a:rPr>
              <a:t>د.فؤاد</a:t>
            </a:r>
            <a:r>
              <a:rPr lang="ar-DZ" sz="2000" b="1" dirty="0">
                <a:solidFill>
                  <a:srgbClr val="FFFF00"/>
                </a:solidFill>
              </a:rPr>
              <a:t> بن حدو</a:t>
            </a:r>
            <a:endParaRPr lang="fr-FR" sz="2000" b="1" dirty="0">
              <a:solidFill>
                <a:srgbClr val="FFFF00"/>
              </a:solidFill>
            </a:endParaRPr>
          </a:p>
          <a:p>
            <a:pPr lvl="0" algn="ctr">
              <a:defRPr/>
            </a:pPr>
            <a:r>
              <a:rPr lang="ar-DZ" sz="2000" b="1" dirty="0">
                <a:solidFill>
                  <a:srgbClr val="FFFF00"/>
                </a:solidFill>
              </a:rPr>
              <a:t>أستاذ محاضر -أ-</a:t>
            </a:r>
            <a:endParaRPr lang="fr-FR" sz="2000" b="1" dirty="0">
              <a:solidFill>
                <a:srgbClr val="FFFF00"/>
              </a:solidFill>
            </a:endParaRPr>
          </a:p>
        </p:txBody>
      </p:sp>
      <p:pic>
        <p:nvPicPr>
          <p:cNvPr id="18"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104" y="24714"/>
            <a:ext cx="2133600" cy="21336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0" name="Titre 1"/>
          <p:cNvSpPr txBox="1">
            <a:spLocks/>
          </p:cNvSpPr>
          <p:nvPr/>
        </p:nvSpPr>
        <p:spPr>
          <a:xfrm>
            <a:off x="1366814" y="12953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3" name="Rectangle 2"/>
          <p:cNvSpPr/>
          <p:nvPr/>
        </p:nvSpPr>
        <p:spPr>
          <a:xfrm>
            <a:off x="4010919" y="1789366"/>
            <a:ext cx="2013692" cy="369332"/>
          </a:xfrm>
          <a:prstGeom prst="rect">
            <a:avLst/>
          </a:prstGeom>
        </p:spPr>
        <p:txBody>
          <a:bodyPr wrap="none">
            <a:spAutoFit/>
          </a:bodyPr>
          <a:lstStyle/>
          <a:p>
            <a:pPr lvl="0" algn="ctr">
              <a:defRPr/>
            </a:pPr>
            <a:r>
              <a:rPr lang="ar-DZ" b="1" dirty="0">
                <a:solidFill>
                  <a:srgbClr val="FFFF00"/>
                </a:solidFill>
              </a:rPr>
              <a:t>المستوى  : السنة الثالثة</a:t>
            </a:r>
            <a:endParaRPr lang="fr-FR" b="1" dirty="0">
              <a:solidFill>
                <a:srgbClr val="FFFF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143000"/>
          </a:xfrm>
        </p:spPr>
        <p:txBody>
          <a:bodyPr>
            <a:normAutofit/>
          </a:bodyPr>
          <a:lstStyle/>
          <a:p>
            <a:pPr algn="r"/>
            <a:r>
              <a:rPr lang="ar-DZ" sz="4900" b="1" dirty="0" smtClean="0">
                <a:solidFill>
                  <a:srgbClr val="FFFF00"/>
                </a:solidFill>
              </a:rPr>
              <a:t>مراحل </a:t>
            </a:r>
            <a:r>
              <a:rPr lang="ar-SA" sz="4900" b="1" dirty="0" smtClean="0">
                <a:solidFill>
                  <a:srgbClr val="FFFF00"/>
                </a:solidFill>
              </a:rPr>
              <a:t>إعداد </a:t>
            </a:r>
            <a:r>
              <a:rPr lang="ar-DZ" sz="4900" b="1" dirty="0" smtClean="0">
                <a:solidFill>
                  <a:srgbClr val="FFFF00"/>
                </a:solidFill>
              </a:rPr>
              <a:t>موازنة</a:t>
            </a:r>
            <a:r>
              <a:rPr lang="ar-SA" sz="4900" b="1" dirty="0" smtClean="0">
                <a:solidFill>
                  <a:srgbClr val="FFFF00"/>
                </a:solidFill>
              </a:rPr>
              <a:t> للمبيعات</a:t>
            </a:r>
            <a:r>
              <a:rPr lang="ar-DZ" sz="4900" b="1" dirty="0" smtClean="0">
                <a:solidFill>
                  <a:srgbClr val="FFFF00"/>
                </a:solidFill>
              </a:rPr>
              <a:t>:</a:t>
            </a:r>
            <a:r>
              <a:rPr lang="ar-SA" sz="4900" b="1" dirty="0" smtClean="0">
                <a:solidFill>
                  <a:srgbClr val="FFFF00"/>
                </a:solidFill>
              </a:rPr>
              <a:t> </a:t>
            </a:r>
            <a:endParaRPr lang="fr-FR" dirty="0">
              <a:solidFill>
                <a:srgbClr val="FFFF00"/>
              </a:solidFill>
            </a:endParaRPr>
          </a:p>
        </p:txBody>
      </p:sp>
      <p:sp>
        <p:nvSpPr>
          <p:cNvPr id="3" name="Espace réservé du contenu 2"/>
          <p:cNvSpPr>
            <a:spLocks noGrp="1"/>
          </p:cNvSpPr>
          <p:nvPr>
            <p:ph idx="1"/>
          </p:nvPr>
        </p:nvSpPr>
        <p:spPr>
          <a:xfrm>
            <a:off x="214282" y="1500174"/>
            <a:ext cx="8715436" cy="5214974"/>
          </a:xfrm>
        </p:spPr>
        <p:txBody>
          <a:bodyPr>
            <a:normAutofit fontScale="25000" lnSpcReduction="20000"/>
          </a:bodyPr>
          <a:lstStyle/>
          <a:p>
            <a:pPr marL="514350" indent="-514350" algn="just" rtl="1">
              <a:lnSpc>
                <a:spcPct val="170000"/>
              </a:lnSpc>
              <a:buFont typeface="Wingdings" pitchFamily="2" charset="2"/>
              <a:buChar char="§"/>
            </a:pPr>
            <a:r>
              <a:rPr lang="ar-DZ" sz="8800" b="1" dirty="0" smtClean="0"/>
              <a:t>المرحلة الأولى: </a:t>
            </a:r>
            <a:r>
              <a:rPr lang="ar-DZ" sz="8800" dirty="0" smtClean="0"/>
              <a:t>تقدير الحالة الاقتصادية العامة  للمبيعات كحالة </a:t>
            </a:r>
            <a:r>
              <a:rPr lang="ar-DZ" sz="8800" b="1" dirty="0" smtClean="0"/>
              <a:t>العرض والطلب </a:t>
            </a:r>
            <a:r>
              <a:rPr lang="ar-DZ" sz="8800" dirty="0" smtClean="0"/>
              <a:t>على</a:t>
            </a:r>
            <a:r>
              <a:rPr lang="fr-FR" sz="8800" dirty="0" smtClean="0"/>
              <a:t> </a:t>
            </a:r>
            <a:r>
              <a:rPr lang="ar-DZ" sz="8800" dirty="0" smtClean="0"/>
              <a:t>السلعة في السوق.</a:t>
            </a:r>
          </a:p>
          <a:p>
            <a:pPr marL="514350" indent="-514350" algn="just" rtl="1">
              <a:lnSpc>
                <a:spcPct val="170000"/>
              </a:lnSpc>
              <a:buFont typeface="Wingdings" pitchFamily="2" charset="2"/>
              <a:buChar char="§"/>
            </a:pPr>
            <a:r>
              <a:rPr lang="ar-DZ" sz="8800" b="1" dirty="0" smtClean="0"/>
              <a:t>المرحلة الثانية: </a:t>
            </a:r>
            <a:r>
              <a:rPr lang="ar-DZ" sz="8800" dirty="0" smtClean="0"/>
              <a:t>تقديم تقرير إحصائي عن المبيعات السنة الماضية.</a:t>
            </a:r>
          </a:p>
          <a:p>
            <a:pPr marL="514350" indent="-514350" algn="just" rtl="1">
              <a:lnSpc>
                <a:spcPct val="170000"/>
              </a:lnSpc>
              <a:buFont typeface="Wingdings" pitchFamily="2" charset="2"/>
              <a:buChar char="§"/>
            </a:pPr>
            <a:r>
              <a:rPr lang="ar-DZ" sz="8800" b="1" dirty="0" smtClean="0"/>
              <a:t>المرحلة الثالثة: </a:t>
            </a:r>
            <a:r>
              <a:rPr lang="ar-DZ" sz="8800" dirty="0" smtClean="0"/>
              <a:t>توزيع المبيعات التقديرية حسب كل </a:t>
            </a:r>
            <a:r>
              <a:rPr lang="ar-DZ" sz="8800" b="1" dirty="0" err="1" smtClean="0"/>
              <a:t>منتوج</a:t>
            </a:r>
            <a:r>
              <a:rPr lang="ar-DZ" sz="8800" b="1" dirty="0" smtClean="0"/>
              <a:t> </a:t>
            </a:r>
            <a:r>
              <a:rPr lang="ar-DZ" sz="8800" dirty="0" smtClean="0"/>
              <a:t>، </a:t>
            </a:r>
            <a:r>
              <a:rPr lang="ar-DZ" sz="8800" dirty="0" err="1" smtClean="0"/>
              <a:t>و</a:t>
            </a:r>
            <a:r>
              <a:rPr lang="ar-DZ" sz="8800" dirty="0" smtClean="0"/>
              <a:t> حسب كل </a:t>
            </a:r>
            <a:r>
              <a:rPr lang="ar-DZ" sz="8800" b="1" dirty="0" smtClean="0"/>
              <a:t>منطقة جغرافية</a:t>
            </a:r>
            <a:r>
              <a:rPr lang="ar-DZ" sz="8800" dirty="0" smtClean="0"/>
              <a:t> ، وحسب </a:t>
            </a:r>
            <a:r>
              <a:rPr lang="ar-DZ" sz="8800" b="1" dirty="0" smtClean="0"/>
              <a:t>الفترة  الزمنية.</a:t>
            </a:r>
          </a:p>
          <a:p>
            <a:pPr marL="514350" indent="-514350" algn="just" rtl="1">
              <a:lnSpc>
                <a:spcPct val="170000"/>
              </a:lnSpc>
              <a:buFont typeface="Wingdings" pitchFamily="2" charset="2"/>
              <a:buChar char="§"/>
            </a:pPr>
            <a:r>
              <a:rPr lang="ar-DZ" sz="8800" dirty="0" smtClean="0"/>
              <a:t> </a:t>
            </a:r>
            <a:r>
              <a:rPr lang="ar-DZ" sz="8800" b="1" dirty="0" smtClean="0"/>
              <a:t>المرحلة الرابعة: </a:t>
            </a:r>
            <a:r>
              <a:rPr lang="ar-DZ" sz="8800" dirty="0" smtClean="0"/>
              <a:t>يقوم قسم المبيعات بإعداد التنبؤات اعتمادا على خبراته بالسوق والعملاء.</a:t>
            </a:r>
          </a:p>
          <a:p>
            <a:pPr marL="514350" indent="-514350" algn="just" rtl="1">
              <a:lnSpc>
                <a:spcPct val="170000"/>
              </a:lnSpc>
              <a:buFont typeface="Wingdings" pitchFamily="2" charset="2"/>
              <a:buChar char="§"/>
            </a:pPr>
            <a:r>
              <a:rPr lang="ar-DZ" sz="8800" dirty="0" smtClean="0"/>
              <a:t> </a:t>
            </a:r>
            <a:r>
              <a:rPr lang="ar-DZ" sz="8800" b="1" dirty="0" smtClean="0"/>
              <a:t>المرحلة الخامسة: </a:t>
            </a:r>
            <a:r>
              <a:rPr lang="ar-DZ" sz="8800" dirty="0" smtClean="0"/>
              <a:t>يقوم قسم الإنتاج بإعداد التقارير عن قدرته الإنتاجية لذلك </a:t>
            </a:r>
            <a:r>
              <a:rPr lang="ar-DZ" sz="8800" b="1" dirty="0" smtClean="0"/>
              <a:t>التقدير</a:t>
            </a:r>
            <a:r>
              <a:rPr lang="ar-DZ" sz="8800" dirty="0" smtClean="0"/>
              <a:t>.</a:t>
            </a:r>
          </a:p>
          <a:p>
            <a:pPr marL="514350" indent="-514350" algn="just" rtl="1">
              <a:lnSpc>
                <a:spcPct val="170000"/>
              </a:lnSpc>
              <a:buFont typeface="Wingdings" pitchFamily="2" charset="2"/>
              <a:buChar char="§"/>
            </a:pPr>
            <a:r>
              <a:rPr lang="ar-DZ" sz="8800" dirty="0" smtClean="0"/>
              <a:t> </a:t>
            </a:r>
            <a:r>
              <a:rPr lang="ar-DZ" sz="8800" b="1" dirty="0" smtClean="0"/>
              <a:t>المرحلة السادسة والأخيرة </a:t>
            </a:r>
            <a:r>
              <a:rPr lang="ar-DZ" sz="8800" dirty="0" smtClean="0"/>
              <a:t>: تتم فيها مناقشة كافة التقارير التي سبق إعدادها للوصول إلى التقرير النهائي للمبيعات.</a:t>
            </a:r>
          </a:p>
          <a:p>
            <a:pPr algn="just" rtl="1">
              <a:lnSpc>
                <a:spcPct val="160000"/>
              </a:lnSpc>
              <a:buFont typeface="Wingdings" pitchFamily="2" charset="2"/>
              <a:buChar char="§"/>
            </a:pPr>
            <a:endParaRPr lang="ar-SA" dirty="0" smtClean="0"/>
          </a:p>
          <a:p>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8"/>
            <a:ext cx="8229600" cy="1143000"/>
          </a:xfrm>
        </p:spPr>
        <p:txBody>
          <a:bodyPr>
            <a:normAutofit fontScale="90000"/>
          </a:bodyPr>
          <a:lstStyle/>
          <a:p>
            <a:pPr algn="r" rtl="1"/>
            <a:r>
              <a:rPr lang="ar-DZ" sz="4900" b="1" dirty="0" smtClean="0">
                <a:solidFill>
                  <a:srgbClr val="FFFF00"/>
                </a:solidFill>
              </a:rPr>
              <a:t>مرتكزات </a:t>
            </a:r>
            <a:r>
              <a:rPr lang="ar-SA" sz="4900" b="1" dirty="0" smtClean="0">
                <a:solidFill>
                  <a:srgbClr val="FFFF00"/>
                </a:solidFill>
              </a:rPr>
              <a:t>إعداد</a:t>
            </a:r>
            <a:r>
              <a:rPr lang="ar-DZ" sz="4900" b="1" dirty="0" smtClean="0">
                <a:solidFill>
                  <a:srgbClr val="FFFF00"/>
                </a:solidFill>
              </a:rPr>
              <a:t> موازنة</a:t>
            </a:r>
            <a:r>
              <a:rPr lang="ar-SA" sz="4900" b="1" dirty="0" smtClean="0">
                <a:solidFill>
                  <a:srgbClr val="FFFF00"/>
                </a:solidFill>
              </a:rPr>
              <a:t> التقديري</a:t>
            </a:r>
            <a:r>
              <a:rPr lang="ar-DZ" sz="4900" b="1" dirty="0" smtClean="0">
                <a:solidFill>
                  <a:srgbClr val="FFFF00"/>
                </a:solidFill>
              </a:rPr>
              <a:t>ة</a:t>
            </a:r>
            <a:r>
              <a:rPr lang="ar-SA" sz="4900" b="1" dirty="0" smtClean="0">
                <a:solidFill>
                  <a:srgbClr val="FFFF00"/>
                </a:solidFill>
              </a:rPr>
              <a:t> للمبيعات</a:t>
            </a:r>
            <a:r>
              <a:rPr lang="ar-DZ" sz="4900" b="1" dirty="0" smtClean="0">
                <a:solidFill>
                  <a:srgbClr val="FFFF00"/>
                </a:solidFill>
              </a:rPr>
              <a:t>:</a:t>
            </a:r>
            <a:r>
              <a:rPr lang="ar-SA" sz="4900" b="1" dirty="0" smtClean="0">
                <a:solidFill>
                  <a:srgbClr val="FFFF00"/>
                </a:solidFill>
              </a:rPr>
              <a:t> </a:t>
            </a:r>
            <a:r>
              <a:rPr lang="ar-SA" dirty="0" smtClean="0"/>
              <a:t/>
            </a:r>
            <a:br>
              <a:rPr lang="ar-SA" dirty="0" smtClean="0"/>
            </a:br>
            <a:endParaRPr lang="fr-FR" dirty="0"/>
          </a:p>
        </p:txBody>
      </p:sp>
      <p:sp>
        <p:nvSpPr>
          <p:cNvPr id="3" name="Espace réservé du contenu 2"/>
          <p:cNvSpPr>
            <a:spLocks noGrp="1"/>
          </p:cNvSpPr>
          <p:nvPr>
            <p:ph idx="1"/>
          </p:nvPr>
        </p:nvSpPr>
        <p:spPr>
          <a:xfrm>
            <a:off x="457200" y="1714488"/>
            <a:ext cx="8229600" cy="4525963"/>
          </a:xfrm>
        </p:spPr>
        <p:txBody>
          <a:bodyPr>
            <a:normAutofit fontScale="32500" lnSpcReduction="20000"/>
          </a:bodyPr>
          <a:lstStyle/>
          <a:p>
            <a:pPr lvl="1" algn="just" rtl="1">
              <a:lnSpc>
                <a:spcPct val="170000"/>
              </a:lnSpc>
              <a:buFont typeface="Wingdings" pitchFamily="2" charset="2"/>
              <a:buChar char="§"/>
            </a:pPr>
            <a:r>
              <a:rPr lang="ar-SA" sz="8800" dirty="0" err="1" smtClean="0"/>
              <a:t>دراس</a:t>
            </a:r>
            <a:r>
              <a:rPr lang="ar-DZ" sz="8800" dirty="0" smtClean="0"/>
              <a:t>ة</a:t>
            </a:r>
            <a:r>
              <a:rPr lang="ar-SA" sz="8800" dirty="0" smtClean="0"/>
              <a:t> السلع </a:t>
            </a:r>
            <a:r>
              <a:rPr lang="ar-DZ" sz="8800" dirty="0" smtClean="0"/>
              <a:t>؛</a:t>
            </a:r>
            <a:endParaRPr lang="ar-SA" sz="8800" dirty="0" smtClean="0"/>
          </a:p>
          <a:p>
            <a:pPr lvl="1" algn="just" rtl="1">
              <a:lnSpc>
                <a:spcPct val="170000"/>
              </a:lnSpc>
              <a:buFont typeface="Wingdings" pitchFamily="2" charset="2"/>
              <a:buChar char="§"/>
            </a:pPr>
            <a:r>
              <a:rPr lang="ar-SA" sz="8800" dirty="0" smtClean="0"/>
              <a:t>دراسة المستهلكين</a:t>
            </a:r>
            <a:r>
              <a:rPr lang="ar-DZ" sz="8800" dirty="0" smtClean="0"/>
              <a:t>؛</a:t>
            </a:r>
            <a:endParaRPr lang="ar-SA" sz="8800" dirty="0" smtClean="0"/>
          </a:p>
          <a:p>
            <a:pPr lvl="1" algn="just" rtl="1">
              <a:lnSpc>
                <a:spcPct val="170000"/>
              </a:lnSpc>
              <a:buFont typeface="Wingdings" pitchFamily="2" charset="2"/>
              <a:buChar char="§"/>
            </a:pPr>
            <a:r>
              <a:rPr lang="ar-SA" sz="8800" dirty="0" smtClean="0"/>
              <a:t>دراسة مناطق البيع</a:t>
            </a:r>
            <a:r>
              <a:rPr lang="ar-DZ" sz="8800" dirty="0" smtClean="0"/>
              <a:t>؛</a:t>
            </a:r>
            <a:endParaRPr lang="ar-SA" sz="8800" dirty="0" smtClean="0"/>
          </a:p>
          <a:p>
            <a:pPr lvl="1" algn="just" rtl="1">
              <a:lnSpc>
                <a:spcPct val="170000"/>
              </a:lnSpc>
              <a:buFont typeface="Wingdings" pitchFamily="2" charset="2"/>
              <a:buChar char="§"/>
            </a:pPr>
            <a:r>
              <a:rPr lang="ar-SA" sz="8800" dirty="0" smtClean="0"/>
              <a:t>دراسة سياسات التوزيع </a:t>
            </a:r>
            <a:r>
              <a:rPr lang="ar-DZ" sz="8800" dirty="0" smtClean="0"/>
              <a:t>؛</a:t>
            </a:r>
            <a:endParaRPr lang="ar-SA" sz="8800" dirty="0" smtClean="0"/>
          </a:p>
          <a:p>
            <a:pPr lvl="1" algn="just" rtl="1">
              <a:lnSpc>
                <a:spcPct val="170000"/>
              </a:lnSpc>
              <a:buFont typeface="Wingdings" pitchFamily="2" charset="2"/>
              <a:buChar char="§"/>
            </a:pPr>
            <a:r>
              <a:rPr lang="ar-SA" sz="8800" dirty="0" smtClean="0"/>
              <a:t>دراسة شروط البيع والتسليم</a:t>
            </a:r>
            <a:r>
              <a:rPr lang="ar-DZ" sz="8800" dirty="0" smtClean="0"/>
              <a:t>؛</a:t>
            </a:r>
            <a:endParaRPr lang="ar-SA" sz="8800" dirty="0" smtClean="0"/>
          </a:p>
          <a:p>
            <a:pPr lvl="1" algn="just" rtl="1">
              <a:lnSpc>
                <a:spcPct val="170000"/>
              </a:lnSpc>
              <a:buFont typeface="Wingdings" pitchFamily="2" charset="2"/>
              <a:buChar char="§"/>
            </a:pPr>
            <a:r>
              <a:rPr lang="ar-SA" sz="8800" dirty="0" smtClean="0"/>
              <a:t>دراسة سياسات المنافسين</a:t>
            </a:r>
            <a:r>
              <a:rPr lang="ar-DZ" sz="8800" dirty="0" smtClean="0"/>
              <a:t>.</a:t>
            </a:r>
          </a:p>
          <a:p>
            <a:pPr lvl="1" algn="just" rtl="1">
              <a:lnSpc>
                <a:spcPct val="160000"/>
              </a:lnSpc>
              <a:buFont typeface="Wingdings" pitchFamily="2" charset="2"/>
              <a:buChar char="§"/>
            </a:pPr>
            <a:endParaRPr lang="ar-DZ" dirty="0" smtClean="0"/>
          </a:p>
          <a:p>
            <a:pPr lvl="1" algn="just" rtl="1">
              <a:lnSpc>
                <a:spcPct val="160000"/>
              </a:lnSpc>
              <a:buFont typeface="Wingdings" pitchFamily="2" charset="2"/>
              <a:buChar char="§"/>
            </a:pPr>
            <a:endParaRPr lang="ar-SA" dirty="0" smtClean="0"/>
          </a:p>
          <a:p>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normAutofit fontScale="90000"/>
          </a:bodyPr>
          <a:lstStyle/>
          <a:p>
            <a:pPr rtl="1"/>
            <a:r>
              <a:rPr lang="ar-DZ" b="1" dirty="0" smtClean="0">
                <a:solidFill>
                  <a:srgbClr val="FFFF00"/>
                </a:solidFill>
              </a:rPr>
              <a:t>العوامل  التي  تأثر على إعداد  موازنة المبيعات:</a:t>
            </a:r>
            <a:endParaRPr lang="fr-FR" b="1" dirty="0">
              <a:solidFill>
                <a:srgbClr val="FFFF00"/>
              </a:solidFill>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12</a:t>
            </a:fld>
            <a:endParaRPr lang="fr-FR"/>
          </a:p>
        </p:txBody>
      </p:sp>
      <p:sp>
        <p:nvSpPr>
          <p:cNvPr id="7" name="Espace réservé du contenu 6"/>
          <p:cNvSpPr>
            <a:spLocks noGrp="1"/>
          </p:cNvSpPr>
          <p:nvPr>
            <p:ph idx="1"/>
          </p:nvPr>
        </p:nvSpPr>
        <p:spPr>
          <a:xfrm>
            <a:off x="214282" y="1428736"/>
            <a:ext cx="8786874" cy="4929222"/>
          </a:xfrm>
        </p:spPr>
        <p:txBody>
          <a:bodyPr>
            <a:noAutofit/>
          </a:bodyPr>
          <a:lstStyle/>
          <a:p>
            <a:pPr algn="r" rtl="1">
              <a:buNone/>
            </a:pPr>
            <a:r>
              <a:rPr lang="ar-DZ" sz="2200" b="1" dirty="0" smtClean="0"/>
              <a:t>1</a:t>
            </a:r>
            <a:r>
              <a:rPr lang="ar-DZ" sz="2600" b="1" dirty="0" smtClean="0"/>
              <a:t>. </a:t>
            </a:r>
            <a:r>
              <a:rPr lang="ar-DZ" sz="2600" b="1" dirty="0" smtClean="0">
                <a:solidFill>
                  <a:srgbClr val="FF0000"/>
                </a:solidFill>
              </a:rPr>
              <a:t>العوامل  الخارجية: </a:t>
            </a:r>
          </a:p>
          <a:p>
            <a:pPr lvl="1" algn="just" rtl="1">
              <a:buFont typeface="Wingdings" pitchFamily="2" charset="2"/>
              <a:buChar char="§"/>
            </a:pPr>
            <a:r>
              <a:rPr lang="ar-DZ" sz="2600" dirty="0" smtClean="0"/>
              <a:t> النمو </a:t>
            </a:r>
            <a:r>
              <a:rPr lang="ar-DZ" sz="2600" dirty="0" err="1" smtClean="0"/>
              <a:t>الديمغرافي</a:t>
            </a:r>
            <a:r>
              <a:rPr lang="ar-DZ" sz="2600" dirty="0" smtClean="0"/>
              <a:t>: فهي  تؤثر على خطة المبيعات في المدى الطويل  كالاستهلاك </a:t>
            </a:r>
            <a:r>
              <a:rPr lang="ar-DZ" sz="2600" dirty="0" err="1" smtClean="0"/>
              <a:t>و</a:t>
            </a:r>
            <a:r>
              <a:rPr lang="ar-DZ" sz="2600" dirty="0" smtClean="0"/>
              <a:t> الدخل والاستثمار.</a:t>
            </a:r>
          </a:p>
          <a:p>
            <a:pPr lvl="1" algn="r" rtl="1">
              <a:buFont typeface="Wingdings" pitchFamily="2" charset="2"/>
              <a:buChar char="§"/>
            </a:pPr>
            <a:r>
              <a:rPr lang="ar-DZ" sz="2600" dirty="0" smtClean="0"/>
              <a:t>تشجيع  بعض المنتجات من طرف  الدولة؛</a:t>
            </a:r>
          </a:p>
          <a:p>
            <a:pPr lvl="1" algn="r" rtl="1">
              <a:buFont typeface="Wingdings" pitchFamily="2" charset="2"/>
              <a:buChar char="§"/>
            </a:pPr>
            <a:r>
              <a:rPr lang="ar-DZ" sz="2600" dirty="0" smtClean="0"/>
              <a:t> التغير في الأذواق؛</a:t>
            </a:r>
          </a:p>
          <a:p>
            <a:pPr lvl="1" algn="r" rtl="1">
              <a:buFont typeface="Wingdings" pitchFamily="2" charset="2"/>
              <a:buChar char="§"/>
            </a:pPr>
            <a:r>
              <a:rPr lang="ar-DZ" sz="2600" dirty="0" smtClean="0"/>
              <a:t> التقلبات الموسمية. </a:t>
            </a:r>
          </a:p>
          <a:p>
            <a:pPr algn="r" rtl="1">
              <a:buNone/>
            </a:pPr>
            <a:r>
              <a:rPr lang="ar-DZ" sz="2600" b="1" dirty="0" smtClean="0"/>
              <a:t>2. </a:t>
            </a:r>
            <a:r>
              <a:rPr lang="ar-DZ" sz="2600" b="1" dirty="0" smtClean="0">
                <a:solidFill>
                  <a:srgbClr val="FF0000"/>
                </a:solidFill>
              </a:rPr>
              <a:t>العوامل  الداخلية:</a:t>
            </a:r>
          </a:p>
          <a:p>
            <a:pPr lvl="1" algn="r" rtl="1">
              <a:buFont typeface="Wingdings" pitchFamily="2" charset="2"/>
              <a:buChar char="§"/>
            </a:pPr>
            <a:r>
              <a:rPr lang="ar-DZ" sz="2600" dirty="0" smtClean="0"/>
              <a:t> سياسية الإعلان والترويج، والإشهار  والتسويق؛</a:t>
            </a:r>
          </a:p>
          <a:p>
            <a:pPr lvl="1" algn="r" rtl="1">
              <a:buFont typeface="Wingdings" pitchFamily="2" charset="2"/>
              <a:buChar char="§"/>
            </a:pPr>
            <a:r>
              <a:rPr lang="ar-DZ" sz="2600" dirty="0" smtClean="0"/>
              <a:t> الطاقة  الإنتاجية؛</a:t>
            </a:r>
          </a:p>
          <a:p>
            <a:pPr lvl="1" algn="r" rtl="1">
              <a:buFont typeface="Wingdings" pitchFamily="2" charset="2"/>
              <a:buChar char="§"/>
            </a:pPr>
            <a:r>
              <a:rPr lang="ar-DZ" sz="2600" dirty="0" smtClean="0"/>
              <a:t>الجودة في الإنتاج.</a:t>
            </a:r>
            <a:endParaRPr lang="fr-FR" sz="2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 </a:t>
            </a:r>
            <a:r>
              <a:rPr lang="ar-DZ" b="1" dirty="0" smtClean="0">
                <a:solidFill>
                  <a:srgbClr val="FFFF00"/>
                </a:solidFill>
              </a:rPr>
              <a:t>نموذج لموازنة مبيعات (الإيرادات):</a:t>
            </a:r>
            <a:endParaRPr lang="fr-FR" b="1" dirty="0">
              <a:solidFill>
                <a:srgbClr val="FFFF00"/>
              </a:solidFill>
            </a:endParaRPr>
          </a:p>
        </p:txBody>
      </p:sp>
      <p:graphicFrame>
        <p:nvGraphicFramePr>
          <p:cNvPr id="6" name="Espace réservé du contenu 5"/>
          <p:cNvGraphicFramePr>
            <a:graphicFrameLocks noGrp="1"/>
          </p:cNvGraphicFramePr>
          <p:nvPr>
            <p:ph idx="1"/>
          </p:nvPr>
        </p:nvGraphicFramePr>
        <p:xfrm>
          <a:off x="457200" y="2428868"/>
          <a:ext cx="8229599" cy="3362960"/>
        </p:xfrm>
        <a:graphic>
          <a:graphicData uri="http://schemas.openxmlformats.org/drawingml/2006/table">
            <a:tbl>
              <a:tblPr firstRow="1" bandRow="1">
                <a:tableStyleId>{5940675A-B579-460E-94D1-54222C63F5DA}</a:tableStyleId>
              </a:tblPr>
              <a:tblGrid>
                <a:gridCol w="1175657"/>
                <a:gridCol w="1175657"/>
                <a:gridCol w="1175657"/>
                <a:gridCol w="1175657"/>
                <a:gridCol w="1175657"/>
                <a:gridCol w="1022597"/>
                <a:gridCol w="1328717"/>
              </a:tblGrid>
              <a:tr h="370840">
                <a:tc rowSpan="2">
                  <a:txBody>
                    <a:bodyPr/>
                    <a:lstStyle/>
                    <a:p>
                      <a:pPr algn="ctr"/>
                      <a:r>
                        <a:rPr lang="ar-DZ" b="1" dirty="0" smtClean="0">
                          <a:solidFill>
                            <a:srgbClr val="FFFF00"/>
                          </a:solidFill>
                        </a:rPr>
                        <a:t>إجمالي  السنة</a:t>
                      </a:r>
                      <a:endParaRPr lang="fr-FR" b="1" dirty="0">
                        <a:solidFill>
                          <a:srgbClr val="FFFF00"/>
                        </a:solidFill>
                      </a:endParaRPr>
                    </a:p>
                  </a:txBody>
                  <a:tcPr anchor="ctr"/>
                </a:tc>
                <a:tc gridSpan="5">
                  <a:txBody>
                    <a:bodyPr/>
                    <a:lstStyle/>
                    <a:p>
                      <a:pPr algn="ctr" rtl="1"/>
                      <a:r>
                        <a:rPr lang="ar-DZ" b="1" dirty="0" smtClean="0">
                          <a:solidFill>
                            <a:srgbClr val="FFFF00"/>
                          </a:solidFill>
                        </a:rPr>
                        <a:t>الشــــــهـــــــــــر ( السنة )</a:t>
                      </a:r>
                      <a:endParaRPr lang="fr-FR" b="1" dirty="0">
                        <a:solidFill>
                          <a:srgbClr val="FFFF00"/>
                        </a:solidFill>
                      </a:endParaRPr>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rowSpan="2">
                  <a:txBody>
                    <a:bodyPr/>
                    <a:lstStyle/>
                    <a:p>
                      <a:pPr algn="ctr"/>
                      <a:r>
                        <a:rPr lang="ar-DZ" b="1" dirty="0" smtClean="0">
                          <a:solidFill>
                            <a:srgbClr val="FFFF00"/>
                          </a:solidFill>
                        </a:rPr>
                        <a:t>البيـــــان</a:t>
                      </a:r>
                      <a:endParaRPr lang="fr-FR" b="1" dirty="0">
                        <a:solidFill>
                          <a:srgbClr val="FFFF00"/>
                        </a:solidFill>
                      </a:endParaRPr>
                    </a:p>
                  </a:txBody>
                  <a:tcPr anchor="ctr"/>
                </a:tc>
              </a:tr>
              <a:tr h="370840">
                <a:tc vMerge="1">
                  <a:txBody>
                    <a:bodyPr/>
                    <a:lstStyle/>
                    <a:p>
                      <a:endParaRPr lang="fr-FR" dirty="0"/>
                    </a:p>
                  </a:txBody>
                  <a:tcPr/>
                </a:tc>
                <a:tc>
                  <a:txBody>
                    <a:bodyPr/>
                    <a:lstStyle/>
                    <a:p>
                      <a:pPr algn="ctr"/>
                      <a:r>
                        <a:rPr lang="ar-DZ" b="1" dirty="0" smtClean="0">
                          <a:solidFill>
                            <a:srgbClr val="FFFF00"/>
                          </a:solidFill>
                        </a:rPr>
                        <a:t>ديسمبر</a:t>
                      </a:r>
                      <a:endParaRPr lang="fr-FR" b="1" dirty="0">
                        <a:solidFill>
                          <a:srgbClr val="FFFF00"/>
                        </a:solidFill>
                      </a:endParaRPr>
                    </a:p>
                  </a:txBody>
                  <a:tcPr anchor="ctr"/>
                </a:tc>
                <a:tc>
                  <a:txBody>
                    <a:bodyPr/>
                    <a:lstStyle/>
                    <a:p>
                      <a:pPr algn="ctr"/>
                      <a:r>
                        <a:rPr lang="fr-FR" b="1" dirty="0" smtClean="0">
                          <a:solidFill>
                            <a:srgbClr val="FFFF00"/>
                          </a:solidFill>
                        </a:rPr>
                        <a:t>……….</a:t>
                      </a:r>
                      <a:endParaRPr lang="fr-FR" b="1" dirty="0">
                        <a:solidFill>
                          <a:srgbClr val="FFFF00"/>
                        </a:solidFill>
                      </a:endParaRPr>
                    </a:p>
                  </a:txBody>
                  <a:tcPr anchor="ctr"/>
                </a:tc>
                <a:tc>
                  <a:txBody>
                    <a:bodyPr/>
                    <a:lstStyle/>
                    <a:p>
                      <a:pPr algn="ctr"/>
                      <a:r>
                        <a:rPr lang="ar-DZ" b="1" dirty="0" smtClean="0">
                          <a:solidFill>
                            <a:srgbClr val="FFFF00"/>
                          </a:solidFill>
                        </a:rPr>
                        <a:t>مارس </a:t>
                      </a:r>
                      <a:endParaRPr lang="fr-FR" b="1" dirty="0">
                        <a:solidFill>
                          <a:srgbClr val="FFFF00"/>
                        </a:solidFill>
                      </a:endParaRPr>
                    </a:p>
                  </a:txBody>
                  <a:tcPr anchor="ctr"/>
                </a:tc>
                <a:tc>
                  <a:txBody>
                    <a:bodyPr/>
                    <a:lstStyle/>
                    <a:p>
                      <a:pPr algn="ctr"/>
                      <a:r>
                        <a:rPr lang="ar-DZ" b="1" dirty="0" smtClean="0">
                          <a:solidFill>
                            <a:srgbClr val="FFFF00"/>
                          </a:solidFill>
                        </a:rPr>
                        <a:t>فبراير</a:t>
                      </a:r>
                      <a:endParaRPr lang="fr-FR" b="1" dirty="0">
                        <a:solidFill>
                          <a:srgbClr val="FFFF00"/>
                        </a:solidFill>
                      </a:endParaRPr>
                    </a:p>
                  </a:txBody>
                  <a:tcPr anchor="ctr"/>
                </a:tc>
                <a:tc>
                  <a:txBody>
                    <a:bodyPr/>
                    <a:lstStyle/>
                    <a:p>
                      <a:pPr algn="ctr"/>
                      <a:r>
                        <a:rPr lang="ar-DZ" b="1" dirty="0" err="1" smtClean="0">
                          <a:solidFill>
                            <a:srgbClr val="FFFF00"/>
                          </a:solidFill>
                        </a:rPr>
                        <a:t>جانفي</a:t>
                      </a:r>
                      <a:endParaRPr lang="fr-FR" b="1" dirty="0">
                        <a:solidFill>
                          <a:srgbClr val="FFFF00"/>
                        </a:solidFill>
                      </a:endParaRPr>
                    </a:p>
                  </a:txBody>
                  <a:tcPr anchor="ctr"/>
                </a:tc>
                <a:tc vMerge="1">
                  <a:txBody>
                    <a:bodyPr/>
                    <a:lstStyle/>
                    <a:p>
                      <a:endParaRPr lang="fr-FR" b="1" dirty="0"/>
                    </a:p>
                  </a:txBody>
                  <a:tcP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r"/>
                      <a:r>
                        <a:rPr lang="ar-DZ" dirty="0" smtClean="0">
                          <a:solidFill>
                            <a:srgbClr val="FFFF00"/>
                          </a:solidFill>
                        </a:rPr>
                        <a:t>المنتج </a:t>
                      </a:r>
                      <a:r>
                        <a:rPr lang="ar-DZ" dirty="0" err="1" smtClean="0">
                          <a:solidFill>
                            <a:srgbClr val="FFFF00"/>
                          </a:solidFill>
                        </a:rPr>
                        <a:t>أ</a:t>
                      </a:r>
                      <a:endParaRPr lang="fr-FR" b="1" dirty="0">
                        <a:solidFill>
                          <a:srgbClr val="FFFF00"/>
                        </a:solidFill>
                      </a:endParaRPr>
                    </a:p>
                  </a:txBody>
                  <a:tcPr anchor="ct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r"/>
                      <a:r>
                        <a:rPr lang="ar-DZ" dirty="0" smtClean="0">
                          <a:solidFill>
                            <a:srgbClr val="FFFF00"/>
                          </a:solidFill>
                        </a:rPr>
                        <a:t>المنتج </a:t>
                      </a:r>
                      <a:r>
                        <a:rPr lang="ar-DZ" dirty="0" err="1" smtClean="0">
                          <a:solidFill>
                            <a:srgbClr val="FFFF00"/>
                          </a:solidFill>
                        </a:rPr>
                        <a:t>ب</a:t>
                      </a:r>
                      <a:endParaRPr lang="fr-FR" b="1" dirty="0">
                        <a:solidFill>
                          <a:srgbClr val="FFFF00"/>
                        </a:solidFill>
                      </a:endParaRPr>
                    </a:p>
                  </a:txBody>
                  <a:tcPr anchor="ct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r" rtl="1"/>
                      <a:r>
                        <a:rPr lang="ar-DZ" dirty="0" smtClean="0">
                          <a:solidFill>
                            <a:srgbClr val="FFFF00"/>
                          </a:solidFill>
                        </a:rPr>
                        <a:t>المنتج </a:t>
                      </a:r>
                      <a:r>
                        <a:rPr lang="ar-DZ" dirty="0" err="1" smtClean="0">
                          <a:solidFill>
                            <a:srgbClr val="FFFF00"/>
                          </a:solidFill>
                        </a:rPr>
                        <a:t>ج</a:t>
                      </a:r>
                      <a:endParaRPr lang="fr-FR" b="1" dirty="0">
                        <a:solidFill>
                          <a:srgbClr val="FFFF00"/>
                        </a:solidFill>
                      </a:endParaRPr>
                    </a:p>
                  </a:txBody>
                  <a:tcPr anchor="ct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r" rtl="1"/>
                      <a:r>
                        <a:rPr lang="ar-DZ" dirty="0" smtClean="0">
                          <a:solidFill>
                            <a:srgbClr val="FFFF00"/>
                          </a:solidFill>
                        </a:rPr>
                        <a:t>المنتج</a:t>
                      </a:r>
                      <a:r>
                        <a:rPr lang="ar-DZ" baseline="0" dirty="0" smtClean="0">
                          <a:solidFill>
                            <a:srgbClr val="FFFF00"/>
                          </a:solidFill>
                        </a:rPr>
                        <a:t> </a:t>
                      </a:r>
                      <a:r>
                        <a:rPr lang="ar-DZ" baseline="0" dirty="0" err="1" smtClean="0">
                          <a:solidFill>
                            <a:srgbClr val="FFFF00"/>
                          </a:solidFill>
                        </a:rPr>
                        <a:t>د</a:t>
                      </a:r>
                      <a:endParaRPr lang="fr-FR" b="1" dirty="0">
                        <a:solidFill>
                          <a:srgbClr val="FFFF00"/>
                        </a:solidFill>
                      </a:endParaRPr>
                    </a:p>
                  </a:txBody>
                  <a:tcPr anchor="ct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ctr"/>
                      <a:r>
                        <a:rPr lang="fr-FR" dirty="0" smtClean="0">
                          <a:solidFill>
                            <a:srgbClr val="FFFF00"/>
                          </a:solidFill>
                        </a:rPr>
                        <a:t>xxx</a:t>
                      </a:r>
                      <a:endParaRPr lang="fr-FR" dirty="0">
                        <a:solidFill>
                          <a:srgbClr val="FFFF00"/>
                        </a:solidFill>
                      </a:endParaRPr>
                    </a:p>
                  </a:txBody>
                  <a:tcPr anchor="ctr"/>
                </a:tc>
                <a:tc>
                  <a:txBody>
                    <a:bodyPr/>
                    <a:lstStyle/>
                    <a:p>
                      <a:pPr algn="r" rtl="1"/>
                      <a:r>
                        <a:rPr lang="ar-DZ" dirty="0" smtClean="0">
                          <a:solidFill>
                            <a:srgbClr val="FFFF00"/>
                          </a:solidFill>
                        </a:rPr>
                        <a:t>إيرادات</a:t>
                      </a:r>
                      <a:r>
                        <a:rPr lang="ar-DZ" baseline="0" dirty="0" smtClean="0">
                          <a:solidFill>
                            <a:srgbClr val="FFFF00"/>
                          </a:solidFill>
                        </a:rPr>
                        <a:t> أخرى</a:t>
                      </a:r>
                      <a:endParaRPr lang="fr-FR" dirty="0">
                        <a:solidFill>
                          <a:srgbClr val="FFFF00"/>
                        </a:solidFill>
                      </a:endParaRPr>
                    </a:p>
                  </a:txBody>
                  <a:tcPr/>
                </a:tc>
              </a:tr>
              <a:tr h="370840">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sz="2000" b="1" dirty="0" smtClean="0">
                          <a:solidFill>
                            <a:srgbClr val="FFFF00"/>
                          </a:solidFill>
                        </a:rPr>
                        <a:t>………</a:t>
                      </a:r>
                      <a:endParaRPr lang="fr-FR" sz="2000" b="1" dirty="0">
                        <a:solidFill>
                          <a:srgbClr val="FFFF00"/>
                        </a:solidFill>
                      </a:endParaRPr>
                    </a:p>
                  </a:txBody>
                  <a:tcPr anchor="ctr"/>
                </a:tc>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ar-DZ" b="1" dirty="0" smtClean="0">
                          <a:solidFill>
                            <a:srgbClr val="FFFF00"/>
                          </a:solidFill>
                        </a:rPr>
                        <a:t>إجمالي</a:t>
                      </a:r>
                      <a:r>
                        <a:rPr lang="ar-DZ" b="1" baseline="0" dirty="0" smtClean="0">
                          <a:solidFill>
                            <a:srgbClr val="FFFF00"/>
                          </a:solidFill>
                        </a:rPr>
                        <a:t>  الإيرادات </a:t>
                      </a:r>
                      <a:endParaRPr lang="fr-FR" b="1" dirty="0">
                        <a:solidFill>
                          <a:srgbClr val="FFFF00"/>
                        </a:solidFill>
                      </a:endParaRPr>
                    </a:p>
                  </a:txBody>
                  <a:tcPr/>
                </a:tc>
              </a:tr>
            </a:tbl>
          </a:graphicData>
        </a:graphic>
      </p:graphicFrame>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13</a:t>
            </a:fld>
            <a:endParaRPr lang="fr-FR"/>
          </a:p>
        </p:txBody>
      </p:sp>
      <p:sp>
        <p:nvSpPr>
          <p:cNvPr id="7" name="Rectangle 6"/>
          <p:cNvSpPr/>
          <p:nvPr/>
        </p:nvSpPr>
        <p:spPr>
          <a:xfrm>
            <a:off x="500034" y="2071678"/>
            <a:ext cx="185738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rgbClr val="FF0000"/>
                </a:solidFill>
              </a:rPr>
              <a:t>وحدة : دينار جزائري</a:t>
            </a:r>
            <a:endParaRPr lang="fr-FR" b="1" dirty="0">
              <a:solidFill>
                <a:srgbClr val="FF0000"/>
              </a:solidFill>
            </a:endParaRPr>
          </a:p>
        </p:txBody>
      </p:sp>
      <p:sp>
        <p:nvSpPr>
          <p:cNvPr id="8" name="Rectangle 7"/>
          <p:cNvSpPr/>
          <p:nvPr/>
        </p:nvSpPr>
        <p:spPr>
          <a:xfrm>
            <a:off x="3143240" y="1571612"/>
            <a:ext cx="4714908" cy="500066"/>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r" rtl="1"/>
            <a:r>
              <a:rPr lang="ar-DZ" b="1" dirty="0" smtClean="0">
                <a:solidFill>
                  <a:srgbClr val="FF0000"/>
                </a:solidFill>
              </a:rPr>
              <a:t> موازنة  المبيعات = عدد الوحدات </a:t>
            </a:r>
            <a:r>
              <a:rPr lang="fr-FR" b="1" dirty="0" smtClean="0">
                <a:solidFill>
                  <a:srgbClr val="FF0000"/>
                </a:solidFill>
              </a:rPr>
              <a:t>x </a:t>
            </a:r>
            <a:r>
              <a:rPr lang="ar-DZ" b="1" dirty="0" smtClean="0">
                <a:solidFill>
                  <a:srgbClr val="FF0000"/>
                </a:solidFill>
              </a:rPr>
              <a:t> السعر الوحدوي  </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solidFill>
                  <a:srgbClr val="FFFF00"/>
                </a:solidFill>
              </a:rPr>
              <a:t> نموذج</a:t>
            </a:r>
            <a:r>
              <a:rPr lang="fr-FR" b="1" dirty="0" smtClean="0">
                <a:solidFill>
                  <a:srgbClr val="FFFF00"/>
                </a:solidFill>
              </a:rPr>
              <a:t> </a:t>
            </a:r>
            <a:r>
              <a:rPr lang="ar-DZ" b="1" dirty="0" smtClean="0">
                <a:solidFill>
                  <a:srgbClr val="FFFF00"/>
                </a:solidFill>
              </a:rPr>
              <a:t>النهائي لمراقبة التسيير لموازنة المبيعات (الإيرادات):</a:t>
            </a:r>
            <a:endParaRPr lang="fr-FR" b="1" dirty="0">
              <a:solidFill>
                <a:srgbClr val="FFFF00"/>
              </a:solidFill>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14</a:t>
            </a:fld>
            <a:endParaRPr lang="fr-FR"/>
          </a:p>
        </p:txBody>
      </p:sp>
      <p:sp>
        <p:nvSpPr>
          <p:cNvPr id="7" name="Rectangle 6"/>
          <p:cNvSpPr/>
          <p:nvPr/>
        </p:nvSpPr>
        <p:spPr>
          <a:xfrm>
            <a:off x="785786" y="2500306"/>
            <a:ext cx="185738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2">
                    <a:lumMod val="10000"/>
                  </a:schemeClr>
                </a:solidFill>
              </a:rPr>
              <a:t>وحدة : دينار جزائري</a:t>
            </a:r>
            <a:endParaRPr lang="fr-FR" b="1" dirty="0">
              <a:solidFill>
                <a:schemeClr val="bg2">
                  <a:lumMod val="10000"/>
                </a:schemeClr>
              </a:solidFill>
            </a:endParaRPr>
          </a:p>
        </p:txBody>
      </p:sp>
      <p:sp>
        <p:nvSpPr>
          <p:cNvPr id="8" name="Rectangle 7"/>
          <p:cNvSpPr/>
          <p:nvPr/>
        </p:nvSpPr>
        <p:spPr>
          <a:xfrm>
            <a:off x="3571868" y="2065448"/>
            <a:ext cx="4714908" cy="500066"/>
          </a:xfrm>
          <a:prstGeom prst="rect">
            <a:avLst/>
          </a:prstGeom>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rtl="1"/>
            <a:r>
              <a:rPr lang="ar-DZ" dirty="0" smtClean="0">
                <a:ln w="18415" cmpd="sng">
                  <a:solidFill>
                    <a:srgbClr val="FFFFFF"/>
                  </a:solidFill>
                  <a:prstDash val="solid"/>
                </a:ln>
                <a:solidFill>
                  <a:sysClr val="windowText" lastClr="000000"/>
                </a:solidFill>
                <a:effectLst>
                  <a:outerShdw blurRad="63500" dir="3600000" algn="tl" rotWithShape="0">
                    <a:srgbClr val="000000">
                      <a:alpha val="70000"/>
                    </a:srgbClr>
                  </a:outerShdw>
                </a:effectLst>
              </a:rPr>
              <a:t>قانون الانحراف = المبيعات الفعلية – المبيعات مقدرة</a:t>
            </a:r>
            <a:endParaRPr lang="fr-FR"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graphicFrame>
        <p:nvGraphicFramePr>
          <p:cNvPr id="10" name="Espace réservé du contenu 9"/>
          <p:cNvGraphicFramePr>
            <a:graphicFrameLocks noGrp="1"/>
          </p:cNvGraphicFramePr>
          <p:nvPr>
            <p:ph idx="1"/>
          </p:nvPr>
        </p:nvGraphicFramePr>
        <p:xfrm>
          <a:off x="785786" y="2946098"/>
          <a:ext cx="7429551" cy="2915936"/>
        </p:xfrm>
        <a:graphic>
          <a:graphicData uri="http://schemas.openxmlformats.org/drawingml/2006/table">
            <a:tbl>
              <a:tblPr firstRow="1" bandRow="1">
                <a:tableStyleId>{5940675A-B579-460E-94D1-54222C63F5DA}</a:tableStyleId>
              </a:tblPr>
              <a:tblGrid>
                <a:gridCol w="769545"/>
                <a:gridCol w="909462"/>
                <a:gridCol w="1609049"/>
                <a:gridCol w="1212538"/>
                <a:gridCol w="1445890"/>
                <a:gridCol w="1483067"/>
              </a:tblGrid>
              <a:tr h="342547">
                <a:tc gridSpan="2">
                  <a:txBody>
                    <a:bodyPr/>
                    <a:lstStyle/>
                    <a:p>
                      <a:pPr algn="ctr" rtl="1"/>
                      <a:r>
                        <a:rPr lang="ar-DZ" b="1" dirty="0" smtClean="0">
                          <a:solidFill>
                            <a:srgbClr val="FFFF00"/>
                          </a:solidFill>
                        </a:rPr>
                        <a:t>الانحراف</a:t>
                      </a:r>
                      <a:endParaRPr lang="fr-FR" b="1" dirty="0">
                        <a:solidFill>
                          <a:srgbClr val="FFFF00"/>
                        </a:solidFill>
                      </a:endParaRPr>
                    </a:p>
                  </a:txBody>
                  <a:tcPr anchor="ctr"/>
                </a:tc>
                <a:tc hMerge="1">
                  <a:txBody>
                    <a:bodyPr/>
                    <a:lstStyle/>
                    <a:p>
                      <a:pPr algn="r" rtl="1"/>
                      <a:endParaRPr lang="fr-FR" dirty="0"/>
                    </a:p>
                  </a:txBody>
                  <a:tcPr/>
                </a:tc>
                <a:tc rowSpan="2">
                  <a:txBody>
                    <a:bodyPr/>
                    <a:lstStyle/>
                    <a:p>
                      <a:pPr algn="ctr" rtl="1"/>
                      <a:r>
                        <a:rPr lang="ar-DZ" b="1" dirty="0" smtClean="0">
                          <a:solidFill>
                            <a:srgbClr val="FFFF00"/>
                          </a:solidFill>
                        </a:rPr>
                        <a:t> المبيعات  </a:t>
                      </a:r>
                    </a:p>
                    <a:p>
                      <a:pPr algn="ctr" rtl="1"/>
                      <a:r>
                        <a:rPr lang="ar-DZ" b="1" dirty="0" smtClean="0">
                          <a:solidFill>
                            <a:srgbClr val="FFFF00"/>
                          </a:solidFill>
                        </a:rPr>
                        <a:t>المقدرة </a:t>
                      </a:r>
                      <a:endParaRPr lang="fr-FR" b="1" dirty="0">
                        <a:solidFill>
                          <a:srgbClr val="FFFF00"/>
                        </a:solidFill>
                      </a:endParaRPr>
                    </a:p>
                  </a:txBody>
                  <a:tcPr anchor="ctr"/>
                </a:tc>
                <a:tc row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b="1" dirty="0" smtClean="0">
                          <a:solidFill>
                            <a:srgbClr val="FFFF00"/>
                          </a:solidFill>
                        </a:rPr>
                        <a:t> المبيعات</a:t>
                      </a:r>
                    </a:p>
                    <a:p>
                      <a:pPr marL="0" marR="0" indent="0" algn="ctr" defTabSz="914400" rtl="1" eaLnBrk="1" fontAlgn="auto" latinLnBrk="0" hangingPunct="1">
                        <a:lnSpc>
                          <a:spcPct val="100000"/>
                        </a:lnSpc>
                        <a:spcBef>
                          <a:spcPts val="0"/>
                        </a:spcBef>
                        <a:spcAft>
                          <a:spcPts val="0"/>
                        </a:spcAft>
                        <a:buClrTx/>
                        <a:buSzTx/>
                        <a:buFontTx/>
                        <a:buNone/>
                        <a:tabLst/>
                        <a:defRPr/>
                      </a:pPr>
                      <a:r>
                        <a:rPr lang="ar-DZ" b="1" baseline="0" dirty="0" smtClean="0">
                          <a:solidFill>
                            <a:srgbClr val="FFFF00"/>
                          </a:solidFill>
                        </a:rPr>
                        <a:t>  في سنة (ن)</a:t>
                      </a:r>
                      <a:endParaRPr lang="fr-FR" b="1" dirty="0" smtClean="0">
                        <a:solidFill>
                          <a:srgbClr val="FFFF00"/>
                        </a:solidFill>
                      </a:endParaRPr>
                    </a:p>
                  </a:txBody>
                  <a:tcPr anchor="ctr"/>
                </a:tc>
                <a:tc rowSpan="2">
                  <a:txBody>
                    <a:bodyPr/>
                    <a:lstStyle/>
                    <a:p>
                      <a:pPr algn="ctr" rtl="1"/>
                      <a:r>
                        <a:rPr lang="ar-DZ" b="1" dirty="0" smtClean="0">
                          <a:solidFill>
                            <a:srgbClr val="FFFF00"/>
                          </a:solidFill>
                        </a:rPr>
                        <a:t> المبيعات</a:t>
                      </a:r>
                      <a:r>
                        <a:rPr lang="ar-DZ" b="1" baseline="0" dirty="0" smtClean="0">
                          <a:solidFill>
                            <a:srgbClr val="FFFF00"/>
                          </a:solidFill>
                        </a:rPr>
                        <a:t> </a:t>
                      </a:r>
                    </a:p>
                    <a:p>
                      <a:pPr algn="ctr" rtl="1"/>
                      <a:r>
                        <a:rPr lang="ar-DZ" b="1" baseline="0" dirty="0" smtClean="0">
                          <a:solidFill>
                            <a:srgbClr val="FFFF00"/>
                          </a:solidFill>
                        </a:rPr>
                        <a:t> في سنة (ن-1)</a:t>
                      </a:r>
                      <a:endParaRPr lang="fr-FR" b="1" dirty="0">
                        <a:solidFill>
                          <a:srgbClr val="FFFF00"/>
                        </a:solidFill>
                      </a:endParaRPr>
                    </a:p>
                  </a:txBody>
                  <a:tcPr anchor="ctr"/>
                </a:tc>
                <a:tc rowSpan="2">
                  <a:txBody>
                    <a:bodyPr/>
                    <a:lstStyle/>
                    <a:p>
                      <a:pPr algn="ctr" rtl="1"/>
                      <a:r>
                        <a:rPr lang="ar-DZ" b="1" dirty="0" smtClean="0">
                          <a:solidFill>
                            <a:srgbClr val="FFFF00"/>
                          </a:solidFill>
                        </a:rPr>
                        <a:t> المنتجات </a:t>
                      </a:r>
                      <a:endParaRPr lang="fr-FR" b="1" dirty="0">
                        <a:solidFill>
                          <a:srgbClr val="FFFF00"/>
                        </a:solidFill>
                      </a:endParaRPr>
                    </a:p>
                  </a:txBody>
                  <a:tcPr anchor="ctr"/>
                </a:tc>
              </a:tr>
              <a:tr h="342547">
                <a:tc>
                  <a:txBody>
                    <a:bodyPr/>
                    <a:lstStyle/>
                    <a:p>
                      <a:pPr algn="ctr"/>
                      <a:r>
                        <a:rPr lang="ar-DZ" b="1" dirty="0" smtClean="0">
                          <a:solidFill>
                            <a:srgbClr val="FFFF00"/>
                          </a:solidFill>
                        </a:rPr>
                        <a:t>نسبة </a:t>
                      </a:r>
                      <a:endParaRPr lang="fr-FR" b="1" dirty="0">
                        <a:solidFill>
                          <a:srgbClr val="FFFF00"/>
                        </a:solidFill>
                      </a:endParaRPr>
                    </a:p>
                  </a:txBody>
                  <a:tcPr anchor="ctr"/>
                </a:tc>
                <a:tc>
                  <a:txBody>
                    <a:bodyPr/>
                    <a:lstStyle/>
                    <a:p>
                      <a:pPr algn="ctr"/>
                      <a:r>
                        <a:rPr lang="ar-DZ" b="1" dirty="0" smtClean="0">
                          <a:solidFill>
                            <a:srgbClr val="FFFF00"/>
                          </a:solidFill>
                        </a:rPr>
                        <a:t>قيمة </a:t>
                      </a:r>
                      <a:endParaRPr lang="fr-FR" b="1" dirty="0">
                        <a:solidFill>
                          <a:srgbClr val="FFFF00"/>
                        </a:solidFill>
                      </a:endParaRPr>
                    </a:p>
                  </a:txBody>
                  <a:tcPr anchor="ctr"/>
                </a:tc>
                <a:tc vMerge="1">
                  <a:txBody>
                    <a:bodyPr/>
                    <a:lstStyle/>
                    <a:p>
                      <a:endParaRPr lang="fr-FR" dirty="0"/>
                    </a:p>
                  </a:txBody>
                  <a:tcPr/>
                </a:tc>
                <a:tc vMerge="1">
                  <a:txBody>
                    <a:bodyPr/>
                    <a:lstStyle/>
                    <a:p>
                      <a:endParaRPr lang="fr-FR" dirty="0"/>
                    </a:p>
                  </a:txBody>
                  <a:tcPr/>
                </a:tc>
                <a:tc vMerge="1">
                  <a:txBody>
                    <a:bodyPr/>
                    <a:lstStyle/>
                    <a:p>
                      <a:endParaRPr lang="fr-FR" dirty="0"/>
                    </a:p>
                  </a:txBody>
                  <a:tcPr/>
                </a:tc>
                <a:tc vMerge="1">
                  <a:txBody>
                    <a:bodyPr/>
                    <a:lstStyle/>
                    <a:p>
                      <a:endParaRPr lang="fr-FR" dirty="0"/>
                    </a:p>
                  </a:txBody>
                  <a:tcPr/>
                </a:tc>
              </a:tr>
              <a:tr h="371092">
                <a:tc>
                  <a:txBody>
                    <a:bodyPr/>
                    <a:lstStyle/>
                    <a:p>
                      <a:pPr algn="ctr"/>
                      <a:r>
                        <a:rPr lang="fr-FR" sz="1800" b="1" dirty="0" smtClean="0">
                          <a:solidFill>
                            <a:srgbClr val="FFFF00"/>
                          </a:solidFill>
                        </a:rPr>
                        <a:t>%</a:t>
                      </a:r>
                      <a:endParaRPr lang="fr-FR" sz="1800" b="1" dirty="0">
                        <a:solidFill>
                          <a:srgbClr val="FFFF00"/>
                        </a:solidFill>
                      </a:endParaRPr>
                    </a:p>
                  </a:txBody>
                  <a:tcPr/>
                </a:tc>
                <a:tc>
                  <a:txBody>
                    <a:bodyPr/>
                    <a:lstStyle/>
                    <a:p>
                      <a:pPr algn="ctr"/>
                      <a:r>
                        <a:rPr lang="fr-FR" sz="1800" b="1" dirty="0" err="1" smtClean="0">
                          <a:solidFill>
                            <a:srgbClr val="FFFF00"/>
                          </a:solidFill>
                        </a:rPr>
                        <a:t>xxxx</a:t>
                      </a:r>
                      <a:endParaRPr lang="fr-FR" sz="1800" b="1"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r"/>
                      <a:r>
                        <a:rPr lang="ar-DZ" b="1" dirty="0" smtClean="0">
                          <a:solidFill>
                            <a:srgbClr val="FFFF00"/>
                          </a:solidFill>
                        </a:rPr>
                        <a:t>المنتج </a:t>
                      </a:r>
                      <a:r>
                        <a:rPr lang="ar-DZ" b="1" dirty="0" err="1" smtClean="0">
                          <a:solidFill>
                            <a:srgbClr val="FFFF00"/>
                          </a:solidFill>
                        </a:rPr>
                        <a:t>أ</a:t>
                      </a:r>
                      <a:endParaRPr lang="fr-FR" b="1" dirty="0">
                        <a:solidFill>
                          <a:srgbClr val="FFFF00"/>
                        </a:solidFill>
                      </a:endParaRPr>
                    </a:p>
                  </a:txBody>
                  <a:tcPr anchor="ctr"/>
                </a:tc>
              </a:tr>
              <a:tr h="371092">
                <a:tc>
                  <a:txBody>
                    <a:bodyPr/>
                    <a:lstStyle/>
                    <a:p>
                      <a:pPr algn="ctr"/>
                      <a:r>
                        <a:rPr lang="fr-FR" sz="1800" b="1" dirty="0" smtClean="0">
                          <a:solidFill>
                            <a:srgbClr val="FFFF00"/>
                          </a:solidFill>
                        </a:rPr>
                        <a:t>%</a:t>
                      </a:r>
                      <a:endParaRPr lang="fr-FR" sz="1800" b="1" dirty="0">
                        <a:solidFill>
                          <a:srgbClr val="FFFF00"/>
                        </a:solidFill>
                      </a:endParaRPr>
                    </a:p>
                  </a:txBody>
                  <a:tcPr/>
                </a:tc>
                <a:tc>
                  <a:txBody>
                    <a:bodyPr/>
                    <a:lstStyle/>
                    <a:p>
                      <a:pPr algn="ctr"/>
                      <a:r>
                        <a:rPr lang="fr-FR" sz="1800" b="1" dirty="0" err="1" smtClean="0">
                          <a:solidFill>
                            <a:srgbClr val="FFFF00"/>
                          </a:solidFill>
                        </a:rPr>
                        <a:t>xxxx</a:t>
                      </a:r>
                      <a:endParaRPr lang="fr-FR" sz="1800" b="1"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r"/>
                      <a:r>
                        <a:rPr lang="ar-DZ" b="1" dirty="0" smtClean="0">
                          <a:solidFill>
                            <a:srgbClr val="FFFF00"/>
                          </a:solidFill>
                        </a:rPr>
                        <a:t>المنتج </a:t>
                      </a:r>
                      <a:r>
                        <a:rPr lang="ar-DZ" b="1" dirty="0" err="1" smtClean="0">
                          <a:solidFill>
                            <a:srgbClr val="FFFF00"/>
                          </a:solidFill>
                        </a:rPr>
                        <a:t>ب</a:t>
                      </a:r>
                      <a:endParaRPr lang="fr-FR" b="1" dirty="0">
                        <a:solidFill>
                          <a:srgbClr val="FFFF00"/>
                        </a:solidFill>
                      </a:endParaRPr>
                    </a:p>
                  </a:txBody>
                  <a:tcPr anchor="ctr"/>
                </a:tc>
              </a:tr>
              <a:tr h="371092">
                <a:tc>
                  <a:txBody>
                    <a:bodyPr/>
                    <a:lstStyle/>
                    <a:p>
                      <a:pPr algn="ctr"/>
                      <a:r>
                        <a:rPr lang="fr-FR" sz="1800" b="1" dirty="0" smtClean="0">
                          <a:solidFill>
                            <a:srgbClr val="FFFF00"/>
                          </a:solidFill>
                        </a:rPr>
                        <a:t>%</a:t>
                      </a:r>
                      <a:endParaRPr lang="fr-FR" sz="1800" b="1" dirty="0">
                        <a:solidFill>
                          <a:srgbClr val="FFFF00"/>
                        </a:solidFill>
                      </a:endParaRPr>
                    </a:p>
                  </a:txBody>
                  <a:tcPr/>
                </a:tc>
                <a:tc>
                  <a:txBody>
                    <a:bodyPr/>
                    <a:lstStyle/>
                    <a:p>
                      <a:pPr algn="ctr"/>
                      <a:r>
                        <a:rPr lang="fr-FR" sz="1800" b="1" dirty="0" err="1" smtClean="0">
                          <a:solidFill>
                            <a:srgbClr val="FFFF00"/>
                          </a:solidFill>
                        </a:rPr>
                        <a:t>xxxx</a:t>
                      </a:r>
                      <a:endParaRPr lang="fr-FR" sz="1800" b="1"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r" rtl="1"/>
                      <a:r>
                        <a:rPr lang="ar-DZ" b="1" dirty="0" smtClean="0">
                          <a:solidFill>
                            <a:srgbClr val="FFFF00"/>
                          </a:solidFill>
                        </a:rPr>
                        <a:t>المنتج </a:t>
                      </a:r>
                      <a:r>
                        <a:rPr lang="ar-DZ" b="1" dirty="0" err="1" smtClean="0">
                          <a:solidFill>
                            <a:srgbClr val="FFFF00"/>
                          </a:solidFill>
                        </a:rPr>
                        <a:t>ج</a:t>
                      </a:r>
                      <a:endParaRPr lang="fr-FR" b="1" dirty="0">
                        <a:solidFill>
                          <a:srgbClr val="FFFF00"/>
                        </a:solidFill>
                      </a:endParaRPr>
                    </a:p>
                  </a:txBody>
                  <a:tcPr anchor="ctr"/>
                </a:tc>
              </a:tr>
              <a:tr h="371092">
                <a:tc>
                  <a:txBody>
                    <a:bodyPr/>
                    <a:lstStyle/>
                    <a:p>
                      <a:pPr algn="ctr"/>
                      <a:r>
                        <a:rPr lang="fr-FR" sz="1800" b="1" dirty="0" smtClean="0">
                          <a:solidFill>
                            <a:srgbClr val="FFFF00"/>
                          </a:solidFill>
                        </a:rPr>
                        <a:t>%</a:t>
                      </a:r>
                      <a:endParaRPr lang="fr-FR" sz="1800" b="1" dirty="0">
                        <a:solidFill>
                          <a:srgbClr val="FFFF00"/>
                        </a:solidFill>
                      </a:endParaRPr>
                    </a:p>
                  </a:txBody>
                  <a:tcPr/>
                </a:tc>
                <a:tc>
                  <a:txBody>
                    <a:bodyPr/>
                    <a:lstStyle/>
                    <a:p>
                      <a:pPr algn="ctr"/>
                      <a:r>
                        <a:rPr lang="fr-FR" sz="1800" b="1" dirty="0" err="1" smtClean="0">
                          <a:solidFill>
                            <a:srgbClr val="FFFF00"/>
                          </a:solidFill>
                        </a:rPr>
                        <a:t>xxxx</a:t>
                      </a:r>
                      <a:endParaRPr lang="fr-FR" sz="1800" b="1"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ctr"/>
                      <a:r>
                        <a:rPr lang="fr-FR" sz="2000" dirty="0" err="1" smtClean="0">
                          <a:solidFill>
                            <a:srgbClr val="FFFF00"/>
                          </a:solidFill>
                        </a:rPr>
                        <a:t>xxxx</a:t>
                      </a:r>
                      <a:endParaRPr lang="fr-FR" sz="2000" dirty="0">
                        <a:solidFill>
                          <a:srgbClr val="FFFF00"/>
                        </a:solidFill>
                      </a:endParaRPr>
                    </a:p>
                  </a:txBody>
                  <a:tcPr/>
                </a:tc>
                <a:tc>
                  <a:txBody>
                    <a:bodyPr/>
                    <a:lstStyle/>
                    <a:p>
                      <a:pPr algn="r" rtl="1"/>
                      <a:r>
                        <a:rPr lang="ar-DZ" b="1" dirty="0" smtClean="0">
                          <a:solidFill>
                            <a:srgbClr val="FFFF00"/>
                          </a:solidFill>
                        </a:rPr>
                        <a:t>المنتج</a:t>
                      </a:r>
                      <a:r>
                        <a:rPr lang="ar-DZ" b="1" baseline="0" dirty="0" smtClean="0">
                          <a:solidFill>
                            <a:srgbClr val="FFFF00"/>
                          </a:solidFill>
                        </a:rPr>
                        <a:t> </a:t>
                      </a:r>
                      <a:r>
                        <a:rPr lang="ar-DZ" b="1" baseline="0" dirty="0" err="1" smtClean="0">
                          <a:solidFill>
                            <a:srgbClr val="FFFF00"/>
                          </a:solidFill>
                        </a:rPr>
                        <a:t>د</a:t>
                      </a:r>
                      <a:endParaRPr lang="fr-FR" b="1" dirty="0">
                        <a:solidFill>
                          <a:srgbClr val="FFFF00"/>
                        </a:solidFill>
                      </a:endParaRPr>
                    </a:p>
                  </a:txBody>
                  <a:tcPr anchor="ctr"/>
                </a:tc>
              </a:tr>
              <a:tr h="599456">
                <a:tc>
                  <a:txBody>
                    <a:bodyPr/>
                    <a:lstStyle/>
                    <a:p>
                      <a:pPr algn="ctr"/>
                      <a:r>
                        <a:rPr lang="fr-FR" sz="2000" b="1" dirty="0" smtClean="0">
                          <a:solidFill>
                            <a:srgbClr val="FFFF00"/>
                          </a:solidFill>
                        </a:rPr>
                        <a:t>%</a:t>
                      </a:r>
                      <a:endParaRPr lang="fr-FR" sz="2000" b="1" dirty="0">
                        <a:solidFill>
                          <a:srgbClr val="FFFF00"/>
                        </a:solidFill>
                      </a:endParaRPr>
                    </a:p>
                  </a:txBody>
                  <a:tcPr anchor="ctr"/>
                </a:tc>
                <a:tc>
                  <a:txBody>
                    <a:bodyPr/>
                    <a:lstStyle/>
                    <a:p>
                      <a:pPr algn="ctr"/>
                      <a:r>
                        <a:rPr lang="fr-FR" sz="2000" b="1" dirty="0" err="1" smtClean="0">
                          <a:solidFill>
                            <a:srgbClr val="FFFF00"/>
                          </a:solidFill>
                        </a:rPr>
                        <a:t>xxxx</a:t>
                      </a:r>
                      <a:endParaRPr lang="fr-FR" sz="2000" b="1" dirty="0">
                        <a:solidFill>
                          <a:srgbClr val="FFFF00"/>
                        </a:solidFill>
                      </a:endParaRPr>
                    </a:p>
                  </a:txBody>
                  <a:tcPr anchor="ctr"/>
                </a:tc>
                <a:tc>
                  <a:txBody>
                    <a:bodyPr/>
                    <a:lstStyle/>
                    <a:p>
                      <a:pPr algn="ctr"/>
                      <a:r>
                        <a:rPr lang="fr-FR" sz="2000" dirty="0" err="1" smtClean="0">
                          <a:solidFill>
                            <a:srgbClr val="FFFF00"/>
                          </a:solidFill>
                        </a:rPr>
                        <a:t>xxxxx</a:t>
                      </a:r>
                      <a:endParaRPr lang="fr-FR" sz="2000" b="1" dirty="0">
                        <a:solidFill>
                          <a:srgbClr val="FFFF00"/>
                        </a:solidFill>
                      </a:endParaRPr>
                    </a:p>
                  </a:txBody>
                  <a:tcPr anchor="ctr"/>
                </a:tc>
                <a:tc>
                  <a:txBody>
                    <a:bodyPr/>
                    <a:lstStyle/>
                    <a:p>
                      <a:pPr algn="ctr"/>
                      <a:r>
                        <a:rPr lang="fr-FR" sz="2000" dirty="0" err="1" smtClean="0">
                          <a:solidFill>
                            <a:srgbClr val="FFFF00"/>
                          </a:solidFill>
                        </a:rPr>
                        <a:t>xxxxxx</a:t>
                      </a:r>
                      <a:endParaRPr lang="fr-FR" sz="2000" b="1" dirty="0">
                        <a:solidFill>
                          <a:srgbClr val="FFFF00"/>
                        </a:solidFill>
                      </a:endParaRPr>
                    </a:p>
                  </a:txBody>
                  <a:tcPr anchor="ctr"/>
                </a:tc>
                <a:tc>
                  <a:txBody>
                    <a:bodyPr/>
                    <a:lstStyle/>
                    <a:p>
                      <a:pPr algn="ctr"/>
                      <a:r>
                        <a:rPr lang="fr-FR" sz="2000" dirty="0" err="1" smtClean="0">
                          <a:solidFill>
                            <a:srgbClr val="FFFF00"/>
                          </a:solidFill>
                        </a:rPr>
                        <a:t>xxxxx</a:t>
                      </a:r>
                      <a:endParaRPr lang="fr-FR" sz="2000" b="1" dirty="0">
                        <a:solidFill>
                          <a:srgbClr val="FFFF00"/>
                        </a:solidFill>
                      </a:endParaRP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DZ" b="1" dirty="0" smtClean="0">
                          <a:solidFill>
                            <a:srgbClr val="FFFF00"/>
                          </a:solidFill>
                        </a:rPr>
                        <a:t>إجمالي</a:t>
                      </a:r>
                      <a:r>
                        <a:rPr lang="ar-DZ" b="1" baseline="0" dirty="0" smtClean="0">
                          <a:solidFill>
                            <a:srgbClr val="FFFF00"/>
                          </a:solidFill>
                        </a:rPr>
                        <a:t>  الإيرادات </a:t>
                      </a:r>
                      <a:endParaRPr lang="fr-FR" b="1" dirty="0" smtClean="0">
                        <a:solidFill>
                          <a:srgbClr val="FFFF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dirty="0" smtClean="0">
                <a:solidFill>
                  <a:srgbClr val="FFFF00"/>
                </a:solidFill>
              </a:rPr>
              <a:t>تعريف موازنة المبيعات: </a:t>
            </a:r>
            <a:endParaRPr lang="fr-FR" b="1" dirty="0">
              <a:solidFill>
                <a:srgbClr val="FFFF00"/>
              </a:solidFill>
            </a:endParaRPr>
          </a:p>
        </p:txBody>
      </p:sp>
      <p:sp>
        <p:nvSpPr>
          <p:cNvPr id="3" name="Espace réservé du contenu 2"/>
          <p:cNvSpPr>
            <a:spLocks noGrp="1"/>
          </p:cNvSpPr>
          <p:nvPr>
            <p:ph idx="1"/>
          </p:nvPr>
        </p:nvSpPr>
        <p:spPr>
          <a:xfrm>
            <a:off x="457200" y="1957390"/>
            <a:ext cx="8229600" cy="4063898"/>
          </a:xfrm>
        </p:spPr>
        <p:txBody>
          <a:bodyPr>
            <a:normAutofit fontScale="62500" lnSpcReduction="20000"/>
          </a:bodyPr>
          <a:lstStyle/>
          <a:p>
            <a:pPr marL="0" indent="0" algn="just" rtl="1">
              <a:lnSpc>
                <a:spcPct val="170000"/>
              </a:lnSpc>
              <a:buNone/>
            </a:pPr>
            <a:r>
              <a:rPr lang="ar-DZ" sz="4700" dirty="0" smtClean="0"/>
              <a:t>تعرف </a:t>
            </a:r>
            <a:r>
              <a:rPr lang="ar-DZ" sz="4700" dirty="0" smtClean="0"/>
              <a:t>موازنة المبيعات على </a:t>
            </a:r>
            <a:r>
              <a:rPr lang="ar-DZ" sz="4700" dirty="0" smtClean="0"/>
              <a:t>أنها</a:t>
            </a:r>
            <a:r>
              <a:rPr lang="fr-FR" sz="4700" dirty="0" smtClean="0"/>
              <a:t> </a:t>
            </a:r>
            <a:r>
              <a:rPr lang="ar-DZ" sz="4700" dirty="0" smtClean="0"/>
              <a:t>: </a:t>
            </a:r>
            <a:r>
              <a:rPr lang="ar-DZ" sz="4700" b="1" dirty="0" smtClean="0"/>
              <a:t>تقدير لعدد من المنتوجات التي سوف تباع خلال السنة أو السنوات القادمة</a:t>
            </a:r>
            <a:r>
              <a:rPr lang="ar-DZ" sz="4700" dirty="0" smtClean="0"/>
              <a:t>.</a:t>
            </a:r>
            <a:endParaRPr lang="fr-FR" sz="4700" dirty="0" smtClean="0"/>
          </a:p>
          <a:p>
            <a:pPr algn="just" rtl="1">
              <a:lnSpc>
                <a:spcPct val="170000"/>
              </a:lnSpc>
              <a:buNone/>
            </a:pPr>
            <a:r>
              <a:rPr lang="ar-DZ" sz="4700" dirty="0" smtClean="0"/>
              <a:t>و </a:t>
            </a:r>
            <a:r>
              <a:rPr lang="ar-DZ" sz="4700" dirty="0" smtClean="0"/>
              <a:t>يتوقف </a:t>
            </a:r>
            <a:r>
              <a:rPr lang="ar-DZ" sz="4700" dirty="0" smtClean="0"/>
              <a:t>نجاح نظام الموازنات إلى </a:t>
            </a:r>
            <a:r>
              <a:rPr lang="ar-DZ" sz="4700" dirty="0" smtClean="0"/>
              <a:t>حد </a:t>
            </a:r>
            <a:r>
              <a:rPr lang="ar-DZ" sz="4700" dirty="0" smtClean="0"/>
              <a:t>كبير في دقة </a:t>
            </a:r>
            <a:r>
              <a:rPr lang="ar-DZ" sz="4700" dirty="0" smtClean="0"/>
              <a:t>التنبؤ  </a:t>
            </a:r>
            <a:r>
              <a:rPr lang="ar-DZ" sz="4700" dirty="0" smtClean="0"/>
              <a:t>بالمبيعات </a:t>
            </a:r>
            <a:r>
              <a:rPr lang="ar-DZ" sz="4700" dirty="0" smtClean="0"/>
              <a:t>ولذا  </a:t>
            </a:r>
            <a:r>
              <a:rPr lang="ar-DZ" sz="4700" dirty="0" smtClean="0"/>
              <a:t>فانه يطلق على </a:t>
            </a:r>
            <a:r>
              <a:rPr lang="ar-DZ" sz="4700" dirty="0" smtClean="0"/>
              <a:t>موازنة  المبيعات بأم  الموازنات</a:t>
            </a:r>
            <a:r>
              <a:rPr lang="ar-DZ" sz="4700" b="1" dirty="0" smtClean="0"/>
              <a:t>.</a:t>
            </a:r>
            <a:endParaRPr lang="fr-FR" sz="4700" b="1" dirty="0" smtClean="0"/>
          </a:p>
          <a:p>
            <a:pPr algn="just" rtl="1">
              <a:lnSpc>
                <a:spcPct val="170000"/>
              </a:lnSpc>
              <a:buNone/>
            </a:pPr>
            <a:r>
              <a:rPr lang="ar-DZ" sz="2800" b="1" dirty="0">
                <a:solidFill>
                  <a:srgbClr val="FFFF00"/>
                </a:solidFill>
              </a:rPr>
              <a:t> </a:t>
            </a:r>
            <a:endParaRPr lang="ar-DZ" sz="4000" dirty="0" smtClean="0"/>
          </a:p>
          <a:p>
            <a:pPr algn="just" rtl="1">
              <a:buNone/>
            </a:pPr>
            <a:endParaRPr lang="fr-FR" sz="40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algn="r"/>
            <a:r>
              <a:rPr lang="ar-DZ" b="1" dirty="0" smtClean="0">
                <a:solidFill>
                  <a:srgbClr val="FFFF00"/>
                </a:solidFill>
              </a:rPr>
              <a:t>خصائص موازنة المبيعات: </a:t>
            </a:r>
            <a:endParaRPr lang="fr-FR" b="1" dirty="0">
              <a:solidFill>
                <a:srgbClr val="FFFF00"/>
              </a:solidFill>
            </a:endParaRPr>
          </a:p>
        </p:txBody>
      </p:sp>
      <p:sp>
        <p:nvSpPr>
          <p:cNvPr id="3" name="Espace réservé du contenu 2"/>
          <p:cNvSpPr>
            <a:spLocks noGrp="1"/>
          </p:cNvSpPr>
          <p:nvPr>
            <p:ph idx="1"/>
          </p:nvPr>
        </p:nvSpPr>
        <p:spPr>
          <a:xfrm>
            <a:off x="457200" y="2071678"/>
            <a:ext cx="8229600" cy="3500462"/>
          </a:xfrm>
        </p:spPr>
        <p:txBody>
          <a:bodyPr>
            <a:normAutofit fontScale="92500" lnSpcReduction="20000"/>
          </a:bodyPr>
          <a:lstStyle/>
          <a:p>
            <a:pPr lvl="1" algn="just" rtl="1">
              <a:lnSpc>
                <a:spcPct val="150000"/>
              </a:lnSpc>
              <a:buFont typeface="Wingdings" pitchFamily="2" charset="2"/>
              <a:buChar char="§"/>
            </a:pPr>
            <a:r>
              <a:rPr lang="ar-DZ" sz="3500" dirty="0" smtClean="0"/>
              <a:t>مفتاح الموازنات التقديرية الأخرى.</a:t>
            </a:r>
          </a:p>
          <a:p>
            <a:pPr lvl="1" algn="just" rtl="1">
              <a:lnSpc>
                <a:spcPct val="150000"/>
              </a:lnSpc>
              <a:buFont typeface="Wingdings" pitchFamily="2" charset="2"/>
              <a:buChar char="§"/>
            </a:pPr>
            <a:r>
              <a:rPr lang="ar-DZ" sz="3500" dirty="0" smtClean="0"/>
              <a:t>تعد بوحدات المنتجات المباعة.</a:t>
            </a:r>
          </a:p>
          <a:p>
            <a:pPr lvl="1" algn="just" rtl="1">
              <a:lnSpc>
                <a:spcPct val="150000"/>
              </a:lnSpc>
              <a:buFont typeface="Wingdings" pitchFamily="2" charset="2"/>
              <a:buChar char="§"/>
            </a:pPr>
            <a:r>
              <a:rPr lang="ar-DZ" sz="3100" dirty="0" smtClean="0"/>
              <a:t>تبين قيمة المبيعات المتوقعة انطلاقاً من كمية المبيعات والسعر المتوقع.</a:t>
            </a:r>
            <a:endParaRPr lang="fr-FR" sz="3100" dirty="0" smtClean="0"/>
          </a:p>
          <a:p>
            <a:pPr lvl="1" algn="just" rtl="1">
              <a:lnSpc>
                <a:spcPct val="150000"/>
              </a:lnSpc>
              <a:buNone/>
            </a:pPr>
            <a:r>
              <a:rPr lang="ar-DZ" sz="3000" dirty="0" smtClean="0"/>
              <a:t> </a:t>
            </a:r>
          </a:p>
          <a:p>
            <a:pPr algn="r" rtl="1">
              <a:lnSpc>
                <a:spcPct val="170000"/>
              </a:lnSpc>
              <a:buNone/>
            </a:pPr>
            <a:endParaRPr lang="ar-DZ" sz="4000" dirty="0" smtClean="0"/>
          </a:p>
          <a:p>
            <a:pPr algn="just" rtl="1">
              <a:buNone/>
            </a:pPr>
            <a:endParaRPr lang="fr-FR" sz="40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r" rtl="1">
              <a:spcBef>
                <a:spcPct val="0"/>
              </a:spcBef>
            </a:pPr>
            <a:r>
              <a:rPr lang="ar-SA" sz="4400" b="1" dirty="0" smtClean="0">
                <a:solidFill>
                  <a:srgbClr val="FFFF00"/>
                </a:solidFill>
              </a:rPr>
              <a:t>أهمية </a:t>
            </a:r>
            <a:r>
              <a:rPr lang="ar-DZ" sz="4400" b="1" dirty="0" smtClean="0">
                <a:solidFill>
                  <a:srgbClr val="FFFF00"/>
                </a:solidFill>
              </a:rPr>
              <a:t>موازنة  </a:t>
            </a:r>
            <a:r>
              <a:rPr lang="ar-DZ" sz="4400" b="1" dirty="0" smtClean="0">
                <a:solidFill>
                  <a:srgbClr val="FFFF00"/>
                </a:solidFill>
              </a:rPr>
              <a:t>المبيعات</a:t>
            </a:r>
            <a:r>
              <a:rPr lang="ar-SA" sz="4400" b="1" dirty="0" smtClean="0">
                <a:solidFill>
                  <a:srgbClr val="FFFF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428736"/>
            <a:ext cx="8401080" cy="4829196"/>
          </a:xfrm>
        </p:spPr>
        <p:txBody>
          <a:bodyPr>
            <a:normAutofit fontScale="70000" lnSpcReduction="20000"/>
          </a:bodyPr>
          <a:lstStyle/>
          <a:p>
            <a:pPr marL="354013" lvl="1" indent="-354013" algn="just" rtl="1">
              <a:lnSpc>
                <a:spcPct val="160000"/>
              </a:lnSpc>
              <a:buFont typeface="+mj-lt"/>
              <a:buAutoNum type="arabicPeriod"/>
            </a:pPr>
            <a:r>
              <a:rPr lang="ar-SA" sz="3600" dirty="0" smtClean="0"/>
              <a:t>تعتبر نقطة الأساس في إعداد </a:t>
            </a:r>
            <a:r>
              <a:rPr lang="ar-DZ" sz="3600" dirty="0" smtClean="0"/>
              <a:t>الموازنات</a:t>
            </a:r>
            <a:r>
              <a:rPr lang="ar-SA" sz="3600" dirty="0" smtClean="0"/>
              <a:t> الأخرى </a:t>
            </a:r>
            <a:r>
              <a:rPr lang="ar-DZ" sz="3600" dirty="0" smtClean="0"/>
              <a:t>كموازنة الإنتاج </a:t>
            </a:r>
            <a:r>
              <a:rPr lang="ar-DZ" sz="3600" dirty="0" err="1" smtClean="0"/>
              <a:t>و</a:t>
            </a:r>
            <a:r>
              <a:rPr lang="ar-DZ" sz="3600" dirty="0" smtClean="0"/>
              <a:t> موازنة المواد والمشتريات </a:t>
            </a:r>
            <a:r>
              <a:rPr lang="ar-DZ" sz="3600" dirty="0" err="1" smtClean="0"/>
              <a:t>و</a:t>
            </a:r>
            <a:r>
              <a:rPr lang="ar-DZ" sz="3600" dirty="0" smtClean="0"/>
              <a:t> الأجور وغيرها ؛</a:t>
            </a:r>
            <a:endParaRPr lang="ar-SA" sz="3600" dirty="0" smtClean="0"/>
          </a:p>
          <a:p>
            <a:pPr marL="354013" lvl="1" indent="-354013" algn="just" rtl="1">
              <a:lnSpc>
                <a:spcPct val="160000"/>
              </a:lnSpc>
              <a:buFont typeface="+mj-lt"/>
              <a:buAutoNum type="arabicPeriod"/>
            </a:pPr>
            <a:r>
              <a:rPr lang="ar-SA" sz="3600" dirty="0" smtClean="0"/>
              <a:t>تحقيق الهد</a:t>
            </a:r>
            <a:r>
              <a:rPr lang="ar-DZ" sz="3600" dirty="0" smtClean="0"/>
              <a:t> </a:t>
            </a:r>
            <a:r>
              <a:rPr lang="ar-SA" sz="3600" dirty="0" smtClean="0"/>
              <a:t>ف </a:t>
            </a:r>
            <a:r>
              <a:rPr lang="ar-SA" sz="3600" dirty="0" err="1" smtClean="0"/>
              <a:t>البيعي</a:t>
            </a:r>
            <a:r>
              <a:rPr lang="ar-SA" sz="3600" dirty="0" smtClean="0"/>
              <a:t> </a:t>
            </a:r>
            <a:r>
              <a:rPr lang="ar-SA" sz="3600" dirty="0" smtClean="0"/>
              <a:t>بأقل التكاليف</a:t>
            </a:r>
            <a:r>
              <a:rPr lang="ar-DZ" sz="3600" dirty="0" smtClean="0"/>
              <a:t>؛ </a:t>
            </a:r>
            <a:endParaRPr lang="ar-SA" sz="3600" dirty="0" smtClean="0"/>
          </a:p>
          <a:p>
            <a:pPr marL="354013" lvl="1" indent="-354013" algn="just" rtl="1">
              <a:lnSpc>
                <a:spcPct val="160000"/>
              </a:lnSpc>
              <a:buFont typeface="+mj-lt"/>
              <a:buAutoNum type="arabicPeriod"/>
            </a:pPr>
            <a:r>
              <a:rPr lang="ar-SA" sz="3600" dirty="0" smtClean="0"/>
              <a:t>تنمية المبيعات</a:t>
            </a:r>
            <a:r>
              <a:rPr lang="ar-DZ" sz="3600" dirty="0" smtClean="0"/>
              <a:t> </a:t>
            </a:r>
            <a:r>
              <a:rPr lang="ar-SA" sz="3600" dirty="0" smtClean="0"/>
              <a:t>عن طريق حفز مندوبي البيع لبلوغ الأهداف</a:t>
            </a:r>
            <a:r>
              <a:rPr lang="ar-DZ" sz="3600" dirty="0" smtClean="0"/>
              <a:t>؛</a:t>
            </a:r>
            <a:endParaRPr lang="ar-SA" sz="3600" dirty="0" smtClean="0"/>
          </a:p>
          <a:p>
            <a:pPr marL="354013" lvl="1" indent="-354013" algn="just" rtl="1">
              <a:lnSpc>
                <a:spcPct val="160000"/>
              </a:lnSpc>
              <a:buFont typeface="+mj-lt"/>
              <a:buAutoNum type="arabicPeriod"/>
            </a:pPr>
            <a:r>
              <a:rPr lang="ar-SA" sz="3600" dirty="0" smtClean="0"/>
              <a:t>التنسيق</a:t>
            </a:r>
            <a:r>
              <a:rPr lang="ar-DZ" sz="3600" dirty="0" smtClean="0"/>
              <a:t> بين </a:t>
            </a:r>
            <a:r>
              <a:rPr lang="ar-SA" sz="3600" dirty="0" smtClean="0"/>
              <a:t>جهود مندوبي البيع والمناطق </a:t>
            </a:r>
            <a:r>
              <a:rPr lang="ar-SA" sz="3600" dirty="0" err="1" smtClean="0"/>
              <a:t>البيعي</a:t>
            </a:r>
            <a:r>
              <a:rPr lang="ar-DZ" sz="3600" dirty="0" smtClean="0"/>
              <a:t>ة</a:t>
            </a:r>
            <a:r>
              <a:rPr lang="ar-SA" sz="3600" dirty="0" smtClean="0"/>
              <a:t> </a:t>
            </a:r>
            <a:r>
              <a:rPr lang="ar-DZ" sz="3600" dirty="0" smtClean="0"/>
              <a:t>؛</a:t>
            </a:r>
            <a:endParaRPr lang="ar-SA" sz="3600" dirty="0" smtClean="0"/>
          </a:p>
          <a:p>
            <a:pPr marL="354013" lvl="1" indent="-354013" algn="just" rtl="1">
              <a:lnSpc>
                <a:spcPct val="160000"/>
              </a:lnSpc>
              <a:buFont typeface="+mj-lt"/>
              <a:buAutoNum type="arabicPeriod"/>
            </a:pPr>
            <a:r>
              <a:rPr lang="ar-SA" sz="3600" dirty="0" smtClean="0"/>
              <a:t>وضع الخطة الشاملة للمشروع </a:t>
            </a:r>
            <a:r>
              <a:rPr lang="ar-DZ" sz="3600" dirty="0" smtClean="0"/>
              <a:t>؛</a:t>
            </a:r>
            <a:endParaRPr lang="ar-SA" sz="3600" dirty="0" smtClean="0"/>
          </a:p>
          <a:p>
            <a:pPr marL="354013" lvl="1" indent="-354013" algn="just" rtl="1">
              <a:lnSpc>
                <a:spcPct val="160000"/>
              </a:lnSpc>
              <a:buFont typeface="+mj-lt"/>
              <a:buAutoNum type="arabicPeriod"/>
            </a:pPr>
            <a:r>
              <a:rPr lang="ar-SA" sz="3600" dirty="0" smtClean="0"/>
              <a:t>أداة للرقابة على تنفيذ الخطط </a:t>
            </a:r>
            <a:r>
              <a:rPr lang="ar-DZ" sz="3600" dirty="0" smtClean="0"/>
              <a:t>؛</a:t>
            </a:r>
            <a:endParaRPr lang="ar-SA" sz="3600" dirty="0" smtClean="0"/>
          </a:p>
          <a:p>
            <a:pPr marL="354013" lvl="1" indent="-354013" algn="just" rtl="1">
              <a:lnSpc>
                <a:spcPct val="160000"/>
              </a:lnSpc>
              <a:buFont typeface="+mj-lt"/>
              <a:buAutoNum type="arabicPeriod"/>
            </a:pPr>
            <a:r>
              <a:rPr lang="ar-SA" sz="3600" dirty="0" smtClean="0"/>
              <a:t>تقيم جهود مندوبي البيع وتحديد مسؤولية مديري الفروع</a:t>
            </a:r>
            <a:r>
              <a:rPr lang="ar-DZ" sz="3600" dirty="0" smtClean="0"/>
              <a:t>.</a:t>
            </a:r>
            <a:r>
              <a:rPr lang="ar-SA" sz="3600" dirty="0" smtClean="0"/>
              <a:t> </a:t>
            </a:r>
          </a:p>
          <a:p>
            <a:pPr lvl="1"/>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ctr" rtl="0">
              <a:spcBef>
                <a:spcPct val="0"/>
              </a:spcBef>
            </a:pPr>
            <a:r>
              <a:rPr lang="ar-DZ" sz="4400" b="1" dirty="0" smtClean="0">
                <a:solidFill>
                  <a:srgbClr val="FFFF00"/>
                </a:solidFill>
              </a:rPr>
              <a:t>الهدف من موازنة  المبيعات</a:t>
            </a:r>
            <a:r>
              <a:rPr lang="ar-SA" sz="4400" b="1" dirty="0" smtClean="0">
                <a:solidFill>
                  <a:srgbClr val="FFFF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643998" cy="5286412"/>
          </a:xfrm>
        </p:spPr>
        <p:txBody>
          <a:bodyPr>
            <a:normAutofit lnSpcReduction="10000"/>
          </a:bodyPr>
          <a:lstStyle/>
          <a:p>
            <a:pPr marL="571500" indent="-514350" algn="just" rtl="1">
              <a:lnSpc>
                <a:spcPct val="150000"/>
              </a:lnSpc>
              <a:buFont typeface="+mj-lt"/>
              <a:buAutoNum type="arabicPeriod"/>
            </a:pPr>
            <a:r>
              <a:rPr lang="ar-DZ" sz="2700" b="1" dirty="0" smtClean="0">
                <a:solidFill>
                  <a:srgbClr val="FF0000"/>
                </a:solidFill>
              </a:rPr>
              <a:t>الرقابة على المبيعات: </a:t>
            </a:r>
            <a:r>
              <a:rPr lang="ar-DZ" sz="2700" dirty="0" smtClean="0"/>
              <a:t>(الرقابة الموسمية، الرقابة </a:t>
            </a:r>
            <a:r>
              <a:rPr lang="ar-DZ" sz="2700" dirty="0" err="1" smtClean="0"/>
              <a:t>الجهوية</a:t>
            </a:r>
            <a:r>
              <a:rPr lang="ar-DZ" sz="2700" dirty="0" smtClean="0"/>
              <a:t>، الرقابة على </a:t>
            </a:r>
            <a:r>
              <a:rPr lang="ar-DZ" sz="2700" dirty="0" err="1" smtClean="0"/>
              <a:t>المنتوجات</a:t>
            </a:r>
            <a:r>
              <a:rPr lang="ar-DZ" sz="2700" dirty="0" smtClean="0"/>
              <a:t> و نوعيتها)</a:t>
            </a:r>
          </a:p>
          <a:p>
            <a:pPr marL="571500" indent="-514350" algn="just" rtl="1">
              <a:lnSpc>
                <a:spcPct val="150000"/>
              </a:lnSpc>
              <a:buFont typeface="+mj-lt"/>
              <a:buAutoNum type="arabicPeriod"/>
            </a:pPr>
            <a:r>
              <a:rPr lang="ar-DZ" sz="2700" b="1" dirty="0" smtClean="0">
                <a:solidFill>
                  <a:srgbClr val="FF0000"/>
                </a:solidFill>
              </a:rPr>
              <a:t>حصر الانحرافات وتحليلها: </a:t>
            </a:r>
            <a:r>
              <a:rPr lang="ar-DZ" sz="2700" dirty="0" smtClean="0"/>
              <a:t>ومعرفة الانحراف يكون بمقارنة ما تم تحقيقه فعلاً مع ما تم تقديره.</a:t>
            </a:r>
          </a:p>
          <a:p>
            <a:pPr marL="971550" lvl="1" indent="-514350" algn="just" rtl="1">
              <a:lnSpc>
                <a:spcPct val="150000"/>
              </a:lnSpc>
              <a:buFont typeface="+mj-lt"/>
              <a:buAutoNum type="arabicPeriod"/>
            </a:pPr>
            <a:endParaRPr lang="ar-DZ" sz="3100" b="1" dirty="0" smtClean="0"/>
          </a:p>
          <a:p>
            <a:pPr marL="971550" lvl="1" indent="-514350" algn="just" rtl="1">
              <a:lnSpc>
                <a:spcPct val="150000"/>
              </a:lnSpc>
              <a:buFont typeface="+mj-lt"/>
              <a:buAutoNum type="arabicPeriod"/>
            </a:pPr>
            <a:endParaRPr lang="ar-DZ" sz="3100" b="1" dirty="0" smtClean="0"/>
          </a:p>
          <a:p>
            <a:pPr marL="571500" indent="-514350" algn="just" rtl="1">
              <a:lnSpc>
                <a:spcPct val="150000"/>
              </a:lnSpc>
              <a:buFont typeface="+mj-lt"/>
              <a:buAutoNum type="arabicPeriod"/>
            </a:pPr>
            <a:r>
              <a:rPr lang="ar-DZ" sz="2700" b="1" dirty="0" smtClean="0">
                <a:solidFill>
                  <a:srgbClr val="FF0000"/>
                </a:solidFill>
              </a:rPr>
              <a:t>تقيم الأداء واتخاذ  القرارات: </a:t>
            </a:r>
            <a:r>
              <a:rPr lang="ar-DZ" sz="2700" dirty="0" smtClean="0"/>
              <a:t>على أثر معرفة الانحرافات وتحليلها يتم معرفة أسباب واتخاذ الخطوات اللازمة </a:t>
            </a:r>
            <a:r>
              <a:rPr lang="ar-DZ" sz="2700" dirty="0" err="1" smtClean="0"/>
              <a:t>و</a:t>
            </a:r>
            <a:r>
              <a:rPr lang="ar-DZ" sz="2700" dirty="0" smtClean="0"/>
              <a:t> الصحيحة لذلك.</a:t>
            </a:r>
            <a:endParaRPr lang="ar-DZ" sz="2700" b="1" dirty="0" smtClean="0"/>
          </a:p>
          <a:p>
            <a:pPr lvl="1" algn="r" rtl="1">
              <a:buNone/>
            </a:pPr>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a:p>
        </p:txBody>
      </p:sp>
      <p:sp>
        <p:nvSpPr>
          <p:cNvPr id="6" name="Rectangle 5"/>
          <p:cNvSpPr/>
          <p:nvPr/>
        </p:nvSpPr>
        <p:spPr>
          <a:xfrm>
            <a:off x="2705652" y="3710818"/>
            <a:ext cx="5724000" cy="504000"/>
          </a:xfrm>
          <a:prstGeom prst="rect">
            <a:avLst/>
          </a:prstGeom>
          <a:ln w="0">
            <a:solidFill>
              <a:schemeClr val="bg1"/>
            </a:solidFill>
          </a:ln>
        </p:spPr>
        <p:style>
          <a:lnRef idx="2">
            <a:schemeClr val="dk1"/>
          </a:lnRef>
          <a:fillRef idx="1003">
            <a:schemeClr val="dk2"/>
          </a:fillRef>
          <a:effectRef idx="0">
            <a:schemeClr val="dk1"/>
          </a:effectRef>
          <a:fontRef idx="minor">
            <a:schemeClr val="dk1"/>
          </a:fontRef>
        </p:style>
        <p:txBody>
          <a:bodyPr rtlCol="0" anchor="ctr"/>
          <a:lstStyle/>
          <a:p>
            <a:pPr algn="ctr" rtl="1"/>
            <a:endParaRPr lang="ar-DZ" sz="2500" b="1" dirty="0" smtClean="0">
              <a:solidFill>
                <a:schemeClr val="tx1"/>
              </a:solidFill>
            </a:endParaRPr>
          </a:p>
          <a:p>
            <a:pPr algn="ctr" rtl="1"/>
            <a:endParaRPr lang="ar-DZ" sz="2500" b="1" dirty="0" smtClean="0">
              <a:solidFill>
                <a:schemeClr val="tx1"/>
              </a:solidFill>
            </a:endParaRPr>
          </a:p>
          <a:p>
            <a:pPr algn="ctr" rtl="1"/>
            <a:r>
              <a:rPr lang="ar-DZ" sz="2400" b="1" dirty="0" smtClean="0">
                <a:solidFill>
                  <a:srgbClr val="FFFF00"/>
                </a:solidFill>
              </a:rPr>
              <a:t>الانحراف  الكلي =  الأرقام الفعلية – الأرقام مقدرة</a:t>
            </a:r>
          </a:p>
          <a:p>
            <a:pPr algn="ctr" rtl="1"/>
            <a:endParaRPr lang="ar-DZ" sz="600" b="1" dirty="0" smtClean="0">
              <a:solidFill>
                <a:schemeClr val="tx1"/>
              </a:solidFill>
            </a:endParaRPr>
          </a:p>
          <a:p>
            <a:pPr algn="ctr" rtl="1"/>
            <a:endParaRPr lang="ar-DZ" sz="2500" b="1" dirty="0" smtClean="0">
              <a:solidFill>
                <a:schemeClr val="tx1"/>
              </a:solidFill>
            </a:endParaRPr>
          </a:p>
          <a:p>
            <a:pPr algn="ctr"/>
            <a:endParaRPr lang="fr-FR" sz="2500" b="1" dirty="0">
              <a:solidFill>
                <a:schemeClr val="tx1"/>
              </a:solidFill>
            </a:endParaRPr>
          </a:p>
        </p:txBody>
      </p:sp>
      <p:sp>
        <p:nvSpPr>
          <p:cNvPr id="7" name="Rectangle 6"/>
          <p:cNvSpPr/>
          <p:nvPr/>
        </p:nvSpPr>
        <p:spPr>
          <a:xfrm>
            <a:off x="2500298" y="4286256"/>
            <a:ext cx="6286544" cy="571504"/>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endParaRPr lang="ar-DZ" sz="2500" b="1" dirty="0" smtClean="0">
              <a:solidFill>
                <a:schemeClr val="tx1"/>
              </a:solidFill>
            </a:endParaRPr>
          </a:p>
          <a:p>
            <a:pPr algn="ctr" rtl="1"/>
            <a:endParaRPr lang="ar-DZ" sz="2500" b="1" dirty="0" smtClean="0">
              <a:solidFill>
                <a:schemeClr val="tx1"/>
              </a:solidFill>
            </a:endParaRPr>
          </a:p>
          <a:p>
            <a:pPr algn="ctr" rtl="1"/>
            <a:endParaRPr lang="ar-DZ" sz="600" b="1" dirty="0" smtClean="0">
              <a:solidFill>
                <a:schemeClr val="tx1"/>
              </a:solidFill>
            </a:endParaRPr>
          </a:p>
          <a:p>
            <a:pPr algn="r" rtl="1"/>
            <a:r>
              <a:rPr lang="ar-DZ" sz="2000" b="1" dirty="0" smtClean="0">
                <a:solidFill>
                  <a:srgbClr val="0000FF"/>
                </a:solidFill>
              </a:rPr>
              <a:t>الانحراف الكلي= انحراف السعر + انحراف الكمية + الانحراف المشترك.</a:t>
            </a:r>
          </a:p>
          <a:p>
            <a:pPr algn="ctr" rtl="1"/>
            <a:endParaRPr lang="ar-DZ" sz="2500" b="1" dirty="0" smtClean="0">
              <a:solidFill>
                <a:schemeClr val="tx1"/>
              </a:solidFill>
            </a:endParaRPr>
          </a:p>
          <a:p>
            <a:pPr algn="ctr"/>
            <a:endParaRPr lang="fr-FR" sz="2500" b="1" dirty="0">
              <a:solidFill>
                <a:schemeClr val="tx1"/>
              </a:solidFill>
            </a:endParaRPr>
          </a:p>
        </p:txBody>
      </p:sp>
      <p:sp>
        <p:nvSpPr>
          <p:cNvPr id="8" name="Rectangle 7"/>
          <p:cNvSpPr/>
          <p:nvPr/>
        </p:nvSpPr>
        <p:spPr>
          <a:xfrm>
            <a:off x="214282" y="3286124"/>
            <a:ext cx="2500330" cy="171451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r" rtl="1">
              <a:lnSpc>
                <a:spcPct val="150000"/>
              </a:lnSpc>
            </a:pPr>
            <a:r>
              <a:rPr lang="el-GR" sz="2000" b="1" dirty="0" smtClean="0">
                <a:solidFill>
                  <a:srgbClr val="FF0000"/>
                </a:solidFill>
                <a:cs typeface="+mj-cs"/>
              </a:rPr>
              <a:t>Δ</a:t>
            </a:r>
            <a:r>
              <a:rPr lang="fr-FR" sz="2000" b="1" dirty="0" smtClean="0">
                <a:solidFill>
                  <a:srgbClr val="FF0000"/>
                </a:solidFill>
                <a:cs typeface="+mj-cs"/>
              </a:rPr>
              <a:t>PQS</a:t>
            </a:r>
            <a:r>
              <a:rPr lang="ar-DZ" sz="2000" b="1" dirty="0" smtClean="0">
                <a:solidFill>
                  <a:srgbClr val="FF0000"/>
                </a:solidFill>
                <a:cs typeface="+mj-cs"/>
              </a:rPr>
              <a:t>: انحراف  السعر</a:t>
            </a:r>
          </a:p>
          <a:p>
            <a:pPr algn="r" rtl="1">
              <a:lnSpc>
                <a:spcPct val="150000"/>
              </a:lnSpc>
            </a:pPr>
            <a:r>
              <a:rPr lang="el-GR" sz="2000" b="1" dirty="0" smtClean="0">
                <a:solidFill>
                  <a:srgbClr val="FF0000"/>
                </a:solidFill>
                <a:cs typeface="+mj-cs"/>
              </a:rPr>
              <a:t>Δ</a:t>
            </a:r>
            <a:r>
              <a:rPr lang="fr-FR" sz="2000" b="1" dirty="0" smtClean="0">
                <a:solidFill>
                  <a:srgbClr val="FF0000"/>
                </a:solidFill>
                <a:cs typeface="+mj-cs"/>
              </a:rPr>
              <a:t>QPS</a:t>
            </a:r>
            <a:r>
              <a:rPr lang="ar-DZ" sz="2000" b="1" dirty="0" smtClean="0">
                <a:solidFill>
                  <a:srgbClr val="FF0000"/>
                </a:solidFill>
                <a:cs typeface="+mj-cs"/>
              </a:rPr>
              <a:t> : انحراف  الكمية </a:t>
            </a:r>
            <a:endParaRPr lang="fr-FR" sz="2000" b="1" dirty="0" smtClean="0">
              <a:solidFill>
                <a:srgbClr val="FF0000"/>
              </a:solidFill>
              <a:cs typeface="+mj-cs"/>
            </a:endParaRPr>
          </a:p>
          <a:p>
            <a:pPr algn="r" rtl="1">
              <a:lnSpc>
                <a:spcPct val="150000"/>
              </a:lnSpc>
            </a:pPr>
            <a:r>
              <a:rPr lang="el-GR" sz="2000" b="1" dirty="0" smtClean="0">
                <a:solidFill>
                  <a:srgbClr val="FF0000"/>
                </a:solidFill>
                <a:cs typeface="+mj-cs"/>
              </a:rPr>
              <a:t>Δ </a:t>
            </a:r>
            <a:r>
              <a:rPr lang="fr-FR" sz="2000" b="1" dirty="0" smtClean="0">
                <a:solidFill>
                  <a:srgbClr val="FF0000"/>
                </a:solidFill>
                <a:cs typeface="+mj-cs"/>
              </a:rPr>
              <a:t>Q </a:t>
            </a:r>
            <a:r>
              <a:rPr lang="el-GR" sz="2000" b="1" dirty="0" smtClean="0">
                <a:solidFill>
                  <a:srgbClr val="FF0000"/>
                </a:solidFill>
                <a:cs typeface="+mj-cs"/>
              </a:rPr>
              <a:t>Δ </a:t>
            </a:r>
            <a:r>
              <a:rPr lang="fr-FR" sz="2000" b="1" dirty="0" smtClean="0">
                <a:solidFill>
                  <a:srgbClr val="FF0000"/>
                </a:solidFill>
                <a:cs typeface="+mj-cs"/>
              </a:rPr>
              <a:t>P</a:t>
            </a:r>
            <a:r>
              <a:rPr lang="ar-DZ" sz="2000" b="1" dirty="0" smtClean="0">
                <a:solidFill>
                  <a:srgbClr val="FF0000"/>
                </a:solidFill>
                <a:cs typeface="+mj-cs"/>
              </a:rPr>
              <a:t> : انحراف مشترك</a:t>
            </a:r>
            <a:endParaRPr lang="fr-FR" sz="2000" b="1" dirty="0">
              <a:solidFill>
                <a:srgbClr val="FF0000"/>
              </a:solidFill>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normAutofit fontScale="90000"/>
          </a:bodyPr>
          <a:lstStyle/>
          <a:p>
            <a:pPr algn="r" rtl="1"/>
            <a:r>
              <a:rPr lang="ar-SA" dirty="0" smtClean="0">
                <a:solidFill>
                  <a:srgbClr val="FF0000"/>
                </a:solidFill>
              </a:rPr>
              <a:t> </a:t>
            </a:r>
            <a:r>
              <a:rPr lang="ar-DZ" b="1" dirty="0" smtClean="0">
                <a:solidFill>
                  <a:srgbClr val="FFFF00"/>
                </a:solidFill>
              </a:rPr>
              <a:t>طرق  التنبؤ لإعداد موازنة </a:t>
            </a:r>
            <a:r>
              <a:rPr lang="ar-SA" b="1" dirty="0" smtClean="0">
                <a:solidFill>
                  <a:srgbClr val="FFFF00"/>
                </a:solidFill>
              </a:rPr>
              <a:t>مبيعات</a:t>
            </a:r>
            <a:r>
              <a:rPr lang="ar-DZ" b="1" dirty="0" smtClean="0">
                <a:solidFill>
                  <a:srgbClr val="FFFF00"/>
                </a:solidFill>
              </a:rPr>
              <a:t> : </a:t>
            </a:r>
            <a:r>
              <a:rPr lang="ar-SA" dirty="0" smtClean="0"/>
              <a:t/>
            </a:r>
            <a:br>
              <a:rPr lang="ar-SA" dirty="0" smtClean="0"/>
            </a:br>
            <a:endParaRPr lang="fr-FR" dirty="0"/>
          </a:p>
        </p:txBody>
      </p:sp>
      <p:sp>
        <p:nvSpPr>
          <p:cNvPr id="3" name="Espace réservé du contenu 2"/>
          <p:cNvSpPr>
            <a:spLocks noGrp="1"/>
          </p:cNvSpPr>
          <p:nvPr>
            <p:ph idx="1"/>
          </p:nvPr>
        </p:nvSpPr>
        <p:spPr>
          <a:xfrm>
            <a:off x="457200" y="1285860"/>
            <a:ext cx="8229600" cy="5000660"/>
          </a:xfrm>
        </p:spPr>
        <p:txBody>
          <a:bodyPr>
            <a:noAutofit/>
          </a:bodyPr>
          <a:lstStyle/>
          <a:p>
            <a:pPr marL="514350" indent="-514350" algn="just" rtl="1">
              <a:lnSpc>
                <a:spcPct val="170000"/>
              </a:lnSpc>
              <a:buFont typeface="+mj-lt"/>
              <a:buAutoNum type="arabicPeriod"/>
            </a:pPr>
            <a:r>
              <a:rPr lang="ar-DZ" sz="2200" b="1" dirty="0" smtClean="0">
                <a:solidFill>
                  <a:srgbClr val="FF0000"/>
                </a:solidFill>
              </a:rPr>
              <a:t>الطرق الكيفية: </a:t>
            </a:r>
            <a:r>
              <a:rPr lang="ar-DZ" sz="2200" dirty="0" smtClean="0"/>
              <a:t>وهي التي تعتمد على أراء وخبرة رجال البيع والمديرين والمسئولين في المؤسسة للوصول إلى مؤشر لقياس ذلك الاتجاه مستقبلاً خلال فترة الموازنة التقديرية،  ونذكر  منها: </a:t>
            </a:r>
            <a:endParaRPr lang="ar-DZ" sz="2200" b="1" dirty="0" smtClean="0"/>
          </a:p>
          <a:p>
            <a:pPr marL="914400" lvl="1" indent="-514350" algn="just" rtl="1">
              <a:lnSpc>
                <a:spcPct val="150000"/>
              </a:lnSpc>
              <a:buFont typeface="Wingdings" pitchFamily="2" charset="2"/>
              <a:buChar char="§"/>
            </a:pPr>
            <a:r>
              <a:rPr lang="ar-DZ" sz="2200" b="1" u="sng" dirty="0" smtClean="0"/>
              <a:t>طريقة آراء مندوبي البيع </a:t>
            </a:r>
            <a:r>
              <a:rPr lang="ar-DZ" sz="2200" dirty="0" smtClean="0"/>
              <a:t>: وهي الطريقة التي يتم  فيها بالاعتماد في تقدير المبيعات بالاعتماد على  مندوبي  البيع.</a:t>
            </a:r>
          </a:p>
          <a:p>
            <a:pPr marL="914400" lvl="1" indent="-514350" algn="just" rtl="1">
              <a:lnSpc>
                <a:spcPct val="150000"/>
              </a:lnSpc>
              <a:buFont typeface="Wingdings" pitchFamily="2" charset="2"/>
              <a:buChar char="§"/>
            </a:pPr>
            <a:r>
              <a:rPr lang="ar-DZ" sz="2200" b="1" u="sng" dirty="0" smtClean="0"/>
              <a:t>طريقة </a:t>
            </a:r>
            <a:r>
              <a:rPr lang="ar-DZ" sz="2200" b="1" u="sng" dirty="0" err="1" smtClean="0"/>
              <a:t>دالفي</a:t>
            </a:r>
            <a:r>
              <a:rPr lang="ar-DZ" sz="2200" b="1" dirty="0" smtClean="0"/>
              <a:t>: </a:t>
            </a:r>
            <a:r>
              <a:rPr lang="ar-DZ" sz="2200" dirty="0" smtClean="0"/>
              <a:t>وهي الطريقة التي يتم فيها تقدير المبيعات من خلال إرسال استقصاءات، إلى مجموعة من الخبراء. </a:t>
            </a:r>
          </a:p>
          <a:p>
            <a:pPr marL="914400" lvl="1" indent="-514350" algn="just" rtl="1">
              <a:lnSpc>
                <a:spcPct val="150000"/>
              </a:lnSpc>
              <a:buFont typeface="Wingdings" pitchFamily="2" charset="2"/>
              <a:buChar char="§"/>
            </a:pPr>
            <a:r>
              <a:rPr lang="ar-DZ" sz="2200" b="1" u="sng" dirty="0" smtClean="0"/>
              <a:t>بحوث السوق</a:t>
            </a:r>
            <a:r>
              <a:rPr lang="ar-DZ" sz="2200" b="1" dirty="0" smtClean="0"/>
              <a:t>: </a:t>
            </a:r>
            <a:r>
              <a:rPr lang="ar-DZ" sz="2200" dirty="0" smtClean="0"/>
              <a:t>هي مجموعة من الدراسات تستهدف تحليل العوامل ذات الأثر على اتجاه المبيعات والتي لا تتوافر من خلال البيانات التاريخية السابقة.</a:t>
            </a:r>
            <a:endParaRPr lang="ar-DZ" sz="22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857256"/>
          </a:xfrm>
        </p:spPr>
        <p:txBody>
          <a:bodyPr>
            <a:normAutofit fontScale="90000"/>
          </a:bodyPr>
          <a:lstStyle/>
          <a:p>
            <a:pPr algn="r" rtl="1"/>
            <a:r>
              <a:rPr lang="ar-SA" dirty="0" smtClean="0">
                <a:solidFill>
                  <a:srgbClr val="FF0000"/>
                </a:solidFill>
              </a:rPr>
              <a:t> </a:t>
            </a:r>
            <a:r>
              <a:rPr lang="ar-DZ" b="1" dirty="0" smtClean="0">
                <a:solidFill>
                  <a:srgbClr val="FFFF00"/>
                </a:solidFill>
              </a:rPr>
              <a:t>طرق  التنبؤ لإعداد موازنة </a:t>
            </a:r>
            <a:r>
              <a:rPr lang="ar-SA" b="1" dirty="0" smtClean="0">
                <a:solidFill>
                  <a:srgbClr val="FFFF00"/>
                </a:solidFill>
              </a:rPr>
              <a:t>مبيعات</a:t>
            </a:r>
            <a:r>
              <a:rPr lang="ar-DZ" b="1" dirty="0" smtClean="0">
                <a:solidFill>
                  <a:srgbClr val="FFFF00"/>
                </a:solidFill>
              </a:rPr>
              <a:t> : </a:t>
            </a:r>
            <a:r>
              <a:rPr lang="ar-SA" dirty="0" smtClean="0"/>
              <a:t/>
            </a:r>
            <a:br>
              <a:rPr lang="ar-SA" dirty="0" smtClean="0"/>
            </a:br>
            <a:endParaRPr lang="fr-FR" dirty="0"/>
          </a:p>
        </p:txBody>
      </p:sp>
      <p:sp>
        <p:nvSpPr>
          <p:cNvPr id="3" name="Espace réservé du contenu 2"/>
          <p:cNvSpPr>
            <a:spLocks noGrp="1"/>
          </p:cNvSpPr>
          <p:nvPr>
            <p:ph idx="1"/>
          </p:nvPr>
        </p:nvSpPr>
        <p:spPr>
          <a:xfrm>
            <a:off x="457200" y="1571612"/>
            <a:ext cx="8229600" cy="4286280"/>
          </a:xfrm>
        </p:spPr>
        <p:txBody>
          <a:bodyPr>
            <a:normAutofit fontScale="92500"/>
          </a:bodyPr>
          <a:lstStyle/>
          <a:p>
            <a:pPr marL="400050" lvl="2" indent="0" algn="just" rtl="1">
              <a:lnSpc>
                <a:spcPct val="160000"/>
              </a:lnSpc>
              <a:buNone/>
            </a:pPr>
            <a:r>
              <a:rPr lang="ar-DZ" sz="2600" b="1" dirty="0" smtClean="0">
                <a:solidFill>
                  <a:srgbClr val="FF0000"/>
                </a:solidFill>
              </a:rPr>
              <a:t>2. الطرق </a:t>
            </a:r>
            <a:r>
              <a:rPr lang="ar-DZ" sz="2600" b="1" dirty="0" smtClean="0">
                <a:solidFill>
                  <a:srgbClr val="FF0000"/>
                </a:solidFill>
              </a:rPr>
              <a:t>الكمية:</a:t>
            </a:r>
            <a:r>
              <a:rPr lang="ar-DZ" sz="2600" dirty="0" smtClean="0">
                <a:solidFill>
                  <a:srgbClr val="FF0000"/>
                </a:solidFill>
              </a:rPr>
              <a:t> </a:t>
            </a:r>
            <a:r>
              <a:rPr lang="ar-DZ" sz="2600" dirty="0" smtClean="0"/>
              <a:t>وهي طريقة إحصائية تقوم بدراسة الاتجاهات التاريخية والاقتصادية بالنسبة للسوق وتأخذ صيغ رياضية ومن أهم هذه الطرق المستعملة في التنبؤ بالمبيعات نجد:</a:t>
            </a:r>
            <a:r>
              <a:rPr lang="ar-DZ" sz="2600" b="1" dirty="0" smtClean="0"/>
              <a:t>   </a:t>
            </a:r>
          </a:p>
          <a:p>
            <a:pPr lvl="2" algn="just" rtl="1">
              <a:lnSpc>
                <a:spcPct val="160000"/>
              </a:lnSpc>
              <a:buFont typeface="Wingdings" pitchFamily="2" charset="2"/>
              <a:buChar char="§"/>
            </a:pPr>
            <a:r>
              <a:rPr lang="ar-DZ" sz="2600" b="1" u="sng" dirty="0" smtClean="0"/>
              <a:t>طريقة  المربعات  الصغرى</a:t>
            </a:r>
            <a:r>
              <a:rPr lang="ar-DZ" sz="2600" b="1" dirty="0" smtClean="0"/>
              <a:t>: </a:t>
            </a:r>
            <a:r>
              <a:rPr lang="ar-DZ" sz="2600" dirty="0" smtClean="0"/>
              <a:t>تقوم هذه الطريقة على أساس تحديد معادلة خط الاتجاه العام من واقع البيانات السلسلة الزمنية حيث يكشف لنا التمثيل البياني للسلسلة عن </a:t>
            </a:r>
            <a:r>
              <a:rPr lang="ar-DZ" sz="2600" b="1" u="sng" dirty="0" smtClean="0"/>
              <a:t>وجود اتجاه عام والخط المستقيم </a:t>
            </a:r>
            <a:r>
              <a:rPr lang="ar-DZ" sz="2600" dirty="0" smtClean="0"/>
              <a:t>الذي يمثل هذا الاتجاه العام بصفة مثالية تكون معادلته.</a:t>
            </a:r>
            <a:endParaRPr lang="ar-DZ" sz="2600" b="1" dirty="0" smtClean="0"/>
          </a:p>
          <a:p>
            <a:pPr lvl="1" algn="r" rtl="1">
              <a:lnSpc>
                <a:spcPct val="150000"/>
              </a:lnSpc>
              <a:buNone/>
            </a:pPr>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normAutofit fontScale="90000"/>
          </a:bodyPr>
          <a:lstStyle/>
          <a:p>
            <a:pPr algn="r" rtl="1"/>
            <a:r>
              <a:rPr lang="ar-SA" dirty="0" smtClean="0">
                <a:solidFill>
                  <a:srgbClr val="FF0000"/>
                </a:solidFill>
              </a:rPr>
              <a:t> </a:t>
            </a:r>
            <a:r>
              <a:rPr lang="ar-DZ" b="1" dirty="0" smtClean="0">
                <a:solidFill>
                  <a:srgbClr val="FFFF00"/>
                </a:solidFill>
              </a:rPr>
              <a:t>طرق  التنبؤ لإعداد موازنة </a:t>
            </a:r>
            <a:r>
              <a:rPr lang="ar-SA" b="1" dirty="0" smtClean="0">
                <a:solidFill>
                  <a:srgbClr val="FFFF00"/>
                </a:solidFill>
              </a:rPr>
              <a:t>مبيعات</a:t>
            </a:r>
            <a:r>
              <a:rPr lang="ar-DZ" b="1" dirty="0" smtClean="0">
                <a:solidFill>
                  <a:srgbClr val="FFFF00"/>
                </a:solidFill>
              </a:rPr>
              <a:t> : </a:t>
            </a:r>
            <a:r>
              <a:rPr lang="ar-SA" dirty="0" smtClean="0"/>
              <a:t/>
            </a:r>
            <a:br>
              <a:rPr lang="ar-SA" dirty="0" smtClean="0"/>
            </a:br>
            <a:endParaRPr lang="fr-FR" dirty="0"/>
          </a:p>
        </p:txBody>
      </p:sp>
      <p:sp>
        <p:nvSpPr>
          <p:cNvPr id="3" name="Espace réservé du contenu 2"/>
          <p:cNvSpPr>
            <a:spLocks noGrp="1"/>
          </p:cNvSpPr>
          <p:nvPr>
            <p:ph idx="1"/>
          </p:nvPr>
        </p:nvSpPr>
        <p:spPr>
          <a:xfrm>
            <a:off x="214282" y="1285860"/>
            <a:ext cx="8472518" cy="4929222"/>
          </a:xfrm>
        </p:spPr>
        <p:txBody>
          <a:bodyPr>
            <a:normAutofit/>
          </a:bodyPr>
          <a:lstStyle/>
          <a:p>
            <a:pPr algn="just" rtl="1">
              <a:lnSpc>
                <a:spcPct val="150000"/>
              </a:lnSpc>
            </a:pPr>
            <a:r>
              <a:rPr lang="ar-SA" sz="2300" b="1" dirty="0" smtClean="0">
                <a:solidFill>
                  <a:srgbClr val="FF0000"/>
                </a:solidFill>
              </a:rPr>
              <a:t>الانحدار</a:t>
            </a:r>
            <a:r>
              <a:rPr lang="ar-DZ" sz="2300" dirty="0" smtClean="0">
                <a:solidFill>
                  <a:srgbClr val="FF0000"/>
                </a:solidFill>
              </a:rPr>
              <a:t>: </a:t>
            </a:r>
            <a:r>
              <a:rPr lang="ar-SA" sz="2300" dirty="0" smtClean="0"/>
              <a:t>هو</a:t>
            </a:r>
            <a:r>
              <a:rPr lang="ar-DZ" sz="2300" dirty="0" smtClean="0"/>
              <a:t> </a:t>
            </a:r>
            <a:r>
              <a:rPr lang="ar-SA" sz="2300" dirty="0" smtClean="0"/>
              <a:t>أسلوب يمكن بواسطته </a:t>
            </a:r>
            <a:r>
              <a:rPr lang="ar-SA" sz="2300" u="sng" dirty="0" smtClean="0"/>
              <a:t>تقدير قيمة أحد المتغيرين </a:t>
            </a:r>
            <a:r>
              <a:rPr lang="ar-SA" sz="2300" u="sng" dirty="0" err="1" smtClean="0"/>
              <a:t>بمعلومية</a:t>
            </a:r>
            <a:r>
              <a:rPr lang="ar-SA" sz="2300" u="sng" dirty="0" smtClean="0"/>
              <a:t> قيمة المتغير الآخر</a:t>
            </a:r>
            <a:r>
              <a:rPr lang="ar-SA" sz="2300" dirty="0" smtClean="0"/>
              <a:t> عن طريق </a:t>
            </a:r>
            <a:r>
              <a:rPr lang="ar-SA" sz="2300" u="sng" dirty="0" smtClean="0"/>
              <a:t>معادلة الانحدار</a:t>
            </a:r>
            <a:r>
              <a:rPr lang="ar-DZ" sz="2300" dirty="0" smtClean="0"/>
              <a:t>. وله  أنواع:</a:t>
            </a:r>
          </a:p>
          <a:p>
            <a:pPr marL="742950" lvl="2" indent="-342900" algn="just" rtl="1">
              <a:lnSpc>
                <a:spcPct val="150000"/>
              </a:lnSpc>
              <a:buFont typeface="Wingdings" pitchFamily="2" charset="2"/>
              <a:buChar char="ü"/>
            </a:pPr>
            <a:r>
              <a:rPr lang="ar-DZ" sz="2300" u="sng" dirty="0" smtClean="0"/>
              <a:t>الانحدار المتعدد</a:t>
            </a:r>
            <a:r>
              <a:rPr lang="ar-DZ" sz="2300" dirty="0" smtClean="0"/>
              <a:t>: </a:t>
            </a:r>
            <a:r>
              <a:rPr lang="ar-SA" sz="2300" dirty="0" smtClean="0"/>
              <a:t>إذا كان المتغير </a:t>
            </a:r>
            <a:r>
              <a:rPr lang="en-GB" sz="2300" dirty="0" smtClean="0">
                <a:solidFill>
                  <a:srgbClr val="FF0000"/>
                </a:solidFill>
              </a:rPr>
              <a:t>Y</a:t>
            </a:r>
            <a:r>
              <a:rPr lang="ar-SA" sz="2300" dirty="0" smtClean="0"/>
              <a:t> يعتمد على أكثر </a:t>
            </a:r>
            <a:r>
              <a:rPr lang="ar-SA" sz="2300" u="sng" dirty="0" smtClean="0"/>
              <a:t>من متغير مستقل</a:t>
            </a:r>
            <a:r>
              <a:rPr lang="ar-DZ" sz="2300" dirty="0" smtClean="0"/>
              <a:t>.</a:t>
            </a:r>
            <a:r>
              <a:rPr lang="ar-SA" sz="2300" dirty="0" smtClean="0"/>
              <a:t> </a:t>
            </a:r>
            <a:endParaRPr lang="ar-DZ" sz="2300" dirty="0" smtClean="0"/>
          </a:p>
          <a:p>
            <a:pPr lvl="1" algn="just" rtl="1">
              <a:lnSpc>
                <a:spcPct val="150000"/>
              </a:lnSpc>
              <a:buFont typeface="Wingdings" pitchFamily="2" charset="2"/>
              <a:buChar char="ü"/>
            </a:pPr>
            <a:r>
              <a:rPr lang="ar-DZ" sz="2300" u="sng" dirty="0" smtClean="0"/>
              <a:t>الانحدار غير الخطي</a:t>
            </a:r>
            <a:r>
              <a:rPr lang="ar-DZ" sz="2300" dirty="0" smtClean="0"/>
              <a:t>: </a:t>
            </a:r>
            <a:r>
              <a:rPr lang="ar-SA" sz="2300" dirty="0" smtClean="0"/>
              <a:t>إذا كانت العلاقة </a:t>
            </a:r>
            <a:r>
              <a:rPr lang="ar-SA" sz="2300" u="sng" dirty="0" smtClean="0"/>
              <a:t>بين المتغير</a:t>
            </a:r>
            <a:r>
              <a:rPr lang="en-GB" sz="2300" u="sng" dirty="0" smtClean="0"/>
              <a:t>Y</a:t>
            </a:r>
            <a:r>
              <a:rPr lang="ar-SA" sz="2300" u="sng" dirty="0" smtClean="0"/>
              <a:t> والمتغيرات المستقلة غير خطية</a:t>
            </a:r>
            <a:r>
              <a:rPr lang="ar-DZ" sz="2300" u="sng" dirty="0" smtClean="0"/>
              <a:t>.</a:t>
            </a:r>
          </a:p>
          <a:p>
            <a:pPr lvl="1" algn="just" rtl="1">
              <a:lnSpc>
                <a:spcPct val="150000"/>
              </a:lnSpc>
              <a:buFont typeface="Wingdings" pitchFamily="2" charset="2"/>
              <a:buChar char="ü"/>
            </a:pPr>
            <a:r>
              <a:rPr lang="ar-SA" sz="2300" b="1" u="sng" dirty="0" smtClean="0">
                <a:solidFill>
                  <a:srgbClr val="0000FF"/>
                </a:solidFill>
              </a:rPr>
              <a:t>الانحدار الخطي البسيط </a:t>
            </a:r>
            <a:r>
              <a:rPr lang="ar-SA" sz="2300" dirty="0" smtClean="0"/>
              <a:t>: فكلمة " </a:t>
            </a:r>
            <a:r>
              <a:rPr lang="ar-SA" sz="2300" b="1" dirty="0" smtClean="0">
                <a:solidFill>
                  <a:srgbClr val="FF0000"/>
                </a:solidFill>
              </a:rPr>
              <a:t>بسيط</a:t>
            </a:r>
            <a:r>
              <a:rPr lang="ar-SA" sz="2300" dirty="0" smtClean="0"/>
              <a:t> " تعني أن المتغير التابع </a:t>
            </a:r>
            <a:r>
              <a:rPr lang="en-GB" sz="2300" b="1" dirty="0" smtClean="0">
                <a:solidFill>
                  <a:srgbClr val="FF0000"/>
                </a:solidFill>
              </a:rPr>
              <a:t>Y</a:t>
            </a:r>
            <a:r>
              <a:rPr lang="ar-SA" sz="2300" dirty="0" smtClean="0"/>
              <a:t> يعتمد على متغير مستقل واحد وهو </a:t>
            </a:r>
            <a:r>
              <a:rPr lang="en-GB" sz="2300" b="1" dirty="0" smtClean="0">
                <a:solidFill>
                  <a:srgbClr val="FF0000"/>
                </a:solidFill>
              </a:rPr>
              <a:t>X</a:t>
            </a:r>
            <a:r>
              <a:rPr lang="ar-SA" sz="2300" dirty="0" smtClean="0"/>
              <a:t> وكلمة " </a:t>
            </a:r>
            <a:r>
              <a:rPr lang="ar-SA" sz="2300" b="1" dirty="0" smtClean="0">
                <a:solidFill>
                  <a:srgbClr val="FF0000"/>
                </a:solidFill>
              </a:rPr>
              <a:t>خطي</a:t>
            </a:r>
            <a:r>
              <a:rPr lang="ar-SA" sz="2300" dirty="0" smtClean="0"/>
              <a:t>" تعني أن العلاقة بين المتغيرين </a:t>
            </a:r>
            <a:r>
              <a:rPr lang="en-GB" sz="2300" b="1" dirty="0" smtClean="0"/>
              <a:t>(X , Y)</a:t>
            </a:r>
            <a:r>
              <a:rPr lang="ar-SA" sz="2300" b="1" dirty="0" smtClean="0"/>
              <a:t> </a:t>
            </a:r>
            <a:r>
              <a:rPr lang="ar-SA" sz="2300" dirty="0" smtClean="0"/>
              <a:t>علاقة خطية .</a:t>
            </a:r>
            <a:endParaRPr lang="ar-DZ" sz="2300" dirty="0" smtClean="0"/>
          </a:p>
          <a:p>
            <a:pPr algn="r" rtl="1">
              <a:lnSpc>
                <a:spcPct val="150000"/>
              </a:lnSpc>
            </a:pPr>
            <a:endParaRPr lang="ar-SA" sz="2400" dirty="0" smtClean="0"/>
          </a:p>
          <a:p>
            <a:pPr lvl="1" algn="r" rtl="1">
              <a:lnSpc>
                <a:spcPct val="150000"/>
              </a:lnSpc>
              <a:buNone/>
            </a:pPr>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a:p>
        </p:txBody>
      </p:sp>
      <p:graphicFrame>
        <p:nvGraphicFramePr>
          <p:cNvPr id="13314" name="Object 122" descr="Parchment"/>
          <p:cNvGraphicFramePr>
            <a:graphicFrameLocks noChangeAspect="1"/>
          </p:cNvGraphicFramePr>
          <p:nvPr/>
        </p:nvGraphicFramePr>
        <p:xfrm>
          <a:off x="5715008" y="5715016"/>
          <a:ext cx="2071702" cy="642942"/>
        </p:xfrm>
        <a:graphic>
          <a:graphicData uri="http://schemas.openxmlformats.org/presentationml/2006/ole">
            <mc:AlternateContent xmlns:mc="http://schemas.openxmlformats.org/markup-compatibility/2006">
              <mc:Choice xmlns:v="urn:schemas-microsoft-com:vml" Requires="v">
                <p:oleObj spid="_x0000_s22557" name="Equation" r:id="rId3" imgW="647640" imgH="203040" progId="Equation.3">
                  <p:embed/>
                </p:oleObj>
              </mc:Choice>
              <mc:Fallback>
                <p:oleObj name="Equation" r:id="rId3" imgW="647640" imgH="203040" progId="Equation.3">
                  <p:embed/>
                  <p:pic>
                    <p:nvPicPr>
                      <p:cNvPr id="0" name="Object 1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8" y="5715016"/>
                        <a:ext cx="2071702" cy="642942"/>
                      </a:xfrm>
                      <a:prstGeom prst="rect">
                        <a:avLst/>
                      </a:prstGeom>
                      <a:solidFill>
                        <a:schemeClr val="accent1"/>
                      </a:solidFill>
                    </p:spPr>
                  </p:pic>
                </p:oleObj>
              </mc:Fallback>
            </mc:AlternateContent>
          </a:graphicData>
        </a:graphic>
      </p:graphicFrame>
      <p:graphicFrame>
        <p:nvGraphicFramePr>
          <p:cNvPr id="13320" name="Object 14"/>
          <p:cNvGraphicFramePr>
            <a:graphicFrameLocks noChangeAspect="1"/>
          </p:cNvGraphicFramePr>
          <p:nvPr/>
        </p:nvGraphicFramePr>
        <p:xfrm>
          <a:off x="3214688" y="5429250"/>
          <a:ext cx="2212975" cy="889000"/>
        </p:xfrm>
        <a:graphic>
          <a:graphicData uri="http://schemas.openxmlformats.org/presentationml/2006/ole">
            <mc:AlternateContent xmlns:mc="http://schemas.openxmlformats.org/markup-compatibility/2006">
              <mc:Choice xmlns:v="urn:schemas-microsoft-com:vml" Requires="v">
                <p:oleObj spid="_x0000_s22558" name="Équation" r:id="rId5" imgW="1066800" imgH="431800" progId="Equation.3">
                  <p:embed/>
                </p:oleObj>
              </mc:Choice>
              <mc:Fallback>
                <p:oleObj name="Équation" r:id="rId5" imgW="1066800" imgH="431800"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4688" y="5429250"/>
                        <a:ext cx="2212975" cy="889000"/>
                      </a:xfrm>
                      <a:prstGeom prst="rect">
                        <a:avLst/>
                      </a:prstGeom>
                      <a:solidFill>
                        <a:schemeClr val="accent1"/>
                      </a:solidFill>
                    </p:spPr>
                  </p:pic>
                </p:oleObj>
              </mc:Fallback>
            </mc:AlternateContent>
          </a:graphicData>
        </a:graphic>
      </p:graphicFrame>
      <p:graphicFrame>
        <p:nvGraphicFramePr>
          <p:cNvPr id="13319" name="Object 11"/>
          <p:cNvGraphicFramePr>
            <a:graphicFrameLocks noChangeAspect="1"/>
          </p:cNvGraphicFramePr>
          <p:nvPr/>
        </p:nvGraphicFramePr>
        <p:xfrm>
          <a:off x="571472" y="5372120"/>
          <a:ext cx="2432046" cy="914400"/>
        </p:xfrm>
        <a:graphic>
          <a:graphicData uri="http://schemas.openxmlformats.org/presentationml/2006/ole">
            <mc:AlternateContent xmlns:mc="http://schemas.openxmlformats.org/markup-compatibility/2006">
              <mc:Choice xmlns:v="urn:schemas-microsoft-com:vml" Requires="v">
                <p:oleObj spid="_x0000_s22559" name="Équation" r:id="rId7" imgW="1587240" imgH="482400" progId="Equation.3">
                  <p:embed/>
                </p:oleObj>
              </mc:Choice>
              <mc:Fallback>
                <p:oleObj name="Équation" r:id="rId7" imgW="1587240" imgH="4824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472" y="5372120"/>
                        <a:ext cx="2432046" cy="914400"/>
                      </a:xfrm>
                      <a:prstGeom prst="rect">
                        <a:avLst/>
                      </a:prstGeom>
                      <a:solidFill>
                        <a:schemeClr val="accent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20"/>
                                        </p:tgtEl>
                                        <p:attrNameLst>
                                          <p:attrName>style.visibility</p:attrName>
                                        </p:attrNameLst>
                                      </p:cBhvr>
                                      <p:to>
                                        <p:strVal val="visible"/>
                                      </p:to>
                                    </p:set>
                                    <p:anim calcmode="lin" valueType="num">
                                      <p:cBhvr additive="base">
                                        <p:cTn id="13" dur="500" fill="hold"/>
                                        <p:tgtEl>
                                          <p:spTgt spid="13320"/>
                                        </p:tgtEl>
                                        <p:attrNameLst>
                                          <p:attrName>ppt_x</p:attrName>
                                        </p:attrNameLst>
                                      </p:cBhvr>
                                      <p:tavLst>
                                        <p:tav tm="0">
                                          <p:val>
                                            <p:strVal val="#ppt_x"/>
                                          </p:val>
                                        </p:tav>
                                        <p:tav tm="100000">
                                          <p:val>
                                            <p:strVal val="#ppt_x"/>
                                          </p:val>
                                        </p:tav>
                                      </p:tavLst>
                                    </p:anim>
                                    <p:anim calcmode="lin" valueType="num">
                                      <p:cBhvr additive="base">
                                        <p:cTn id="14" dur="500" fill="hold"/>
                                        <p:tgtEl>
                                          <p:spTgt spid="133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9"/>
                                        </p:tgtEl>
                                        <p:attrNameLst>
                                          <p:attrName>style.visibility</p:attrName>
                                        </p:attrNameLst>
                                      </p:cBhvr>
                                      <p:to>
                                        <p:strVal val="visible"/>
                                      </p:to>
                                    </p:set>
                                    <p:anim calcmode="lin" valueType="num">
                                      <p:cBhvr additive="base">
                                        <p:cTn id="19" dur="500" fill="hold"/>
                                        <p:tgtEl>
                                          <p:spTgt spid="13319"/>
                                        </p:tgtEl>
                                        <p:attrNameLst>
                                          <p:attrName>ppt_x</p:attrName>
                                        </p:attrNameLst>
                                      </p:cBhvr>
                                      <p:tavLst>
                                        <p:tav tm="0">
                                          <p:val>
                                            <p:strVal val="#ppt_x"/>
                                          </p:val>
                                        </p:tav>
                                        <p:tav tm="100000">
                                          <p:val>
                                            <p:strVal val="#ppt_x"/>
                                          </p:val>
                                        </p:tav>
                                      </p:tavLst>
                                    </p:anim>
                                    <p:anim calcmode="lin" valueType="num">
                                      <p:cBhvr additive="base">
                                        <p:cTn id="20" dur="500" fill="hold"/>
                                        <p:tgtEl>
                                          <p:spTgt spid="133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normAutofit fontScale="90000"/>
          </a:bodyPr>
          <a:lstStyle/>
          <a:p>
            <a:pPr rtl="1"/>
            <a:r>
              <a:rPr lang="ar-SA" dirty="0" smtClean="0">
                <a:solidFill>
                  <a:srgbClr val="FF0000"/>
                </a:solidFill>
              </a:rPr>
              <a:t> </a:t>
            </a:r>
            <a:r>
              <a:rPr lang="ar-DZ" b="1" dirty="0" smtClean="0">
                <a:solidFill>
                  <a:srgbClr val="FFFF00"/>
                </a:solidFill>
              </a:rPr>
              <a:t>طرق  التنبؤ لإعداد موازنة </a:t>
            </a:r>
            <a:r>
              <a:rPr lang="ar-SA" b="1" dirty="0" smtClean="0">
                <a:solidFill>
                  <a:srgbClr val="FFFF00"/>
                </a:solidFill>
              </a:rPr>
              <a:t>مبيعات</a:t>
            </a:r>
            <a:r>
              <a:rPr lang="ar-DZ" b="1" dirty="0" smtClean="0">
                <a:solidFill>
                  <a:srgbClr val="FFFF00"/>
                </a:solidFill>
              </a:rPr>
              <a:t> : </a:t>
            </a:r>
            <a:r>
              <a:rPr lang="ar-SA" dirty="0" smtClean="0"/>
              <a:t/>
            </a:r>
            <a:br>
              <a:rPr lang="ar-SA" dirty="0" smtClean="0"/>
            </a:br>
            <a:endParaRPr lang="fr-FR" dirty="0"/>
          </a:p>
        </p:txBody>
      </p:sp>
      <p:sp>
        <p:nvSpPr>
          <p:cNvPr id="3" name="Espace réservé du contenu 2"/>
          <p:cNvSpPr>
            <a:spLocks noGrp="1"/>
          </p:cNvSpPr>
          <p:nvPr>
            <p:ph idx="1"/>
          </p:nvPr>
        </p:nvSpPr>
        <p:spPr>
          <a:xfrm>
            <a:off x="214282" y="1428736"/>
            <a:ext cx="8472518" cy="4714908"/>
          </a:xfrm>
        </p:spPr>
        <p:txBody>
          <a:bodyPr>
            <a:noAutofit/>
          </a:bodyPr>
          <a:lstStyle/>
          <a:p>
            <a:pPr algn="just" rtl="1">
              <a:lnSpc>
                <a:spcPct val="160000"/>
              </a:lnSpc>
              <a:buNone/>
            </a:pPr>
            <a:r>
              <a:rPr lang="ar-DZ" sz="2200" u="sng" dirty="0" smtClean="0"/>
              <a:t>2.</a:t>
            </a:r>
            <a:r>
              <a:rPr lang="ar-DZ" sz="2200" b="1" u="sng" dirty="0" smtClean="0"/>
              <a:t>طريقة معامل الارتباط </a:t>
            </a:r>
            <a:r>
              <a:rPr lang="ar-DZ" sz="2200" b="1" dirty="0" smtClean="0"/>
              <a:t>:</a:t>
            </a:r>
            <a:r>
              <a:rPr lang="ar-DZ" sz="2200" b="1" dirty="0" smtClean="0">
                <a:solidFill>
                  <a:srgbClr val="000000"/>
                </a:solidFill>
              </a:rPr>
              <a:t> </a:t>
            </a:r>
            <a:r>
              <a:rPr lang="ar-SA" sz="2200" dirty="0" smtClean="0"/>
              <a:t>يعرف معامل الارتباط والذي يرمز له بالرمز</a:t>
            </a:r>
            <a:r>
              <a:rPr lang="ar-SA" sz="2200" b="1" dirty="0" smtClean="0"/>
              <a:t> </a:t>
            </a:r>
            <a:r>
              <a:rPr lang="en-GB" sz="2200" b="1" dirty="0" smtClean="0">
                <a:solidFill>
                  <a:srgbClr val="FF3300"/>
                </a:solidFill>
              </a:rPr>
              <a:t>r</a:t>
            </a:r>
            <a:r>
              <a:rPr lang="ar-SA" sz="2200" dirty="0" smtClean="0"/>
              <a:t> بأنه عبارة عن </a:t>
            </a:r>
            <a:r>
              <a:rPr lang="ar-SA" sz="2200" b="1" dirty="0" smtClean="0">
                <a:solidFill>
                  <a:srgbClr val="FF0000"/>
                </a:solidFill>
              </a:rPr>
              <a:t>مقياس رقمي </a:t>
            </a:r>
            <a:r>
              <a:rPr lang="ar-SA" sz="2200" dirty="0" smtClean="0"/>
              <a:t>يقيس قوة الارتباط بين متغيرين </a:t>
            </a:r>
            <a:r>
              <a:rPr lang="en-GB" sz="2200" dirty="0" smtClean="0">
                <a:cs typeface="+mj-cs"/>
              </a:rPr>
              <a:t>(X , Y)</a:t>
            </a:r>
            <a:r>
              <a:rPr lang="ar-DZ" sz="2200" dirty="0" smtClean="0">
                <a:cs typeface="+mj-cs"/>
              </a:rPr>
              <a:t>.</a:t>
            </a:r>
          </a:p>
          <a:p>
            <a:pPr algn="just" rtl="1">
              <a:lnSpc>
                <a:spcPct val="160000"/>
              </a:lnSpc>
              <a:buNone/>
            </a:pPr>
            <a:endParaRPr lang="ar-DZ" sz="2200" dirty="0" smtClean="0">
              <a:cs typeface="+mj-cs"/>
            </a:endParaRPr>
          </a:p>
          <a:p>
            <a:pPr algn="just" rtl="1">
              <a:lnSpc>
                <a:spcPct val="160000"/>
              </a:lnSpc>
              <a:buNone/>
            </a:pPr>
            <a:endParaRPr lang="ar-DZ" sz="2200" dirty="0" smtClean="0">
              <a:cs typeface="+mj-cs"/>
            </a:endParaRPr>
          </a:p>
          <a:p>
            <a:pPr algn="just" rtl="1">
              <a:lnSpc>
                <a:spcPct val="160000"/>
              </a:lnSpc>
              <a:buNone/>
            </a:pPr>
            <a:endParaRPr lang="ar-DZ" sz="1000" dirty="0" smtClean="0">
              <a:cs typeface="+mj-cs"/>
            </a:endParaRPr>
          </a:p>
          <a:p>
            <a:pPr marL="0" indent="0" algn="just" rtl="1">
              <a:lnSpc>
                <a:spcPct val="160000"/>
              </a:lnSpc>
              <a:buNone/>
            </a:pPr>
            <a:r>
              <a:rPr lang="ar-DZ" sz="2200" b="1" dirty="0" smtClean="0">
                <a:cs typeface="+mj-cs"/>
              </a:rPr>
              <a:t>3</a:t>
            </a:r>
            <a:r>
              <a:rPr lang="ar-DZ" sz="2200" b="1" u="sng" dirty="0" smtClean="0">
                <a:cs typeface="+mj-cs"/>
              </a:rPr>
              <a:t>. طريقة  المتوسطات  المتحركة:</a:t>
            </a:r>
            <a:r>
              <a:rPr lang="ar-DZ" sz="2200" b="1" dirty="0" smtClean="0">
                <a:cs typeface="+mj-cs"/>
              </a:rPr>
              <a:t>  </a:t>
            </a:r>
            <a:r>
              <a:rPr lang="ar-DZ" sz="2200" dirty="0" smtClean="0"/>
              <a:t>وتستعمل هذه الطريقة للتخلص من التقلبات التي تشمل عليها السلسلة الزمنية، وتستعمل في حالة التقلبات الدورية والتقلبات الفصلية وتأخذ بعين الاعتبار نفس الفرضيات المستعملة في طريقة الاتجاه العام وهي إظهار الماضي في تطور مستمر، </a:t>
            </a:r>
            <a:r>
              <a:rPr lang="ar-DZ" sz="2200" dirty="0" err="1" smtClean="0"/>
              <a:t>و</a:t>
            </a:r>
            <a:r>
              <a:rPr lang="ar-DZ" sz="2200" dirty="0" smtClean="0"/>
              <a:t> المستقبل عن امتداد الماضي.</a:t>
            </a:r>
            <a:endParaRPr lang="ar-SA" sz="2200"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9</a:t>
            </a:fld>
            <a:endParaRPr lang="fr-FR"/>
          </a:p>
        </p:txBody>
      </p:sp>
      <p:graphicFrame>
        <p:nvGraphicFramePr>
          <p:cNvPr id="6" name="Object 4" descr="Parchment"/>
          <p:cNvGraphicFramePr>
            <a:graphicFrameLocks noChangeAspect="1"/>
          </p:cNvGraphicFramePr>
          <p:nvPr/>
        </p:nvGraphicFramePr>
        <p:xfrm>
          <a:off x="3071802" y="3000372"/>
          <a:ext cx="1498600" cy="403225"/>
        </p:xfrm>
        <a:graphic>
          <a:graphicData uri="http://schemas.openxmlformats.org/presentationml/2006/ole">
            <mc:AlternateContent xmlns:mc="http://schemas.openxmlformats.org/markup-compatibility/2006">
              <mc:Choice xmlns:v="urn:schemas-microsoft-com:vml" Requires="v">
                <p:oleObj spid="_x0000_s23576" name="Equation" r:id="rId3" imgW="723600" imgH="164880" progId="Equation.3">
                  <p:embed/>
                </p:oleObj>
              </mc:Choice>
              <mc:Fallback>
                <p:oleObj name="Equation" r:id="rId3" imgW="723600" imgH="1648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802" y="3000372"/>
                        <a:ext cx="1498600" cy="403225"/>
                      </a:xfrm>
                      <a:prstGeom prst="rect">
                        <a:avLst/>
                      </a:prstGeom>
                      <a:solidFill>
                        <a:schemeClr val="accent1"/>
                      </a:solidFill>
                    </p:spPr>
                  </p:pic>
                </p:oleObj>
              </mc:Fallback>
            </mc:AlternateContent>
          </a:graphicData>
        </a:graphic>
      </p:graphicFrame>
      <p:graphicFrame>
        <p:nvGraphicFramePr>
          <p:cNvPr id="2050" name="Object 16" descr="Parchment"/>
          <p:cNvGraphicFramePr>
            <a:graphicFrameLocks noChangeAspect="1"/>
          </p:cNvGraphicFramePr>
          <p:nvPr/>
        </p:nvGraphicFramePr>
        <p:xfrm>
          <a:off x="4857752" y="2857503"/>
          <a:ext cx="3584569" cy="928687"/>
        </p:xfrm>
        <a:graphic>
          <a:graphicData uri="http://schemas.openxmlformats.org/presentationml/2006/ole">
            <mc:AlternateContent xmlns:mc="http://schemas.openxmlformats.org/markup-compatibility/2006">
              <mc:Choice xmlns:v="urn:schemas-microsoft-com:vml" Requires="v">
                <p:oleObj spid="_x0000_s23577" name="Equation" r:id="rId5" imgW="2641320" imgH="533160" progId="Equation.3">
                  <p:embed/>
                </p:oleObj>
              </mc:Choice>
              <mc:Fallback>
                <p:oleObj name="Equation" r:id="rId5" imgW="2641320" imgH="53316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57752" y="2857503"/>
                        <a:ext cx="3584569" cy="928687"/>
                      </a:xfrm>
                      <a:prstGeom prst="rect">
                        <a:avLst/>
                      </a:prstGeom>
                      <a:solidFill>
                        <a:schemeClr val="accent1"/>
                      </a:solidFill>
                    </p:spPr>
                  </p:pic>
                </p:oleObj>
              </mc:Fallback>
            </mc:AlternateContent>
          </a:graphicData>
        </a:graphic>
      </p:graphicFrame>
      <p:graphicFrame>
        <p:nvGraphicFramePr>
          <p:cNvPr id="9" name="Tableau 8"/>
          <p:cNvGraphicFramePr>
            <a:graphicFrameLocks noGrp="1"/>
          </p:cNvGraphicFramePr>
          <p:nvPr/>
        </p:nvGraphicFramePr>
        <p:xfrm>
          <a:off x="285719" y="2352676"/>
          <a:ext cx="2643207" cy="1647828"/>
        </p:xfrm>
        <a:graphic>
          <a:graphicData uri="http://schemas.openxmlformats.org/drawingml/2006/table">
            <a:tbl>
              <a:tblPr firstRow="1" bandRow="1">
                <a:tableStyleId>{5C22544A-7EE6-4342-B048-85BDC9FD1C3A}</a:tableStyleId>
              </a:tblPr>
              <a:tblGrid>
                <a:gridCol w="1357322"/>
                <a:gridCol w="1285885"/>
              </a:tblGrid>
              <a:tr h="428628">
                <a:tc>
                  <a:txBody>
                    <a:bodyPr/>
                    <a:lstStyle/>
                    <a:p>
                      <a:pPr algn="r" rtl="1"/>
                      <a:r>
                        <a:rPr lang="ar-DZ" sz="1400" dirty="0" smtClean="0"/>
                        <a:t> المعنى</a:t>
                      </a:r>
                      <a:endParaRPr lang="fr-FR" sz="1400" dirty="0"/>
                    </a:p>
                  </a:txBody>
                  <a:tcPr/>
                </a:tc>
                <a:tc>
                  <a:txBody>
                    <a:bodyPr/>
                    <a:lstStyle/>
                    <a:p>
                      <a:pPr algn="r" rtl="1"/>
                      <a:r>
                        <a:rPr lang="ar-DZ" sz="1300" dirty="0" smtClean="0"/>
                        <a:t>قيمة معامل  الارتباط </a:t>
                      </a:r>
                      <a:endParaRPr lang="fr-FR" sz="1300" dirty="0"/>
                    </a:p>
                  </a:txBody>
                  <a:tcPr/>
                </a:tc>
              </a:tr>
              <a:tr h="230104">
                <a:tc>
                  <a:txBody>
                    <a:bodyPr/>
                    <a:lstStyle/>
                    <a:p>
                      <a:pPr algn="r" rtl="1"/>
                      <a:r>
                        <a:rPr lang="ar-DZ" sz="1400" b="1" dirty="0" smtClean="0"/>
                        <a:t>ارتباط قوي موجب </a:t>
                      </a:r>
                      <a:endParaRPr lang="fr-FR" sz="1400" b="1" dirty="0"/>
                    </a:p>
                  </a:txBody>
                  <a:tcPr/>
                </a:tc>
                <a:tc>
                  <a:txBody>
                    <a:bodyPr/>
                    <a:lstStyle/>
                    <a:p>
                      <a:pPr algn="r" rtl="1"/>
                      <a:r>
                        <a:rPr lang="ar-DZ" sz="1400" b="1" smtClean="0"/>
                        <a:t>01+</a:t>
                      </a:r>
                      <a:endParaRPr lang="fr-FR" sz="1400" b="1"/>
                    </a:p>
                  </a:txBody>
                  <a:tcPr/>
                </a:tc>
              </a:tr>
              <a:tr h="230104">
                <a:tc>
                  <a:txBody>
                    <a:bodyPr/>
                    <a:lstStyle/>
                    <a:p>
                      <a:pPr algn="r" rtl="1"/>
                      <a:r>
                        <a:rPr lang="ar-DZ" sz="1400" b="1" dirty="0" smtClean="0"/>
                        <a:t>ارتباط موجب </a:t>
                      </a:r>
                      <a:endParaRPr lang="fr-FR" sz="1400" b="1" dirty="0"/>
                    </a:p>
                  </a:txBody>
                  <a:tcPr/>
                </a:tc>
                <a:tc>
                  <a:txBody>
                    <a:bodyPr/>
                    <a:lstStyle/>
                    <a:p>
                      <a:pPr algn="r" rtl="1"/>
                      <a:r>
                        <a:rPr lang="ar-DZ" sz="1400" b="1" dirty="0" smtClean="0"/>
                        <a:t>0.5+</a:t>
                      </a:r>
                      <a:endParaRPr lang="fr-FR" sz="1400" b="1" dirty="0"/>
                    </a:p>
                  </a:txBody>
                  <a:tcPr/>
                </a:tc>
              </a:tr>
              <a:tr h="230104">
                <a:tc>
                  <a:txBody>
                    <a:bodyPr/>
                    <a:lstStyle/>
                    <a:p>
                      <a:pPr algn="r" rtl="1"/>
                      <a:r>
                        <a:rPr lang="ar-DZ" sz="1400" b="1" dirty="0" smtClean="0"/>
                        <a:t>ارتباط سلبي </a:t>
                      </a:r>
                      <a:endParaRPr lang="fr-FR" sz="1400" b="1" dirty="0"/>
                    </a:p>
                  </a:txBody>
                  <a:tcPr/>
                </a:tc>
                <a:tc>
                  <a:txBody>
                    <a:bodyPr/>
                    <a:lstStyle/>
                    <a:p>
                      <a:pPr algn="r" rtl="1"/>
                      <a:r>
                        <a:rPr lang="ar-DZ" sz="1400" b="1" dirty="0" smtClean="0"/>
                        <a:t>0.5-</a:t>
                      </a:r>
                      <a:endParaRPr lang="fr-FR" sz="1400" b="1" dirty="0"/>
                    </a:p>
                  </a:txBody>
                  <a:tcPr/>
                </a:tc>
              </a:tr>
              <a:tr h="230104">
                <a:tc>
                  <a:txBody>
                    <a:bodyPr/>
                    <a:lstStyle/>
                    <a:p>
                      <a:pPr algn="r" rtl="1"/>
                      <a:r>
                        <a:rPr lang="ar-DZ" sz="1400" b="1" dirty="0" smtClean="0"/>
                        <a:t>ارتباط سلبي قوي </a:t>
                      </a:r>
                      <a:endParaRPr lang="fr-FR" sz="1400" b="1" dirty="0"/>
                    </a:p>
                  </a:txBody>
                  <a:tcPr/>
                </a:tc>
                <a:tc>
                  <a:txBody>
                    <a:bodyPr/>
                    <a:lstStyle/>
                    <a:p>
                      <a:pPr algn="r" rtl="1"/>
                      <a:r>
                        <a:rPr lang="ar-DZ" sz="1400" b="1" dirty="0" smtClean="0"/>
                        <a:t>01-</a:t>
                      </a:r>
                      <a:endParaRPr lang="fr-FR" sz="14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2050"/>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2050"/>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8495953</TotalTime>
  <Words>1023</Words>
  <Application>Microsoft Office PowerPoint</Application>
  <PresentationFormat>Affichage à l'écran (4:3)</PresentationFormat>
  <Paragraphs>221</Paragraphs>
  <Slides>14</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14</vt:i4>
      </vt:variant>
    </vt:vector>
  </HeadingPairs>
  <TitlesOfParts>
    <vt:vector size="17" baseType="lpstr">
      <vt:lpstr>Thème Office</vt:lpstr>
      <vt:lpstr>Equation</vt:lpstr>
      <vt:lpstr>Équation</vt:lpstr>
      <vt:lpstr>جامعة الشهيد أحمد زبانة-غليزان- كلية العلوم الاقتصادية والتجارية وعلوم  التسيير قسم علوم التسيير تخصص إدارة مالية</vt:lpstr>
      <vt:lpstr>تعريف موازنة المبيعات: </vt:lpstr>
      <vt:lpstr>خصائص موازنة المبيعات: </vt:lpstr>
      <vt:lpstr>أهمية موازنة  المبيعات: </vt:lpstr>
      <vt:lpstr>الهدف من موازنة  المبيعات: </vt:lpstr>
      <vt:lpstr> طرق  التنبؤ لإعداد موازنة مبيعات :  </vt:lpstr>
      <vt:lpstr> طرق  التنبؤ لإعداد موازنة مبيعات :  </vt:lpstr>
      <vt:lpstr> طرق  التنبؤ لإعداد موازنة مبيعات :  </vt:lpstr>
      <vt:lpstr> طرق  التنبؤ لإعداد موازنة مبيعات :  </vt:lpstr>
      <vt:lpstr>مراحل إعداد موازنة للمبيعات: </vt:lpstr>
      <vt:lpstr>مرتكزات إعداد موازنة التقديرية للمبيعات:  </vt:lpstr>
      <vt:lpstr>العوامل  التي  تأثر على إعداد  موازنة المبيعات:</vt:lpstr>
      <vt:lpstr> نموذج لموازنة مبيعات (الإيرادات):</vt:lpstr>
      <vt:lpstr> نموذج النهائي لمراقبة التسيير لموازنة المبيعات (الإيرادات):</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596</cp:revision>
  <dcterms:created xsi:type="dcterms:W3CDTF">2018-02-08T20:58:44Z</dcterms:created>
  <dcterms:modified xsi:type="dcterms:W3CDTF">2022-04-05T22:24:05Z</dcterms:modified>
</cp:coreProperties>
</file>