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9"/>
  </p:notesMasterIdLst>
  <p:sldIdLst>
    <p:sldId id="256" r:id="rId2"/>
    <p:sldId id="280" r:id="rId3"/>
    <p:sldId id="291" r:id="rId4"/>
    <p:sldId id="288" r:id="rId5"/>
    <p:sldId id="283" r:id="rId6"/>
    <p:sldId id="290" r:id="rId7"/>
    <p:sldId id="29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0000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66765-AE86-48E1-B4B4-6BA662D72B8F}" type="datetimeFigureOut">
              <a:rPr lang="fr-FR" smtClean="0"/>
              <a:pPr/>
              <a:t>06/04/2022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06C9D-F76C-4887-A870-ABF3496D1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123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A215-B90C-4004-8597-E4A31C482F6C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8E1F-A382-4F2B-9852-C4CC078600CB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25C1-6496-4486-AEDB-3BCBB778DCDB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BB24-4A3F-4974-B76C-9677AA043040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E706-5B12-40C8-A781-54C39768BFAF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6576-ACCC-4848-A997-BBE472591681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5EF0C-07A0-4EC6-BC37-A2A6DF85AB99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EC61C-697A-40E2-B079-F0916E1F17F4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4F82E-F082-418B-A4E9-34F65F47B95B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A731-8A61-493A-815F-F4C24D7A6196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F91FF-C442-4CC8-87B4-DD8E75E9C0DA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u-relizane.d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8" name="Picture 8" descr="H:\Documents and Settings\Administrateur\Mes documents\Downloads\budget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214678" cy="38576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72921" y="217437"/>
            <a:ext cx="4417257" cy="1357297"/>
          </a:xfrm>
        </p:spPr>
        <p:txBody>
          <a:bodyPr>
            <a:noAutofit/>
          </a:bodyPr>
          <a:lstStyle/>
          <a:p>
            <a:pPr algn="r" rtl="1"/>
            <a:r>
              <a:rPr lang="ar-D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جامعة الشهيد أحمد زبانة-غليزان-</a:t>
            </a:r>
            <a:br>
              <a:rPr lang="ar-D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كلية العلوم الاقتصادية والتجارية وعلوم  التسيير</a:t>
            </a:r>
            <a:br>
              <a:rPr lang="ar-D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قسم علوم التسيير</a:t>
            </a:r>
            <a:br>
              <a:rPr lang="ar-D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تخصص إدارة </a:t>
            </a:r>
            <a:r>
              <a:rPr lang="ar-DZ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مالية     </a:t>
            </a:r>
            <a:endParaRPr lang="fr-FR" sz="2000" b="1" spc="-150" dirty="0"/>
          </a:p>
        </p:txBody>
      </p:sp>
      <p:sp>
        <p:nvSpPr>
          <p:cNvPr id="16" name="Sous-titre 15"/>
          <p:cNvSpPr>
            <a:spLocks noGrp="1"/>
          </p:cNvSpPr>
          <p:nvPr>
            <p:ph type="subTitle" idx="1"/>
          </p:nvPr>
        </p:nvSpPr>
        <p:spPr>
          <a:xfrm>
            <a:off x="4714876" y="3872448"/>
            <a:ext cx="4429156" cy="1428760"/>
          </a:xfrm>
        </p:spPr>
        <p:txBody>
          <a:bodyPr>
            <a:noAutofit/>
          </a:bodyPr>
          <a:lstStyle/>
          <a:p>
            <a:pPr rtl="1">
              <a:spcBef>
                <a:spcPts val="0"/>
              </a:spcBef>
            </a:pPr>
            <a:r>
              <a:rPr lang="ar-DZ" sz="7000" b="1" spc="-300" dirty="0" smtClean="0"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موازنة الإنتاج</a:t>
            </a:r>
            <a:endParaRPr lang="ar-DZ" sz="7000" b="1" spc="-300" dirty="0" smtClean="0">
              <a:solidFill>
                <a:srgbClr val="FF00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80CA-2223-41FA-9FF7-4CBD7E3DEEAA}" type="datetime1">
              <a:rPr lang="fr-FR" smtClean="0">
                <a:solidFill>
                  <a:schemeClr val="tx1"/>
                </a:solidFill>
              </a:rPr>
              <a:pPr/>
              <a:t>06/04/2022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b="1" smtClean="0">
                <a:solidFill>
                  <a:schemeClr val="tx1"/>
                </a:solidFill>
              </a:rPr>
              <a:pPr/>
              <a:t>1</a:t>
            </a:fld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5602" name="AutoShape 2" descr="Résultat de recherche d'images pour &quot;‫الموازنة التقديرية‬‎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eardrop 16"/>
          <p:cNvSpPr/>
          <p:nvPr/>
        </p:nvSpPr>
        <p:spPr>
          <a:xfrm>
            <a:off x="6307279" y="2357418"/>
            <a:ext cx="2571768" cy="1142984"/>
          </a:xfrm>
          <a:prstGeom prst="teardrop">
            <a:avLst/>
          </a:prstGeo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مقياس :</a:t>
            </a:r>
          </a:p>
          <a:p>
            <a:pPr algn="ctr" rtl="1"/>
            <a:r>
              <a:rPr lang="ar-DZ" b="1" dirty="0" smtClean="0">
                <a:solidFill>
                  <a:srgbClr val="FF0000"/>
                </a:solidFill>
              </a:rPr>
              <a:t>     الموازنة التقديرية</a:t>
            </a:r>
            <a:endParaRPr lang="fr-FR" b="1" dirty="0" smtClean="0">
              <a:solidFill>
                <a:srgbClr val="FF0000"/>
              </a:solidFill>
            </a:endParaRPr>
          </a:p>
          <a:p>
            <a:pPr rtl="1"/>
            <a:r>
              <a:rPr lang="fr-FR" b="1" dirty="0" smtClean="0">
                <a:solidFill>
                  <a:srgbClr val="FF0000"/>
                </a:solidFill>
              </a:rPr>
              <a:t>BUDGET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13" name="Espace réservé de la date 3"/>
          <p:cNvSpPr txBox="1">
            <a:spLocks/>
          </p:cNvSpPr>
          <p:nvPr/>
        </p:nvSpPr>
        <p:spPr>
          <a:xfrm>
            <a:off x="4000496" y="6350023"/>
            <a:ext cx="31637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>
              <a:defRPr/>
            </a:pPr>
            <a:r>
              <a:rPr lang="fr-FR" sz="1400" dirty="0"/>
              <a:t>fouad.benhaddou@</a:t>
            </a:r>
            <a:r>
              <a:rPr lang="fr-FR" sz="1400" u="sng" dirty="0">
                <a:hlinkClick r:id="rId3"/>
              </a:rPr>
              <a:t>univ-relizane.dz</a:t>
            </a:r>
            <a:endParaRPr lang="fr-FR" sz="1400" b="1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1214414" y="1142984"/>
            <a:ext cx="5000660" cy="13572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Espace réservé de la date 3"/>
          <p:cNvSpPr txBox="1">
            <a:spLocks/>
          </p:cNvSpPr>
          <p:nvPr/>
        </p:nvSpPr>
        <p:spPr>
          <a:xfrm>
            <a:off x="6510366" y="5492767"/>
            <a:ext cx="24907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5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5605" name="Picture 5" descr="H:\Documents and Settings\Administrateur\Mes documents\Downloads\budget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286016"/>
            <a:ext cx="4167202" cy="44291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Espace réservé de la date 3"/>
          <p:cNvSpPr txBox="1">
            <a:spLocks/>
          </p:cNvSpPr>
          <p:nvPr/>
        </p:nvSpPr>
        <p:spPr>
          <a:xfrm>
            <a:off x="5436096" y="5512147"/>
            <a:ext cx="24907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algn="ctr" rtl="1">
              <a:defRPr/>
            </a:pPr>
            <a:r>
              <a:rPr lang="ar-DZ" sz="2000" b="1" dirty="0" smtClean="0"/>
              <a:t>إ</a:t>
            </a:r>
            <a:r>
              <a:rPr lang="ar-DZ" sz="2000" b="1" dirty="0" smtClean="0">
                <a:solidFill>
                  <a:srgbClr val="FFFF00"/>
                </a:solidFill>
              </a:rPr>
              <a:t>عداد</a:t>
            </a:r>
            <a:r>
              <a:rPr lang="ar-DZ" sz="2000" b="1" dirty="0">
                <a:solidFill>
                  <a:srgbClr val="FFFF00"/>
                </a:solidFill>
              </a:rPr>
              <a:t>: </a:t>
            </a:r>
            <a:r>
              <a:rPr lang="ar-DZ" sz="2000" b="1" dirty="0" err="1">
                <a:solidFill>
                  <a:srgbClr val="FFFF00"/>
                </a:solidFill>
              </a:rPr>
              <a:t>د.فؤاد</a:t>
            </a:r>
            <a:r>
              <a:rPr lang="ar-DZ" sz="2000" b="1" dirty="0">
                <a:solidFill>
                  <a:srgbClr val="FFFF00"/>
                </a:solidFill>
              </a:rPr>
              <a:t> بن حدو</a:t>
            </a:r>
            <a:endParaRPr lang="fr-FR" sz="2000" b="1" dirty="0">
              <a:solidFill>
                <a:srgbClr val="FFFF00"/>
              </a:solidFill>
            </a:endParaRPr>
          </a:p>
          <a:p>
            <a:pPr lvl="0" algn="ctr" rtl="1">
              <a:defRPr/>
            </a:pPr>
            <a:r>
              <a:rPr lang="ar-DZ" sz="2000" b="1" dirty="0">
                <a:solidFill>
                  <a:srgbClr val="FFFF00"/>
                </a:solidFill>
              </a:rPr>
              <a:t>أستاذ محاضر -أ-</a:t>
            </a:r>
            <a:endParaRPr lang="fr-FR" sz="2000" b="1" dirty="0">
              <a:solidFill>
                <a:srgbClr val="FFFF00"/>
              </a:solidFill>
            </a:endParaRPr>
          </a:p>
        </p:txBody>
      </p:sp>
      <p:pic>
        <p:nvPicPr>
          <p:cNvPr id="18" name="Picture 2" descr="C:\Users\pc\Desktop\téléchargemen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04" y="24714"/>
            <a:ext cx="2133600" cy="21336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167607" y="1916684"/>
            <a:ext cx="2013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ar-DZ" b="1" dirty="0">
                <a:solidFill>
                  <a:srgbClr val="FFFF00"/>
                </a:solidFill>
              </a:rPr>
              <a:t>المستوى  : السنة الثالثة</a:t>
            </a:r>
            <a:endParaRPr lang="fr-FR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b="1" dirty="0" smtClean="0">
                <a:solidFill>
                  <a:srgbClr val="FFFF00"/>
                </a:solidFill>
              </a:rPr>
              <a:t>تعريف موازنة الإنتاج: 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36240"/>
            <a:ext cx="8229600" cy="2748944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DZ" sz="3500" dirty="0" smtClean="0"/>
              <a:t>عبارة عن تقدير للكميات التي ترغب المؤسسة  في إنتاجها خلال فترة الموازنة التقديرية.</a:t>
            </a:r>
            <a:r>
              <a:rPr lang="fr-FR" sz="3500" dirty="0" smtClean="0"/>
              <a:t> </a:t>
            </a:r>
            <a:r>
              <a:rPr lang="ar-DZ" sz="3500" dirty="0" smtClean="0"/>
              <a:t> بما يتلاءم مع  الموازنة  التقديرية للمبيعات</a:t>
            </a:r>
            <a:endParaRPr lang="fr-FR" sz="35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b="1" dirty="0" smtClean="0">
                <a:solidFill>
                  <a:srgbClr val="FFFF00"/>
                </a:solidFill>
              </a:rPr>
              <a:t>أنماط الإنتاج في المؤسسة:  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214842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DZ" sz="3000" dirty="0" smtClean="0"/>
              <a:t> تعتمد المؤسسة في  إعداد  موازنتها  التقديرية  على طريقتين في  الإنتاج:  </a:t>
            </a:r>
          </a:p>
          <a:p>
            <a:pPr marL="800100" lvl="2" indent="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3000" b="1" dirty="0" smtClean="0"/>
              <a:t>الإنتاج على أساس </a:t>
            </a:r>
            <a:r>
              <a:rPr lang="ar-DZ" sz="3000" b="1" dirty="0" err="1" smtClean="0"/>
              <a:t>الطلبيات</a:t>
            </a:r>
            <a:r>
              <a:rPr lang="ar-DZ" sz="3000" b="1" dirty="0" smtClean="0"/>
              <a:t>: </a:t>
            </a:r>
            <a:r>
              <a:rPr lang="ar-DZ" sz="3000" dirty="0" smtClean="0"/>
              <a:t>وهو الإنتاج  الذي  يكون  بناء على </a:t>
            </a:r>
            <a:r>
              <a:rPr lang="ar-DZ" sz="3000" dirty="0" err="1" smtClean="0"/>
              <a:t>طلبيات</a:t>
            </a:r>
            <a:r>
              <a:rPr lang="ar-DZ" sz="3000" dirty="0" smtClean="0"/>
              <a:t>  الزبائن.</a:t>
            </a:r>
          </a:p>
          <a:p>
            <a:pPr marL="800100" lvl="2" indent="0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3000" b="1" dirty="0" smtClean="0"/>
              <a:t>الإنتاج المستمر</a:t>
            </a:r>
            <a:r>
              <a:rPr lang="ar-DZ" sz="3000" dirty="0" smtClean="0"/>
              <a:t>: هو الإنتاج الذي يلبي  حاجيات  السوق بشكل  عام.</a:t>
            </a:r>
            <a:endParaRPr lang="fr-FR" sz="3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b="1" dirty="0" smtClean="0">
                <a:solidFill>
                  <a:srgbClr val="FFFF00"/>
                </a:solidFill>
              </a:rPr>
              <a:t>إعداد موازنة الإنتاج: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714908"/>
          </a:xfrm>
        </p:spPr>
        <p:txBody>
          <a:bodyPr>
            <a:normAutofit fontScale="92500" lnSpcReduction="20000"/>
          </a:bodyPr>
          <a:lstStyle/>
          <a:p>
            <a:pPr marL="633413" lvl="1" indent="-633413" algn="just" rtl="1">
              <a:lnSpc>
                <a:spcPct val="170000"/>
              </a:lnSpc>
              <a:buNone/>
            </a:pPr>
            <a:r>
              <a:rPr lang="ar-DZ" sz="3000" dirty="0" smtClean="0"/>
              <a:t>تعتمد المؤسسة  في إعداد  الموازنة للإنتاج على: </a:t>
            </a:r>
          </a:p>
          <a:p>
            <a:pPr marL="633413" lvl="1" indent="-633413" algn="just" rtl="1">
              <a:lnSpc>
                <a:spcPct val="170000"/>
              </a:lnSpc>
              <a:buFont typeface="+mj-lt"/>
              <a:buAutoNum type="arabicPeriod"/>
            </a:pPr>
            <a:r>
              <a:rPr lang="ar-DZ" sz="3000" b="1" dirty="0" smtClean="0">
                <a:solidFill>
                  <a:srgbClr val="FF0000"/>
                </a:solidFill>
              </a:rPr>
              <a:t>تقدير حجم الإنتاج: </a:t>
            </a:r>
            <a:r>
              <a:rPr lang="ar-DZ" sz="3000" dirty="0" smtClean="0"/>
              <a:t>بناء على الطاقة الإنتاجية (المعدات + اليد  العاملة).</a:t>
            </a:r>
          </a:p>
          <a:p>
            <a:pPr marL="633413" lvl="1" indent="-633413" algn="just" rtl="1">
              <a:lnSpc>
                <a:spcPct val="170000"/>
              </a:lnSpc>
              <a:buFont typeface="+mj-lt"/>
              <a:buAutoNum type="arabicPeriod"/>
            </a:pPr>
            <a:r>
              <a:rPr lang="ar-DZ" sz="3000" b="1" dirty="0" smtClean="0">
                <a:solidFill>
                  <a:srgbClr val="FF0000"/>
                </a:solidFill>
              </a:rPr>
              <a:t>تحديد القيود الإنتاجية:  </a:t>
            </a:r>
          </a:p>
          <a:p>
            <a:pPr lvl="2" indent="-742950" algn="just" rtl="1">
              <a:lnSpc>
                <a:spcPct val="170000"/>
              </a:lnSpc>
              <a:buFont typeface="Wingdings" pitchFamily="2" charset="2"/>
              <a:buChar char="ü"/>
            </a:pPr>
            <a:r>
              <a:rPr lang="ar-DZ" sz="2600" dirty="0" smtClean="0"/>
              <a:t>القيود  المتعلقة  بالمعدات  الإنتاجية؛ </a:t>
            </a:r>
          </a:p>
          <a:p>
            <a:pPr lvl="2" indent="-742950" algn="just" rtl="1">
              <a:lnSpc>
                <a:spcPct val="170000"/>
              </a:lnSpc>
              <a:buFont typeface="Wingdings" pitchFamily="2" charset="2"/>
              <a:buChar char="ü"/>
            </a:pPr>
            <a:r>
              <a:rPr lang="ar-DZ" sz="2600" dirty="0" smtClean="0"/>
              <a:t>القيود المتعلقة باليد  العاملة؛</a:t>
            </a:r>
          </a:p>
          <a:p>
            <a:pPr lvl="2" indent="-742950" algn="just" rtl="1">
              <a:lnSpc>
                <a:spcPct val="170000"/>
              </a:lnSpc>
              <a:buFont typeface="Wingdings" pitchFamily="2" charset="2"/>
              <a:buChar char="ü"/>
            </a:pPr>
            <a:r>
              <a:rPr lang="ar-DZ" sz="2600" dirty="0" smtClean="0"/>
              <a:t> القيود  الإنتاجية  الأخرى( مثل  المساحة  المتاحة  للتخزين)</a:t>
            </a:r>
          </a:p>
          <a:p>
            <a:pPr algn="r" rtl="1">
              <a:lnSpc>
                <a:spcPct val="170000"/>
              </a:lnSpc>
              <a:buNone/>
            </a:pPr>
            <a:endParaRPr lang="ar-DZ" sz="4000" dirty="0" smtClean="0"/>
          </a:p>
          <a:p>
            <a:pPr algn="just" rtl="1">
              <a:buNone/>
            </a:pPr>
            <a:endParaRPr lang="fr-FR" sz="4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r" rtl="0">
              <a:spcBef>
                <a:spcPct val="0"/>
              </a:spcBef>
            </a:pPr>
            <a:r>
              <a:rPr lang="ar-DZ" sz="4400" b="1" dirty="0" smtClean="0">
                <a:solidFill>
                  <a:srgbClr val="FFFF00"/>
                </a:solidFill>
              </a:rPr>
              <a:t>العوامل المحددة </a:t>
            </a:r>
            <a:r>
              <a:rPr lang="ar-SA" sz="4400" b="1" dirty="0" smtClean="0">
                <a:solidFill>
                  <a:srgbClr val="FFFF00"/>
                </a:solidFill>
              </a:rPr>
              <a:t> </a:t>
            </a:r>
            <a:r>
              <a:rPr lang="ar-DZ" sz="4400" b="1" dirty="0" smtClean="0">
                <a:solidFill>
                  <a:srgbClr val="FFFF00"/>
                </a:solidFill>
              </a:rPr>
              <a:t>لموازنة الإنتاج</a:t>
            </a:r>
            <a:r>
              <a:rPr lang="ar-SA" sz="4400" b="1" dirty="0" smtClean="0">
                <a:solidFill>
                  <a:srgbClr val="FFFF00"/>
                </a:solidFill>
              </a:rPr>
              <a:t>:</a:t>
            </a:r>
            <a:r>
              <a:rPr lang="ar-SA" dirty="0" smtClean="0">
                <a:solidFill>
                  <a:srgbClr val="FFFF00"/>
                </a:solidFill>
              </a:rPr>
              <a:t/>
            </a:r>
            <a:br>
              <a:rPr lang="ar-SA" dirty="0" smtClean="0">
                <a:solidFill>
                  <a:srgbClr val="FFFF00"/>
                </a:solidFill>
              </a:rPr>
            </a:b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357298"/>
            <a:ext cx="8401080" cy="4829196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150000"/>
              </a:lnSpc>
              <a:buNone/>
            </a:pPr>
            <a:endParaRPr lang="ar-DZ" sz="500" dirty="0" smtClean="0"/>
          </a:p>
          <a:p>
            <a:pPr marL="571500" indent="-514350" algn="r" rtl="1">
              <a:lnSpc>
                <a:spcPct val="150000"/>
              </a:lnSpc>
              <a:buAutoNum type="arabicPeriod"/>
            </a:pPr>
            <a:r>
              <a:rPr lang="ar-DZ" dirty="0" smtClean="0"/>
              <a:t>المبيعات  و  حجم  المخزون من كل  سلعة  وتواريخ تسليم  </a:t>
            </a:r>
            <a:r>
              <a:rPr lang="ar-DZ" dirty="0" smtClean="0"/>
              <a:t>البضاعة؛</a:t>
            </a:r>
            <a:endParaRPr lang="ar-DZ" dirty="0" smtClean="0"/>
          </a:p>
          <a:p>
            <a:pPr marL="571500" indent="-514350" algn="r" rtl="1">
              <a:lnSpc>
                <a:spcPct val="150000"/>
              </a:lnSpc>
              <a:buAutoNum type="arabicPeriod"/>
            </a:pPr>
            <a:r>
              <a:rPr lang="ar-DZ" dirty="0" smtClean="0"/>
              <a:t> الطاقة  الإنتاجية  وعوامل  الإنتاج </a:t>
            </a:r>
            <a:r>
              <a:rPr lang="ar-DZ" dirty="0" smtClean="0"/>
              <a:t>المتاحة؛</a:t>
            </a:r>
            <a:endParaRPr lang="ar-DZ" dirty="0" smtClean="0"/>
          </a:p>
          <a:p>
            <a:pPr marL="571500" indent="-514350" algn="r" rtl="1">
              <a:lnSpc>
                <a:spcPct val="150000"/>
              </a:lnSpc>
              <a:buAutoNum type="arabicPeriod"/>
            </a:pPr>
            <a:r>
              <a:rPr lang="ar-DZ" dirty="0" smtClean="0"/>
              <a:t> التمييز  بين  الإنتاج النمطي  وغير  النمطي حسب أوامر  </a:t>
            </a:r>
            <a:r>
              <a:rPr lang="ar-DZ" dirty="0" smtClean="0"/>
              <a:t>الزبائن؛</a:t>
            </a:r>
            <a:endParaRPr lang="ar-DZ" dirty="0" smtClean="0"/>
          </a:p>
          <a:p>
            <a:pPr marL="571500" indent="-514350" algn="r" rtl="1">
              <a:lnSpc>
                <a:spcPct val="150000"/>
              </a:lnSpc>
              <a:buAutoNum type="arabicPeriod"/>
            </a:pPr>
            <a:r>
              <a:rPr lang="ar-DZ" dirty="0" smtClean="0"/>
              <a:t>توفر  الأموال  اللازمة لتمويل  احتياجات  خطة الإنتاج.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pPr algn="r" rtl="1"/>
            <a:r>
              <a:rPr lang="ar-DZ" b="1" dirty="0" smtClean="0">
                <a:solidFill>
                  <a:srgbClr val="FFFF00"/>
                </a:solidFill>
              </a:rPr>
              <a:t>قانون </a:t>
            </a:r>
            <a:r>
              <a:rPr lang="ar-DZ" b="1" dirty="0" smtClean="0">
                <a:solidFill>
                  <a:srgbClr val="FFFF00"/>
                </a:solidFill>
              </a:rPr>
              <a:t> ( معادلة) موازنة  </a:t>
            </a:r>
            <a:r>
              <a:rPr lang="ar-DZ" b="1" dirty="0" smtClean="0">
                <a:solidFill>
                  <a:srgbClr val="FFFF00"/>
                </a:solidFill>
              </a:rPr>
              <a:t>إنتاج: </a:t>
            </a:r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17747"/>
            <a:ext cx="8229600" cy="2811451"/>
          </a:xfrm>
          <a:ln cap="sq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 rtl="1">
              <a:lnSpc>
                <a:spcPct val="170000"/>
              </a:lnSpc>
              <a:buNone/>
            </a:pPr>
            <a:r>
              <a:rPr lang="ar-DZ" sz="3000" b="1" dirty="0" smtClean="0"/>
              <a:t>عدد الوحدات المطلوب إنتاجها </a:t>
            </a:r>
            <a:r>
              <a:rPr lang="ar-DZ" sz="3000" dirty="0" smtClean="0"/>
              <a:t>= كمية المبيعات المتوقعة          + مخزون الإنتاج المرغوب فيه آخر الفترة – مخزون الإنتاج  المتوقع أول الفترة.</a:t>
            </a:r>
            <a:endParaRPr lang="fr-FR" sz="3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85852" y="428612"/>
            <a:ext cx="6500858" cy="928686"/>
          </a:xfrm>
        </p:spPr>
        <p:txBody>
          <a:bodyPr/>
          <a:lstStyle/>
          <a:p>
            <a:pPr algn="r" rtl="1"/>
            <a:r>
              <a:rPr lang="ar-DZ" b="1" dirty="0" smtClean="0">
                <a:solidFill>
                  <a:srgbClr val="FFFF00"/>
                </a:solidFill>
              </a:rPr>
              <a:t>نموذج موازنة  إنتاج: </a:t>
            </a:r>
            <a:endParaRPr lang="fr-FR" b="1" dirty="0">
              <a:solidFill>
                <a:srgbClr val="FFFF00"/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457200" y="1857364"/>
          <a:ext cx="8229599" cy="3595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657"/>
                <a:gridCol w="724565"/>
                <a:gridCol w="714380"/>
                <a:gridCol w="857256"/>
                <a:gridCol w="714380"/>
                <a:gridCol w="785818"/>
                <a:gridCol w="3257543"/>
              </a:tblGrid>
              <a:tr h="326656">
                <a:tc rowSpan="2">
                  <a:txBody>
                    <a:bodyPr/>
                    <a:lstStyle/>
                    <a:p>
                      <a:r>
                        <a:rPr lang="ar-DZ" b="1" dirty="0" smtClean="0"/>
                        <a:t>إجمالي السنة</a:t>
                      </a:r>
                      <a:endParaRPr lang="fr-FR" b="1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الشهــــــر</a:t>
                      </a:r>
                      <a:endParaRPr lang="fr-F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البيانات</a:t>
                      </a:r>
                      <a:r>
                        <a:rPr lang="ar-DZ" b="1" baseline="0" dirty="0" smtClean="0"/>
                        <a:t> </a:t>
                      </a:r>
                      <a:endParaRPr lang="fr-FR" b="1" dirty="0"/>
                    </a:p>
                  </a:txBody>
                  <a:tcPr anchor="ctr"/>
                </a:tc>
              </a:tr>
              <a:tr h="331193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ديسمبر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.......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مارس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فبراير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err="1" smtClean="0"/>
                        <a:t>جانفي</a:t>
                      </a:r>
                      <a:endParaRPr lang="fr-FR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71648"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كمية المبيعات  المتوقعة </a:t>
                      </a:r>
                      <a:endParaRPr lang="fr-FR" dirty="0"/>
                    </a:p>
                  </a:txBody>
                  <a:tcPr anchor="ctr"/>
                </a:tc>
              </a:tr>
              <a:tr h="911410"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(+)  مخزون الإنتاج المرغوب فيه آخر</a:t>
                      </a:r>
                      <a:r>
                        <a:rPr lang="ar-DZ" baseline="0" dirty="0" smtClean="0"/>
                        <a:t> الفترة</a:t>
                      </a:r>
                      <a:endParaRPr lang="fr-FR" dirty="0"/>
                    </a:p>
                  </a:txBody>
                  <a:tcPr anchor="ctr"/>
                </a:tc>
              </a:tr>
              <a:tr h="564158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(</a:t>
                      </a:r>
                      <a:r>
                        <a:rPr lang="fr-FR" b="1" dirty="0" err="1" smtClean="0"/>
                        <a:t>xxxx</a:t>
                      </a:r>
                      <a:r>
                        <a:rPr lang="fr-FR" b="1" dirty="0" smtClean="0"/>
                        <a:t>)</a:t>
                      </a:r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(xxx)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(xxx)</a:t>
                      </a:r>
                      <a:endParaRPr lang="fr-FR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(xxx)</a:t>
                      </a:r>
                      <a:endParaRPr lang="fr-FR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(xxx)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dirty="0" smtClean="0"/>
                        <a:t>(-) مخزون  الإنتاج المتوقع أول  الفترة</a:t>
                      </a:r>
                      <a:endParaRPr lang="fr-FR" dirty="0"/>
                    </a:p>
                  </a:txBody>
                  <a:tcPr anchor="ctr"/>
                </a:tc>
              </a:tr>
              <a:tr h="816640"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………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ar-DZ" b="1" dirty="0" smtClean="0"/>
                        <a:t>عدد الوحدات  المطلوب أنتاجها </a:t>
                      </a:r>
                      <a:endParaRPr lang="fr-FR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42976" y="6492875"/>
            <a:ext cx="2133600" cy="365125"/>
          </a:xfrm>
        </p:spPr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000760" y="6492875"/>
            <a:ext cx="2133600" cy="365125"/>
          </a:xfrm>
        </p:spPr>
        <p:txBody>
          <a:bodyPr/>
          <a:lstStyle/>
          <a:p>
            <a:fld id="{A3CF43BE-ED31-4913-AFE2-309D996F00D5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16995984</TotalTime>
  <Words>295</Words>
  <Application>Microsoft Office PowerPoint</Application>
  <PresentationFormat>Affichage à l'écran (4:3)</PresentationFormat>
  <Paragraphs>81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جامعة الشهيد أحمد زبانة-غليزان- كلية العلوم الاقتصادية والتجارية وعلوم  التسيير قسم علوم التسيير تخصص إدارة مالية     </vt:lpstr>
      <vt:lpstr>تعريف موازنة الإنتاج: </vt:lpstr>
      <vt:lpstr>أنماط الإنتاج في المؤسسة:  </vt:lpstr>
      <vt:lpstr>إعداد موازنة الإنتاج:</vt:lpstr>
      <vt:lpstr>العوامل المحددة  لموازنة الإنتاج: </vt:lpstr>
      <vt:lpstr>قانون  ( معادلة) موازنة  إنتاج: </vt:lpstr>
      <vt:lpstr>نموذج موازنة  إنتاج: </vt:lpstr>
    </vt:vector>
  </TitlesOfParts>
  <Company>LabsOnly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الحصة  الأولى  14 فبراير2018م</dc:title>
  <dc:creator>Dr Fouad</dc:creator>
  <cp:lastModifiedBy>pc</cp:lastModifiedBy>
  <cp:revision>477</cp:revision>
  <dcterms:created xsi:type="dcterms:W3CDTF">2018-02-08T20:58:44Z</dcterms:created>
  <dcterms:modified xsi:type="dcterms:W3CDTF">2022-04-05T22:34:06Z</dcterms:modified>
</cp:coreProperties>
</file>