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6" r:id="rId2"/>
    <p:sldId id="280" r:id="rId3"/>
    <p:sldId id="291" r:id="rId4"/>
    <p:sldId id="295" r:id="rId5"/>
    <p:sldId id="293" r:id="rId6"/>
    <p:sldId id="288" r:id="rId7"/>
    <p:sldId id="290" r:id="rId8"/>
    <p:sldId id="29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66765-AE86-48E1-B4B4-6BA662D72B8F}" type="datetimeFigureOut">
              <a:rPr lang="fr-FR" smtClean="0"/>
              <a:pPr/>
              <a:t>06/04/2022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6C9D-F76C-4887-A870-ABF3496D1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17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215-B90C-4004-8597-E4A31C482F6C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8E1F-A382-4F2B-9852-C4CC078600C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25C1-6496-4486-AEDB-3BCBB778DCD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BB24-4A3F-4974-B76C-9677AA043040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E706-5B12-40C8-A781-54C39768BFAF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6576-ACCC-4848-A997-BBE472591681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EF0C-07A0-4EC6-BC37-A2A6DF85AB99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C61C-697A-40E2-B079-F0916E1F17F4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4F82E-F082-418B-A4E9-34F65F47B95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A731-8A61-493A-815F-F4C24D7A6196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91FF-C442-4CC8-87B4-DD8E75E9C0DA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u-relizane.d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:\Documents and Settings\Administrateur\Mes documents\Downloads\budge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14678" cy="38576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15816" y="343511"/>
            <a:ext cx="4155374" cy="1357297"/>
          </a:xfrm>
        </p:spPr>
        <p:txBody>
          <a:bodyPr>
            <a:noAutofit/>
          </a:bodyPr>
          <a:lstStyle/>
          <a:p>
            <a:pPr algn="r" rtl="1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جامعة الشهيد أحمد زبانة-غليزان-</a:t>
            </a:r>
            <a:b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كلية العلوم الاقتصادية والتجارية وعلوم  التسيير</a:t>
            </a:r>
            <a:b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علوم التسيير</a:t>
            </a:r>
            <a:b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تخصص إدارة مالية </a:t>
            </a:r>
            <a:endParaRPr lang="fr-FR" sz="2000" b="1" spc="-150" dirty="0"/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4464464" y="3728432"/>
            <a:ext cx="4788056" cy="142876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DZ" sz="6000" b="1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موازنة</a:t>
            </a:r>
            <a:r>
              <a:rPr lang="fr-FR" sz="6000" b="1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DZ" sz="6000" b="1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التموين</a:t>
            </a:r>
            <a:endParaRPr lang="ar-DZ" sz="6000" b="1" dirty="0" smtClean="0"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80CA-2223-41FA-9FF7-4CBD7E3DEEAA}" type="datetime1">
              <a:rPr lang="fr-FR" smtClean="0">
                <a:solidFill>
                  <a:schemeClr val="tx1"/>
                </a:solidFill>
              </a:rPr>
              <a:pPr/>
              <a:t>06/04/2022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b="1" smtClean="0">
                <a:solidFill>
                  <a:schemeClr val="tx1"/>
                </a:solidFill>
              </a:rPr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602" name="AutoShape 2" descr="Résultat de recherche d'images pour &quot;‫الموازنة التقديرية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ardrop 16"/>
          <p:cNvSpPr/>
          <p:nvPr/>
        </p:nvSpPr>
        <p:spPr>
          <a:xfrm>
            <a:off x="6419848" y="2286016"/>
            <a:ext cx="2571768" cy="1142984"/>
          </a:xfrm>
          <a:prstGeom prst="teardrop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مقياس :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     الموازنة التقديرية</a:t>
            </a:r>
            <a:endParaRPr lang="fr-FR" b="1" dirty="0" smtClean="0">
              <a:solidFill>
                <a:srgbClr val="FF0000"/>
              </a:solidFill>
            </a:endParaRPr>
          </a:p>
          <a:p>
            <a:pPr rtl="1"/>
            <a:r>
              <a:rPr lang="fr-FR" b="1" dirty="0" smtClean="0">
                <a:solidFill>
                  <a:srgbClr val="FF0000"/>
                </a:solidFill>
              </a:rPr>
              <a:t>BUDGET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3" name="Espace réservé de la date 3"/>
          <p:cNvSpPr txBox="1">
            <a:spLocks/>
          </p:cNvSpPr>
          <p:nvPr/>
        </p:nvSpPr>
        <p:spPr>
          <a:xfrm>
            <a:off x="4360536" y="6350023"/>
            <a:ext cx="31637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>
              <a:defRPr/>
            </a:pPr>
            <a:r>
              <a:rPr lang="fr-FR" sz="1400" dirty="0"/>
              <a:t>fouad.benhaddou@</a:t>
            </a:r>
            <a:r>
              <a:rPr lang="fr-FR" sz="1400" u="sng" dirty="0">
                <a:hlinkClick r:id="rId3"/>
              </a:rPr>
              <a:t>univ-relizane.dz</a:t>
            </a:r>
            <a:endParaRPr lang="fr-FR" sz="1400" b="1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3491879" y="1980571"/>
            <a:ext cx="2664297" cy="4403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defRPr/>
            </a:pPr>
            <a:r>
              <a:rPr lang="ar-DZ" sz="2000" b="1" dirty="0"/>
              <a:t>المستوى  : السنة الثالثة</a:t>
            </a:r>
            <a:endParaRPr lang="fr-FR" sz="2000" b="1" dirty="0"/>
          </a:p>
        </p:txBody>
      </p:sp>
      <p:sp>
        <p:nvSpPr>
          <p:cNvPr id="17" name="Espace réservé de la date 3"/>
          <p:cNvSpPr txBox="1">
            <a:spLocks/>
          </p:cNvSpPr>
          <p:nvPr/>
        </p:nvSpPr>
        <p:spPr>
          <a:xfrm>
            <a:off x="6510366" y="5492767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5" name="Picture 5" descr="H:\Documents and Settings\Administrateur\Mes documents\Downloads\budge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286016"/>
            <a:ext cx="4167202" cy="44291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Espace réservé de la date 3"/>
          <p:cNvSpPr txBox="1">
            <a:spLocks/>
          </p:cNvSpPr>
          <p:nvPr/>
        </p:nvSpPr>
        <p:spPr>
          <a:xfrm>
            <a:off x="5702703" y="5310204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ctr" rtl="1">
              <a:defRPr/>
            </a:pPr>
            <a:r>
              <a:rPr lang="ar-DZ" sz="2000" b="1" dirty="0"/>
              <a:t>إعداد: </a:t>
            </a:r>
            <a:r>
              <a:rPr lang="ar-DZ" sz="2000" b="1" dirty="0" err="1"/>
              <a:t>د.فؤاد</a:t>
            </a:r>
            <a:r>
              <a:rPr lang="ar-DZ" sz="2000" b="1" dirty="0"/>
              <a:t> بن حدو</a:t>
            </a:r>
            <a:endParaRPr lang="fr-FR" sz="2000" b="1" dirty="0"/>
          </a:p>
          <a:p>
            <a:pPr lvl="0" algn="ctr" rtl="1">
              <a:defRPr/>
            </a:pPr>
            <a:r>
              <a:rPr lang="ar-DZ" sz="2000" b="1" dirty="0"/>
              <a:t>أستاذ محاضر -أ-</a:t>
            </a:r>
            <a:endParaRPr lang="fr-FR" sz="2000" b="1" dirty="0"/>
          </a:p>
        </p:txBody>
      </p:sp>
      <p:pic>
        <p:nvPicPr>
          <p:cNvPr id="18" name="Picture 2" descr="C:\Users\pc\Desktop\téléchargemen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4714"/>
            <a:ext cx="2133600" cy="2133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0000"/>
                </a:solidFill>
              </a:rPr>
              <a:t>تعريف موازنة التموين: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71966"/>
          </a:xfrm>
        </p:spPr>
        <p:txBody>
          <a:bodyPr>
            <a:normAutofit fontScale="25000" lnSpcReduction="2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r-FR" sz="7300" dirty="0" smtClean="0"/>
              <a:t> </a:t>
            </a:r>
            <a:r>
              <a:rPr lang="ar-DZ" sz="15400" dirty="0" smtClean="0"/>
              <a:t>هي كمية المواد المباشرة التي يجب على المؤسسة شراؤها خلال فترة الموازنة لتلبية احتياجات ومستلزمات موازنة الإنتاج . ويتم إعدادها بعد إعداد موازنة الإنتاج مباشرة.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DZ" sz="5500" dirty="0" smtClean="0"/>
              <a:t> </a:t>
            </a:r>
            <a:endParaRPr lang="fr-FR" sz="5500" dirty="0" smtClean="0"/>
          </a:p>
          <a:p>
            <a:pPr marL="0" indent="0" algn="just" rtl="1">
              <a:lnSpc>
                <a:spcPct val="150000"/>
              </a:lnSpc>
              <a:buNone/>
            </a:pPr>
            <a:r>
              <a:rPr lang="ar-SA" sz="4000" dirty="0" smtClean="0"/>
              <a:t> </a:t>
            </a:r>
            <a:endParaRPr lang="ar-DZ" sz="4000" dirty="0" smtClean="0"/>
          </a:p>
          <a:p>
            <a:pPr marL="0" indent="0" algn="just" rtl="1">
              <a:lnSpc>
                <a:spcPct val="150000"/>
              </a:lnSpc>
              <a:buNone/>
            </a:pP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0000"/>
                </a:solidFill>
              </a:rPr>
              <a:t>هدف  موازنة  التموين: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3857652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sz="4000" dirty="0" smtClean="0"/>
              <a:t>يكمن الهدف الرئيسي من إعداد الموازنة  التقديرية  </a:t>
            </a:r>
            <a:r>
              <a:rPr lang="ar-DZ" sz="4000" dirty="0" err="1" smtClean="0"/>
              <a:t>للتموينات</a:t>
            </a:r>
            <a:r>
              <a:rPr lang="ar-DZ" sz="4000" dirty="0" smtClean="0"/>
              <a:t> في شراء  المواد  التي  يحتاج  إليها برنامج الإنتاج، </a:t>
            </a:r>
            <a:r>
              <a:rPr lang="ar-DZ" sz="4000" b="1" u="sng" dirty="0" smtClean="0"/>
              <a:t>بالكميات المطلوبة </a:t>
            </a:r>
            <a:r>
              <a:rPr lang="ar-DZ" sz="4000" b="1" u="sng" dirty="0" err="1" smtClean="0"/>
              <a:t>و</a:t>
            </a:r>
            <a:r>
              <a:rPr lang="ar-DZ" sz="4000" b="1" u="sng" dirty="0" smtClean="0"/>
              <a:t> في الأوقات المناسبة </a:t>
            </a:r>
            <a:r>
              <a:rPr lang="ar-DZ" sz="4000" b="1" u="sng" dirty="0" err="1" smtClean="0"/>
              <a:t>و</a:t>
            </a:r>
            <a:r>
              <a:rPr lang="ar-DZ" sz="4000" b="1" u="sng" dirty="0" smtClean="0"/>
              <a:t> بأقل  تكلفة.</a:t>
            </a:r>
          </a:p>
          <a:p>
            <a:pPr algn="r" rtl="1">
              <a:buNone/>
            </a:pPr>
            <a:endParaRPr lang="ar-DZ" sz="28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0000"/>
                </a:solidFill>
              </a:rPr>
              <a:t>أهمية </a:t>
            </a:r>
            <a:r>
              <a:rPr lang="ar-DZ" b="1" dirty="0" smtClean="0">
                <a:solidFill>
                  <a:srgbClr val="FF0000"/>
                </a:solidFill>
              </a:rPr>
              <a:t>موازنة </a:t>
            </a:r>
            <a:r>
              <a:rPr lang="ar-DZ" b="1" dirty="0" smtClean="0">
                <a:solidFill>
                  <a:srgbClr val="FF0000"/>
                </a:solidFill>
              </a:rPr>
              <a:t>التموين: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86280"/>
          </a:xfrm>
        </p:spPr>
        <p:txBody>
          <a:bodyPr>
            <a:noAutofit/>
          </a:bodyPr>
          <a:lstStyle/>
          <a:p>
            <a:pPr marL="400050" lvl="1" indent="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4000" dirty="0" smtClean="0"/>
              <a:t>ترشيد علميات الشراء؛</a:t>
            </a:r>
          </a:p>
          <a:p>
            <a:pPr marL="400050" lvl="1" indent="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4000" dirty="0" smtClean="0"/>
              <a:t>تخفيض تكاليف التموين والتخزين؛</a:t>
            </a:r>
          </a:p>
          <a:p>
            <a:pPr marL="400050" lvl="1" indent="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4000" dirty="0" smtClean="0"/>
              <a:t>تحقيق التوازن بين أصناف المخزون؛</a:t>
            </a:r>
          </a:p>
          <a:p>
            <a:pPr marL="400050" lvl="1" indent="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4000" dirty="0" smtClean="0"/>
              <a:t>تحقيق الرقابة على المخزون.</a:t>
            </a:r>
          </a:p>
          <a:p>
            <a:pPr algn="r" rtl="1">
              <a:buNone/>
            </a:pPr>
            <a:endParaRPr lang="ar-DZ" sz="28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0000"/>
                </a:solidFill>
              </a:rPr>
              <a:t>خصائص  موازنة  التموين: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57784"/>
          </a:xfrm>
        </p:spPr>
        <p:txBody>
          <a:bodyPr>
            <a:noAutofit/>
          </a:bodyPr>
          <a:lstStyle/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dirty="0" smtClean="0"/>
              <a:t>تسمح بتحديد مستلزمات موازنة الإنتاج من كل صنف من أصناف المواد المباشرة؛</a:t>
            </a:r>
            <a:endParaRPr lang="fr-FR" dirty="0" smtClean="0"/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SA" dirty="0" smtClean="0"/>
              <a:t>تسمح لإدارة المشتريات بإعداد خطط الشراء من المواد، بشكل يكفل توافرها عند الاحتياج إليها</a:t>
            </a:r>
            <a:r>
              <a:rPr lang="ar-DZ" dirty="0" smtClean="0"/>
              <a:t>؛</a:t>
            </a:r>
            <a:endParaRPr lang="fr-FR" dirty="0" smtClean="0"/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ar-SA" dirty="0" smtClean="0"/>
              <a:t>تُعَدّ وسيلة يمكن بمقتضاها للإدارة المالية تقدير احتياجات المشتريات من الموارد المالية</a:t>
            </a:r>
            <a:r>
              <a:rPr lang="ar-DZ" dirty="0" smtClean="0"/>
              <a:t>؛</a:t>
            </a:r>
            <a:endParaRPr lang="fr-FR" dirty="0" smtClean="0"/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fr-FR" dirty="0" smtClean="0"/>
              <a:t> </a:t>
            </a:r>
            <a:r>
              <a:rPr lang="ar-SA" dirty="0" smtClean="0"/>
              <a:t>تساعد على التقليل من التخزين الزائد عن الحاجة</a:t>
            </a:r>
            <a:r>
              <a:rPr lang="fr-FR" dirty="0" smtClean="0"/>
              <a:t>.</a:t>
            </a:r>
          </a:p>
          <a:p>
            <a:pPr marL="0" indent="0" algn="just" rtl="1">
              <a:lnSpc>
                <a:spcPct val="150000"/>
              </a:lnSpc>
              <a:buNone/>
            </a:pPr>
            <a:endParaRPr lang="fr-FR" sz="3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 sz="1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0000"/>
                </a:solidFill>
              </a:rPr>
              <a:t>إعداد موازنة تموين: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14908"/>
          </a:xfrm>
        </p:spPr>
        <p:txBody>
          <a:bodyPr>
            <a:normAutofit fontScale="77500" lnSpcReduction="20000"/>
          </a:bodyPr>
          <a:lstStyle/>
          <a:p>
            <a:pPr algn="just" rtl="1">
              <a:lnSpc>
                <a:spcPct val="160000"/>
              </a:lnSpc>
              <a:buNone/>
            </a:pPr>
            <a:r>
              <a:rPr lang="ar-DZ" sz="4000" dirty="0" smtClean="0">
                <a:cs typeface="+mj-cs"/>
              </a:rPr>
              <a:t>يتطلب إعداد موازنة التموين:</a:t>
            </a:r>
          </a:p>
          <a:p>
            <a:pPr marL="91440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sz="3600" b="1" dirty="0" smtClean="0">
                <a:cs typeface="+mj-cs"/>
              </a:rPr>
              <a:t>اختيار نمط التموين: (</a:t>
            </a:r>
            <a:r>
              <a:rPr lang="ar-DZ" sz="3600" dirty="0" smtClean="0">
                <a:cs typeface="+mj-cs"/>
              </a:rPr>
              <a:t>التموين بكميات ثابتة ، التموين في فترات ثابتة، طريقة 80/20، طريقة</a:t>
            </a:r>
            <a:r>
              <a:rPr lang="fr-FR" sz="3600" dirty="0" smtClean="0">
                <a:cs typeface="MCS Taif E_I 3d." pitchFamily="2" charset="-78"/>
              </a:rPr>
              <a:t>ABC</a:t>
            </a:r>
            <a:r>
              <a:rPr lang="fr-FR" sz="3600" dirty="0" smtClean="0">
                <a:cs typeface="+mj-cs"/>
              </a:rPr>
              <a:t> </a:t>
            </a:r>
            <a:r>
              <a:rPr lang="ar-DZ" sz="3600" dirty="0" smtClean="0">
                <a:cs typeface="+mj-cs"/>
              </a:rPr>
              <a:t> ).</a:t>
            </a:r>
          </a:p>
          <a:p>
            <a:pPr marL="91440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sz="3600" b="1" dirty="0" smtClean="0">
                <a:cs typeface="+mj-cs"/>
              </a:rPr>
              <a:t>إتباع إعداد الموازنة</a:t>
            </a:r>
            <a:r>
              <a:rPr lang="ar-DZ" sz="3600" dirty="0" smtClean="0">
                <a:cs typeface="+mj-cs"/>
              </a:rPr>
              <a:t>: (الطريقة المحاسبية أو الطريقة  البيانية).</a:t>
            </a:r>
          </a:p>
          <a:p>
            <a:pPr marL="914400" lvl="1" indent="-514350" algn="just" rtl="1">
              <a:lnSpc>
                <a:spcPct val="160000"/>
              </a:lnSpc>
              <a:buFont typeface="+mj-lt"/>
              <a:buAutoNum type="arabicPeriod"/>
            </a:pPr>
            <a:r>
              <a:rPr lang="ar-DZ" sz="3600" b="1" dirty="0" smtClean="0">
                <a:cs typeface="+mj-cs"/>
              </a:rPr>
              <a:t>إعداد أربع موازنات</a:t>
            </a:r>
            <a:r>
              <a:rPr lang="ar-DZ" sz="3600" dirty="0" smtClean="0">
                <a:cs typeface="+mj-cs"/>
              </a:rPr>
              <a:t>: (موازنة </a:t>
            </a:r>
            <a:r>
              <a:rPr lang="ar-DZ" sz="3600" dirty="0" err="1" smtClean="0">
                <a:cs typeface="+mj-cs"/>
              </a:rPr>
              <a:t>الطلبيات</a:t>
            </a:r>
            <a:r>
              <a:rPr lang="ar-DZ" sz="3600" dirty="0" smtClean="0">
                <a:cs typeface="+mj-cs"/>
              </a:rPr>
              <a:t>، موازنة </a:t>
            </a:r>
            <a:r>
              <a:rPr lang="ar-DZ" sz="3600" dirty="0" err="1" smtClean="0">
                <a:cs typeface="+mj-cs"/>
              </a:rPr>
              <a:t>التموينات</a:t>
            </a:r>
            <a:r>
              <a:rPr lang="ar-DZ" sz="3600" dirty="0" smtClean="0">
                <a:cs typeface="+mj-cs"/>
              </a:rPr>
              <a:t>، موازنة </a:t>
            </a:r>
            <a:r>
              <a:rPr lang="ar-DZ" sz="3600" dirty="0" err="1" smtClean="0">
                <a:cs typeface="+mj-cs"/>
              </a:rPr>
              <a:t>الاستهلاكات</a:t>
            </a:r>
            <a:r>
              <a:rPr lang="ar-DZ" sz="3600" dirty="0" smtClean="0">
                <a:cs typeface="+mj-cs"/>
              </a:rPr>
              <a:t>، وموازنة </a:t>
            </a:r>
            <a:r>
              <a:rPr lang="ar-DZ" sz="3600" dirty="0" err="1" smtClean="0">
                <a:cs typeface="+mj-cs"/>
              </a:rPr>
              <a:t>المخزونات</a:t>
            </a:r>
            <a:r>
              <a:rPr lang="ar-DZ" sz="3600" dirty="0" smtClean="0">
                <a:cs typeface="+mj-cs"/>
              </a:rPr>
              <a:t>).</a:t>
            </a:r>
          </a:p>
          <a:p>
            <a:pPr algn="r" rtl="1">
              <a:lnSpc>
                <a:spcPct val="170000"/>
              </a:lnSpc>
              <a:buNone/>
            </a:pPr>
            <a:endParaRPr lang="ar-DZ" sz="4000" dirty="0" smtClean="0"/>
          </a:p>
          <a:p>
            <a:pPr algn="just" rtl="1">
              <a:buNone/>
            </a:pP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قانون موازنة التموين: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760557"/>
            <a:ext cx="8229600" cy="1597005"/>
          </a:xfrm>
          <a:ln w="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DZ" sz="3000" b="1" dirty="0" smtClean="0"/>
              <a:t>كمية المواد المطلوب شراؤها </a:t>
            </a:r>
            <a:r>
              <a:rPr lang="ar-DZ" sz="3000" dirty="0" smtClean="0"/>
              <a:t>= كمية المواد الأولية المستعملة في  الإنتاج + كمية  المخزون المرغوب فيه آخر الفترة – كمية مخزون المتوقع أول الفترة.</a:t>
            </a:r>
            <a:endParaRPr lang="fr-FR" sz="3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28596" y="3571876"/>
            <a:ext cx="8229600" cy="1143008"/>
          </a:xfrm>
          <a:prstGeom prst="rect">
            <a:avLst/>
          </a:prstGeom>
          <a:ln w="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000" b="1" dirty="0" smtClean="0"/>
              <a:t>قيمة المشتريات </a:t>
            </a:r>
            <a:r>
              <a:rPr kumimoji="0" lang="ar-D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كمية المواد</a:t>
            </a:r>
            <a:r>
              <a:rPr kumimoji="0" lang="ar-DZ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المطلوب شراؤها </a:t>
            </a:r>
            <a:r>
              <a:rPr lang="fr-FR" sz="3000" dirty="0" smtClean="0"/>
              <a:t>x </a:t>
            </a:r>
            <a:r>
              <a:rPr kumimoji="0" lang="ar-D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ar-DZ" sz="3000" dirty="0" smtClean="0"/>
              <a:t>متوسط سعر شراء الوحدة </a:t>
            </a:r>
            <a:endParaRPr kumimoji="0" lang="fr-F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85804" y="5072073"/>
            <a:ext cx="8229600" cy="1000133"/>
          </a:xfrm>
          <a:prstGeom prst="rect">
            <a:avLst/>
          </a:prstGeom>
          <a:ln w="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3000" b="1" dirty="0" smtClean="0"/>
              <a:t>إجمالي تكاليف </a:t>
            </a:r>
            <a:r>
              <a:rPr lang="ar-DZ" sz="3000" b="1" dirty="0" err="1" smtClean="0"/>
              <a:t>المشريات</a:t>
            </a:r>
            <a:r>
              <a:rPr lang="ar-DZ" sz="3000" b="1" dirty="0" smtClean="0"/>
              <a:t> </a:t>
            </a:r>
            <a:r>
              <a:rPr kumimoji="0" lang="ar-D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قيمة المشتريات + مصاريف النقل + عمولة </a:t>
            </a:r>
            <a:r>
              <a:rPr kumimoji="0" lang="ar-DZ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الشراء</a:t>
            </a:r>
            <a:r>
              <a:rPr kumimoji="0" lang="fr-F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fr-F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6500858" cy="928686"/>
          </a:xfrm>
        </p:spPr>
        <p:txBody>
          <a:bodyPr/>
          <a:lstStyle/>
          <a:p>
            <a:pPr rtl="1"/>
            <a:r>
              <a:rPr lang="ar-DZ" b="1" dirty="0" smtClean="0">
                <a:solidFill>
                  <a:srgbClr val="FF0000"/>
                </a:solidFill>
              </a:rPr>
              <a:t>نموذج  لموازنة  تموين: 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214282" y="1699004"/>
          <a:ext cx="8472517" cy="444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132"/>
                <a:gridCol w="857256"/>
                <a:gridCol w="714380"/>
                <a:gridCol w="714380"/>
                <a:gridCol w="714380"/>
                <a:gridCol w="785818"/>
                <a:gridCol w="3686171"/>
              </a:tblGrid>
              <a:tr h="406245">
                <a:tc rowSpan="2"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إجمالي </a:t>
                      </a:r>
                    </a:p>
                    <a:p>
                      <a:pPr algn="ctr"/>
                      <a:r>
                        <a:rPr lang="ar-DZ" b="1" dirty="0" smtClean="0"/>
                        <a:t>السنة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الشهــــــر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البيانات</a:t>
                      </a:r>
                      <a:r>
                        <a:rPr lang="ar-DZ" b="1" baseline="0" dirty="0" smtClean="0"/>
                        <a:t> </a:t>
                      </a:r>
                      <a:endParaRPr lang="fr-FR" b="1" dirty="0"/>
                    </a:p>
                  </a:txBody>
                  <a:tcPr anchor="ctr"/>
                </a:tc>
              </a:tr>
              <a:tr h="30813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ديسمبر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.......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مارس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فبراير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err="1" smtClean="0"/>
                        <a:t>جانفي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634921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dirty="0" smtClean="0"/>
                        <a:t>كمية المواد الأولية المستعملة في  الإنتاج </a:t>
                      </a:r>
                      <a:endParaRPr lang="fr-FR" dirty="0"/>
                    </a:p>
                  </a:txBody>
                  <a:tcPr anchor="ctr"/>
                </a:tc>
              </a:tr>
              <a:tr h="66477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(+)  مخزون </a:t>
                      </a:r>
                      <a:r>
                        <a:rPr lang="ar-DZ" baseline="0" dirty="0" smtClean="0"/>
                        <a:t> مرغوب </a:t>
                      </a:r>
                      <a:r>
                        <a:rPr lang="ar-DZ" dirty="0" smtClean="0"/>
                        <a:t>المرغوب فيه آخر</a:t>
                      </a:r>
                      <a:r>
                        <a:rPr lang="ar-DZ" baseline="0" dirty="0" smtClean="0"/>
                        <a:t> الفترة</a:t>
                      </a:r>
                      <a:endParaRPr lang="fr-FR" dirty="0"/>
                    </a:p>
                  </a:txBody>
                  <a:tcPr anchor="ctr"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(xxx)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(xxx)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(xxx)</a:t>
                      </a: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(xxx)</a:t>
                      </a: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(xxx)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(-) مخزون  متوقع أول  الفترة</a:t>
                      </a:r>
                      <a:endParaRPr lang="fr-FR" dirty="0"/>
                    </a:p>
                  </a:txBody>
                  <a:tcPr anchor="ctr"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………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sz="1800" b="1" dirty="0" smtClean="0"/>
                        <a:t>كمية المواد المطلوب شراؤها </a:t>
                      </a:r>
                      <a:endParaRPr lang="fr-FR" b="1" dirty="0"/>
                    </a:p>
                  </a:txBody>
                  <a:tcPr anchor="ctr"/>
                </a:tc>
              </a:tr>
              <a:tr h="630317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...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متوسط  سعر  شراء</a:t>
                      </a:r>
                      <a:endParaRPr lang="fr-FR" b="1" dirty="0"/>
                    </a:p>
                  </a:txBody>
                  <a:tcPr anchor="ctr"/>
                </a:tc>
              </a:tr>
              <a:tr h="456735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 إجمالي  تكاليف  المشتريات</a:t>
                      </a:r>
                      <a:endParaRPr lang="fr-FR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2976" y="6492875"/>
            <a:ext cx="2133600" cy="365125"/>
          </a:xfrm>
        </p:spPr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000760" y="6492875"/>
            <a:ext cx="2133600" cy="365125"/>
          </a:xfrm>
        </p:spPr>
        <p:txBody>
          <a:bodyPr/>
          <a:lstStyle/>
          <a:p>
            <a:fld id="{A3CF43BE-ED31-4913-AFE2-309D996F00D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16997712</TotalTime>
  <Words>386</Words>
  <Application>Microsoft Office PowerPoint</Application>
  <PresentationFormat>Affichage à l'écran (4:3)</PresentationFormat>
  <Paragraphs>102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جامعة الشهيد أحمد زبانة-غليزان- كلية العلوم الاقتصادية والتجارية وعلوم  التسيير قسم علوم التسيير تخصص إدارة مالية </vt:lpstr>
      <vt:lpstr>تعريف موازنة التموين: </vt:lpstr>
      <vt:lpstr>هدف  موازنة  التموين:  </vt:lpstr>
      <vt:lpstr>أهمية موازنة التموين:  </vt:lpstr>
      <vt:lpstr>خصائص  موازنة  التموين:  </vt:lpstr>
      <vt:lpstr>إعداد موازنة تموين:</vt:lpstr>
      <vt:lpstr>قانون موازنة التموين: </vt:lpstr>
      <vt:lpstr>نموذج  لموازنة  تموين: </vt:lpstr>
    </vt:vector>
  </TitlesOfParts>
  <Company>LabsOnly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الحصة  الأولى  14 فبراير2018م</dc:title>
  <dc:creator>Dr Fouad</dc:creator>
  <cp:lastModifiedBy>pc</cp:lastModifiedBy>
  <cp:revision>614</cp:revision>
  <dcterms:created xsi:type="dcterms:W3CDTF">2018-02-08T20:58:44Z</dcterms:created>
  <dcterms:modified xsi:type="dcterms:W3CDTF">2022-04-05T23:07:08Z</dcterms:modified>
</cp:coreProperties>
</file>