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256" r:id="rId2"/>
    <p:sldId id="280" r:id="rId3"/>
    <p:sldId id="283" r:id="rId4"/>
    <p:sldId id="294" r:id="rId5"/>
    <p:sldId id="293" r:id="rId6"/>
    <p:sldId id="290" r:id="rId7"/>
    <p:sldId id="29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0000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66765-AE86-48E1-B4B4-6BA662D72B8F}" type="datetimeFigureOut">
              <a:rPr lang="fr-FR" smtClean="0"/>
              <a:pPr/>
              <a:t>06/04/2022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B06C9D-F76C-4887-A870-ABF3496D121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50179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1A215-B90C-4004-8597-E4A31C482F6C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CA8E1F-A382-4F2B-9852-C4CC078600CB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A25C1-6496-4486-AEDB-3BCBB778DCDB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3BB24-4A3F-4974-B76C-9677AA043040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E706-5B12-40C8-A781-54C39768BFAF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066576-ACCC-4848-A997-BBE472591681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5EF0C-07A0-4EC6-BC37-A2A6DF85AB99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DEC61C-697A-40E2-B079-F0916E1F17F4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4F82E-F082-418B-A4E9-34F65F47B95B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FA731-8A61-493A-815F-F4C24D7A6196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1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F91FF-C442-4CC8-87B4-DD8E75E9C0DA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1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F43BE-ED31-4913-AFE2-309D996F00D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u-relizane.dz/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8" name="Picture 8" descr="H:\Documents and Settings\Administrateur\Mes documents\Downloads\budget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214678" cy="385762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43808" y="142877"/>
            <a:ext cx="4155374" cy="1357297"/>
          </a:xfrm>
        </p:spPr>
        <p:txBody>
          <a:bodyPr>
            <a:noAutofit/>
          </a:bodyPr>
          <a:lstStyle/>
          <a:p>
            <a:pPr algn="r" rtl="1"/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جامعة الشهيد أحمد زبانة-غليزان-</a:t>
            </a:r>
            <a:b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كلية العلوم الاقتصادية والتجارية وعلوم  التسيير</a:t>
            </a:r>
            <a:b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قسم علوم التسيير</a:t>
            </a:r>
            <a:b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DZ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تخصص إدارة مالية</a:t>
            </a:r>
            <a:endParaRPr lang="fr-FR" sz="2000" b="1" spc="-150" dirty="0"/>
          </a:p>
        </p:txBody>
      </p:sp>
      <p:sp>
        <p:nvSpPr>
          <p:cNvPr id="16" name="Sous-titre 15"/>
          <p:cNvSpPr>
            <a:spLocks noGrp="1"/>
          </p:cNvSpPr>
          <p:nvPr>
            <p:ph type="subTitle" idx="1"/>
          </p:nvPr>
        </p:nvSpPr>
        <p:spPr>
          <a:xfrm>
            <a:off x="4714876" y="3872448"/>
            <a:ext cx="4429156" cy="1428760"/>
          </a:xfrm>
        </p:spPr>
        <p:txBody>
          <a:bodyPr>
            <a:noAutofit/>
          </a:bodyPr>
          <a:lstStyle/>
          <a:p>
            <a:pPr rtl="1">
              <a:spcBef>
                <a:spcPts val="0"/>
              </a:spcBef>
            </a:pPr>
            <a:r>
              <a:rPr lang="ar-DZ" sz="7000" b="1" spc="-300" dirty="0" smtClean="0">
                <a:solidFill>
                  <a:srgbClr val="FF00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الموازنة النقديّة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780CA-2223-41FA-9FF7-4CBD7E3DEEAA}" type="datetime1">
              <a:rPr lang="fr-FR" smtClean="0">
                <a:solidFill>
                  <a:schemeClr val="tx1"/>
                </a:solidFill>
              </a:rPr>
              <a:pPr/>
              <a:t>06/04/2022</a:t>
            </a:fld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b="1" smtClean="0">
                <a:solidFill>
                  <a:schemeClr val="tx1"/>
                </a:solidFill>
              </a:rPr>
              <a:pPr/>
              <a:t>1</a:t>
            </a:fld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25602" name="AutoShape 2" descr="Résultat de recherche d'images pour &quot;‫الموازنة التقديرية‬‎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eardrop 16"/>
          <p:cNvSpPr/>
          <p:nvPr/>
        </p:nvSpPr>
        <p:spPr>
          <a:xfrm>
            <a:off x="6239429" y="2358024"/>
            <a:ext cx="2571768" cy="1142984"/>
          </a:xfrm>
          <a:prstGeom prst="teardrop">
            <a:avLst/>
          </a:prstGeom>
          <a:ln>
            <a:solidFill>
              <a:schemeClr val="bg1"/>
            </a:solidFill>
          </a:ln>
          <a:scene3d>
            <a:camera prst="orthographicFront"/>
            <a:lightRig rig="threePt" dir="t"/>
          </a:scene3d>
          <a:sp3d contourW="44450">
            <a:bevelT w="152400" h="50800" prst="softRound"/>
            <a:bevelB prst="angle"/>
            <a:contourClr>
              <a:srgbClr val="FFFF00"/>
            </a:contourClr>
          </a:sp3d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مقياس :</a:t>
            </a:r>
          </a:p>
          <a:p>
            <a:pPr algn="ctr" rtl="1"/>
            <a:r>
              <a:rPr lang="ar-DZ" b="1" dirty="0" smtClean="0">
                <a:solidFill>
                  <a:srgbClr val="FF0000"/>
                </a:solidFill>
              </a:rPr>
              <a:t>     الموازنة التقديرية</a:t>
            </a:r>
            <a:endParaRPr lang="fr-FR" b="1" dirty="0" smtClean="0">
              <a:solidFill>
                <a:srgbClr val="FF0000"/>
              </a:solidFill>
            </a:endParaRPr>
          </a:p>
          <a:p>
            <a:pPr rtl="1"/>
            <a:r>
              <a:rPr lang="fr-FR" b="1" dirty="0" smtClean="0">
                <a:solidFill>
                  <a:srgbClr val="FF0000"/>
                </a:solidFill>
              </a:rPr>
              <a:t>BUDGET</a:t>
            </a:r>
            <a:endParaRPr lang="ar-SA" b="1" dirty="0">
              <a:solidFill>
                <a:srgbClr val="FF0000"/>
              </a:solidFill>
            </a:endParaRPr>
          </a:p>
        </p:txBody>
      </p:sp>
      <p:sp>
        <p:nvSpPr>
          <p:cNvPr id="13" name="Espace réservé de la date 3"/>
          <p:cNvSpPr txBox="1">
            <a:spLocks/>
          </p:cNvSpPr>
          <p:nvPr/>
        </p:nvSpPr>
        <p:spPr>
          <a:xfrm>
            <a:off x="4994562" y="6350023"/>
            <a:ext cx="30316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>
              <a:defRPr/>
            </a:pPr>
            <a:r>
              <a:rPr lang="fr-FR" sz="1400" dirty="0"/>
              <a:t>fouad.benhaddou@</a:t>
            </a:r>
            <a:r>
              <a:rPr lang="fr-FR" sz="1400" u="sng" dirty="0">
                <a:hlinkClick r:id="rId3"/>
              </a:rPr>
              <a:t>univ-relizane.dz</a:t>
            </a:r>
            <a:endParaRPr lang="fr-FR" sz="1400" b="1" dirty="0"/>
          </a:p>
        </p:txBody>
      </p:sp>
      <p:sp>
        <p:nvSpPr>
          <p:cNvPr id="15" name="Titre 1"/>
          <p:cNvSpPr txBox="1">
            <a:spLocks/>
          </p:cNvSpPr>
          <p:nvPr/>
        </p:nvSpPr>
        <p:spPr>
          <a:xfrm>
            <a:off x="1214414" y="1142984"/>
            <a:ext cx="5000660" cy="13572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000" b="1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7" name="Espace réservé de la date 3"/>
          <p:cNvSpPr txBox="1">
            <a:spLocks/>
          </p:cNvSpPr>
          <p:nvPr/>
        </p:nvSpPr>
        <p:spPr>
          <a:xfrm>
            <a:off x="6510366" y="5492767"/>
            <a:ext cx="249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2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5605" name="Picture 5" descr="H:\Documents and Settings\Administrateur\Mes documents\Downloads\budget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2286016"/>
            <a:ext cx="4167202" cy="442913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9" name="Espace réservé de la date 3"/>
          <p:cNvSpPr txBox="1">
            <a:spLocks/>
          </p:cNvSpPr>
          <p:nvPr/>
        </p:nvSpPr>
        <p:spPr>
          <a:xfrm>
            <a:off x="5652120" y="5589240"/>
            <a:ext cx="24907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lvl="0" algn="ctr" rtl="1">
              <a:defRPr/>
            </a:pPr>
            <a:r>
              <a:rPr lang="ar-DZ" sz="2000" b="1" dirty="0"/>
              <a:t>إعداد: د. فؤاد بن حدو</a:t>
            </a:r>
            <a:endParaRPr lang="fr-FR" sz="2000" b="1" dirty="0"/>
          </a:p>
          <a:p>
            <a:pPr lvl="0" algn="ctr" rtl="1">
              <a:defRPr/>
            </a:pPr>
            <a:r>
              <a:rPr lang="ar-DZ" sz="2000" b="1" dirty="0"/>
              <a:t>أستاذ محاضر -أ-</a:t>
            </a:r>
            <a:endParaRPr lang="fr-FR" sz="2000" b="1" dirty="0"/>
          </a:p>
        </p:txBody>
      </p:sp>
      <p:pic>
        <p:nvPicPr>
          <p:cNvPr id="18" name="Picture 2" descr="C:\Users\pc\Desktop\téléchargement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2104" y="24714"/>
            <a:ext cx="2133600" cy="21336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ectangle 19"/>
          <p:cNvSpPr/>
          <p:nvPr/>
        </p:nvSpPr>
        <p:spPr>
          <a:xfrm>
            <a:off x="4000496" y="1788982"/>
            <a:ext cx="20136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ar-DZ" b="1" dirty="0"/>
              <a:t>المستوى </a:t>
            </a:r>
            <a:r>
              <a:rPr lang="ar-DZ" b="1" dirty="0" smtClean="0"/>
              <a:t>: </a:t>
            </a:r>
            <a:r>
              <a:rPr lang="ar-DZ" b="1" dirty="0"/>
              <a:t>السنة الثالثة</a:t>
            </a:r>
            <a:endParaRPr lang="fr-FR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DZ" b="1" dirty="0" smtClean="0">
                <a:solidFill>
                  <a:srgbClr val="FF0000"/>
                </a:solidFill>
              </a:rPr>
              <a:t>تعريف موازنة النقدية: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3214710"/>
          </a:xfrm>
        </p:spPr>
        <p:txBody>
          <a:bodyPr>
            <a:normAutofit fontScale="92500" lnSpcReduction="20000"/>
          </a:bodyPr>
          <a:lstStyle/>
          <a:p>
            <a:pPr marL="0" indent="0" algn="just" rtl="1">
              <a:lnSpc>
                <a:spcPct val="150000"/>
              </a:lnSpc>
              <a:buNone/>
            </a:pPr>
            <a:r>
              <a:rPr lang="fr-FR" sz="4000" dirty="0" smtClean="0"/>
              <a:t>     </a:t>
            </a:r>
            <a:r>
              <a:rPr lang="ar-DZ" sz="4000" dirty="0" smtClean="0"/>
              <a:t>الموازنة النقدية هي عبارة عن تقرير يبين المقبوضات والمدفوعات النقدية المتوقعة للمؤسسة، وبالتالي الفائض أو العجز النقدي لفترات قصيرة من الزمن (شهرياً مثلاً).</a:t>
            </a:r>
            <a:endParaRPr lang="fr-FR" sz="40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57174"/>
            <a:ext cx="8229600" cy="1143000"/>
          </a:xfrm>
        </p:spPr>
        <p:txBody>
          <a:bodyPr/>
          <a:lstStyle/>
          <a:p>
            <a:pPr lvl="1" algn="r" rtl="0">
              <a:spcBef>
                <a:spcPct val="0"/>
              </a:spcBef>
            </a:pPr>
            <a:r>
              <a:rPr lang="ar-DZ" sz="4400" b="1" dirty="0" smtClean="0">
                <a:solidFill>
                  <a:srgbClr val="FF0000"/>
                </a:solidFill>
              </a:rPr>
              <a:t>أهمية الموازنة  النقدية</a:t>
            </a:r>
            <a:r>
              <a:rPr lang="ar-SA" sz="4400" b="1" dirty="0" smtClean="0">
                <a:solidFill>
                  <a:srgbClr val="FF0000"/>
                </a:solidFill>
              </a:rPr>
              <a:t>:</a:t>
            </a:r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71612"/>
            <a:ext cx="8401080" cy="4572032"/>
          </a:xfrm>
        </p:spPr>
        <p:txBody>
          <a:bodyPr>
            <a:noAutofit/>
          </a:bodyPr>
          <a:lstStyle/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2600" dirty="0" smtClean="0"/>
              <a:t>تعطي معلومات تفصيلية عن نمط تدفق </a:t>
            </a:r>
            <a:r>
              <a:rPr lang="ar-DZ" sz="2600" dirty="0" err="1" smtClean="0"/>
              <a:t>المقبوضات</a:t>
            </a:r>
            <a:r>
              <a:rPr lang="ar-DZ" sz="2600" dirty="0" smtClean="0"/>
              <a:t> النقدية، وسرعة تحصيل الذمم المدينة، وتأثير سياسات البيع بالآجل على سيولة  المؤسسة؛</a:t>
            </a: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2600" dirty="0" smtClean="0"/>
              <a:t>دراسة تأثير كل عنصر من الإيرادات والنفقات النقدية على السيولة؛</a:t>
            </a: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2600" dirty="0" smtClean="0"/>
              <a:t>تمكن من معرفة حجم وتوقيت الاحتياجات النقدية للمؤسسة مسبقاً؛</a:t>
            </a: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2600" dirty="0" smtClean="0"/>
              <a:t>تمكن من معرفة حجم الفوائض وتوقيتها لتأمين توظيفها؛</a:t>
            </a:r>
          </a:p>
          <a:p>
            <a:pPr marL="514350" indent="-514350" algn="just" rtl="1">
              <a:lnSpc>
                <a:spcPct val="170000"/>
              </a:lnSpc>
              <a:buFont typeface="+mj-lt"/>
              <a:buAutoNum type="arabicPeriod"/>
            </a:pPr>
            <a:r>
              <a:rPr lang="ar-DZ" sz="2600" dirty="0" smtClean="0"/>
              <a:t>تساعد على جدولة دفعات تسديد القروض للمؤسسة.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/>
          <a:lstStyle/>
          <a:p>
            <a:pPr lvl="1" algn="r" rtl="0">
              <a:spcBef>
                <a:spcPct val="0"/>
              </a:spcBef>
            </a:pPr>
            <a:r>
              <a:rPr lang="ar-DZ" sz="4400" b="1" dirty="0" smtClean="0">
                <a:solidFill>
                  <a:srgbClr val="FF0000"/>
                </a:solidFill>
              </a:rPr>
              <a:t>إعداد الموازنة النقدية</a:t>
            </a:r>
            <a:r>
              <a:rPr lang="ar-SA" sz="4400" b="1" dirty="0" smtClean="0">
                <a:solidFill>
                  <a:srgbClr val="FF0000"/>
                </a:solidFill>
              </a:rPr>
              <a:t>:</a:t>
            </a:r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714488"/>
            <a:ext cx="8401080" cy="4143404"/>
          </a:xfrm>
        </p:spPr>
        <p:txBody>
          <a:bodyPr>
            <a:normAutofit lnSpcReduction="10000"/>
          </a:bodyPr>
          <a:lstStyle/>
          <a:p>
            <a:pPr marL="514350" indent="-514350" algn="r" rtl="1">
              <a:lnSpc>
                <a:spcPct val="150000"/>
              </a:lnSpc>
              <a:buNone/>
            </a:pPr>
            <a:r>
              <a:rPr lang="ar-DZ" sz="3000" dirty="0" smtClean="0"/>
              <a:t>لإعداد موازنة  نقدية يجب على المؤسسة  إتباع  الخطوات  التالية:</a:t>
            </a:r>
          </a:p>
          <a:p>
            <a:pPr marL="514350" indent="-514350" algn="r" rtl="1">
              <a:lnSpc>
                <a:spcPct val="150000"/>
              </a:lnSpc>
              <a:buNone/>
            </a:pPr>
            <a:r>
              <a:rPr lang="ar-DZ" sz="3000" b="1" dirty="0" smtClean="0"/>
              <a:t>أولاً- إعداد بيان بالمقبوضات النقدية (التدفقات النقدية الداخلة) : </a:t>
            </a:r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2600" dirty="0" smtClean="0"/>
              <a:t>المتحصلات من المبيعات الآجلة، أو الخدمات الآجلة.</a:t>
            </a:r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2600" dirty="0" smtClean="0"/>
              <a:t>المتحصلات من المبيعات النقدية، أو الخدمات النقدية.</a:t>
            </a:r>
          </a:p>
          <a:p>
            <a:pPr lvl="1" algn="just" rtl="1">
              <a:lnSpc>
                <a:spcPct val="150000"/>
              </a:lnSpc>
              <a:buFont typeface="Wingdings" pitchFamily="2" charset="2"/>
              <a:buChar char="§"/>
            </a:pPr>
            <a:r>
              <a:rPr lang="ar-DZ" sz="2600" dirty="0" smtClean="0"/>
              <a:t>أية تدفقات نقدية أخرى (مثل </a:t>
            </a:r>
            <a:r>
              <a:rPr lang="ar-DZ" sz="2600" dirty="0" err="1" smtClean="0"/>
              <a:t>مقبوضات</a:t>
            </a:r>
            <a:r>
              <a:rPr lang="ar-DZ" sz="2600" dirty="0" smtClean="0"/>
              <a:t> بيع أصول ثابتة وإيرادات الاستثمارات في الأوراق المالية، أو  الحصول  على  إعانات).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00050"/>
            <a:ext cx="8229600" cy="1143000"/>
          </a:xfrm>
        </p:spPr>
        <p:txBody>
          <a:bodyPr/>
          <a:lstStyle/>
          <a:p>
            <a:pPr lvl="1" algn="ctr" rtl="0">
              <a:spcBef>
                <a:spcPct val="0"/>
              </a:spcBef>
            </a:pPr>
            <a:r>
              <a:rPr lang="ar-DZ" sz="4400" b="1" dirty="0" smtClean="0">
                <a:solidFill>
                  <a:srgbClr val="FF0000"/>
                </a:solidFill>
              </a:rPr>
              <a:t>إعداد الموازنة  النقدية</a:t>
            </a:r>
            <a:r>
              <a:rPr lang="ar-SA" sz="4400" b="1" dirty="0" smtClean="0">
                <a:solidFill>
                  <a:srgbClr val="FF0000"/>
                </a:solidFill>
              </a:rPr>
              <a:t>:</a:t>
            </a:r>
            <a:r>
              <a:rPr lang="ar-SA" dirty="0" smtClean="0"/>
              <a:t/>
            </a:r>
            <a:br>
              <a:rPr lang="ar-SA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500174"/>
            <a:ext cx="8401080" cy="4714908"/>
          </a:xfrm>
        </p:spPr>
        <p:txBody>
          <a:bodyPr>
            <a:normAutofit fontScale="25000" lnSpcReduction="20000"/>
          </a:bodyPr>
          <a:lstStyle/>
          <a:p>
            <a:pPr algn="just" rtl="1">
              <a:lnSpc>
                <a:spcPct val="170000"/>
              </a:lnSpc>
              <a:buNone/>
            </a:pPr>
            <a:r>
              <a:rPr lang="ar-DZ" sz="10000" b="1" dirty="0" smtClean="0"/>
              <a:t>ثانياً- إعداد بيان بالمدفوعات (التدفقات النقدية الخارجة) :</a:t>
            </a:r>
          </a:p>
          <a:p>
            <a:pPr lvl="1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10000" dirty="0" smtClean="0"/>
              <a:t>المدفوعات عن المشتريات.</a:t>
            </a:r>
          </a:p>
          <a:p>
            <a:pPr lvl="1" algn="just" rtl="1">
              <a:lnSpc>
                <a:spcPct val="170000"/>
              </a:lnSpc>
              <a:buFont typeface="Wingdings" pitchFamily="2" charset="2"/>
              <a:buChar char="§"/>
            </a:pPr>
            <a:r>
              <a:rPr lang="ar-DZ" sz="10000" dirty="0" smtClean="0"/>
              <a:t>أية تدفقات خارجة أخرى مثل (التكاليف </a:t>
            </a:r>
            <a:r>
              <a:rPr lang="ar-DZ" sz="10000" dirty="0" err="1" smtClean="0"/>
              <a:t>البيعية</a:t>
            </a:r>
            <a:r>
              <a:rPr lang="ar-DZ" sz="10000" dirty="0" smtClean="0"/>
              <a:t> والعمومية والإدارية والأجور و غيرها).</a:t>
            </a:r>
            <a:endParaRPr lang="ar-DZ" sz="10000" b="1" dirty="0" smtClean="0"/>
          </a:p>
          <a:p>
            <a:pPr marL="514350" indent="-514350" algn="just" rtl="1">
              <a:lnSpc>
                <a:spcPct val="170000"/>
              </a:lnSpc>
              <a:buNone/>
            </a:pPr>
            <a:r>
              <a:rPr lang="ar-DZ" sz="10000" b="1" dirty="0" smtClean="0"/>
              <a:t>ثالثاً- إعداد بيان بالفائض أو العجز النقدي:</a:t>
            </a:r>
          </a:p>
          <a:p>
            <a:pPr marL="0" indent="0" algn="just" rtl="1">
              <a:lnSpc>
                <a:spcPct val="170000"/>
              </a:lnSpc>
              <a:buNone/>
            </a:pPr>
            <a:r>
              <a:rPr lang="ar-DZ" sz="10000" dirty="0" smtClean="0"/>
              <a:t>     عن طريق مقارنة المقبوضات النقدية بالمدفوعات النقدية، و يمثل الفرق بينهما (الفائض أو العجز النقدي) في كل شهر من الفترة الزمنية التي تعد عنها الموازنة النقدية.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قانون 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ar-DZ" b="1" dirty="0" smtClean="0">
                <a:solidFill>
                  <a:srgbClr val="FF0000"/>
                </a:solidFill>
              </a:rPr>
              <a:t>الموازنة  النقدية: 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117747"/>
            <a:ext cx="8229600" cy="1954195"/>
          </a:xfrm>
        </p:spPr>
        <p:txBody>
          <a:bodyPr>
            <a:noAutofit/>
          </a:bodyPr>
          <a:lstStyle/>
          <a:p>
            <a:pPr marL="0" indent="0" algn="ctr" rtl="1">
              <a:lnSpc>
                <a:spcPct val="170000"/>
              </a:lnSpc>
              <a:buNone/>
            </a:pPr>
            <a:r>
              <a:rPr lang="ar-DZ" sz="3500" b="1" dirty="0" smtClean="0"/>
              <a:t>الرصيد النقدي لآخر  الفترة =  الرصيد النقدي لأول الفترة + </a:t>
            </a:r>
            <a:r>
              <a:rPr lang="ar-DZ" sz="3500" b="1" dirty="0" err="1" smtClean="0"/>
              <a:t>المقبوضات</a:t>
            </a:r>
            <a:r>
              <a:rPr lang="ar-DZ" sz="3500" b="1" dirty="0" smtClean="0"/>
              <a:t> النقدية -  المدفوعات النقدية.</a:t>
            </a:r>
            <a:endParaRPr lang="fr-FR" sz="35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F43BE-ED31-4913-AFE2-309D996F00D5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85852" y="428612"/>
            <a:ext cx="6500858" cy="928686"/>
          </a:xfrm>
        </p:spPr>
        <p:txBody>
          <a:bodyPr/>
          <a:lstStyle/>
          <a:p>
            <a:pPr algn="r" rtl="1"/>
            <a:r>
              <a:rPr lang="ar-DZ" b="1" dirty="0" smtClean="0">
                <a:solidFill>
                  <a:srgbClr val="FF0000"/>
                </a:solidFill>
              </a:rPr>
              <a:t>نموذج موازنة  نقدية: </a:t>
            </a:r>
            <a:endParaRPr lang="fr-FR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</p:nvPr>
        </p:nvGraphicFramePr>
        <p:xfrm>
          <a:off x="457200" y="1857364"/>
          <a:ext cx="8229599" cy="35953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657"/>
                <a:gridCol w="724565"/>
                <a:gridCol w="714380"/>
                <a:gridCol w="857256"/>
                <a:gridCol w="714380"/>
                <a:gridCol w="785818"/>
                <a:gridCol w="3257543"/>
              </a:tblGrid>
              <a:tr h="326656">
                <a:tc rowSpan="2">
                  <a:txBody>
                    <a:bodyPr/>
                    <a:lstStyle/>
                    <a:p>
                      <a:r>
                        <a:rPr lang="ar-DZ" b="1" dirty="0" smtClean="0"/>
                        <a:t>إجمالي السنة</a:t>
                      </a:r>
                      <a:endParaRPr lang="fr-FR" b="1" dirty="0"/>
                    </a:p>
                  </a:txBody>
                  <a:tcPr anchor="ctr"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ar-DZ" dirty="0" smtClean="0"/>
                        <a:t>الشهــــــر</a:t>
                      </a:r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البيانات</a:t>
                      </a:r>
                      <a:r>
                        <a:rPr lang="ar-DZ" b="1" baseline="0" dirty="0" smtClean="0"/>
                        <a:t> </a:t>
                      </a:r>
                      <a:endParaRPr lang="fr-FR" b="1" dirty="0"/>
                    </a:p>
                  </a:txBody>
                  <a:tcPr anchor="ctr"/>
                </a:tc>
              </a:tr>
              <a:tr h="331193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ديسمبر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.......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مارس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smtClean="0"/>
                        <a:t>فبراير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DZ" b="1" dirty="0" err="1" smtClean="0"/>
                        <a:t>جانفي</a:t>
                      </a:r>
                      <a:endParaRPr lang="fr-FR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57164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الرصيد  النقدي</a:t>
                      </a:r>
                      <a:r>
                        <a:rPr lang="ar-DZ" b="1" baseline="0" dirty="0" smtClean="0"/>
                        <a:t> لأول الفترة</a:t>
                      </a:r>
                      <a:endParaRPr lang="fr-FR" b="1" dirty="0"/>
                    </a:p>
                  </a:txBody>
                  <a:tcPr anchor="ctr"/>
                </a:tc>
              </a:tr>
              <a:tr h="911410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xxx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(+)  </a:t>
                      </a:r>
                      <a:r>
                        <a:rPr lang="ar-DZ" dirty="0" err="1" smtClean="0"/>
                        <a:t>المقبوضات</a:t>
                      </a:r>
                      <a:r>
                        <a:rPr lang="ar-DZ" dirty="0" smtClean="0"/>
                        <a:t>  النقدية </a:t>
                      </a:r>
                      <a:endParaRPr lang="fr-FR" dirty="0"/>
                    </a:p>
                  </a:txBody>
                  <a:tcPr anchor="ctr"/>
                </a:tc>
              </a:tr>
              <a:tr h="564158"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(xxx)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(xxx)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………</a:t>
                      </a:r>
                      <a:endParaRPr lang="fr-FR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(xxx)</a:t>
                      </a:r>
                      <a:endParaRPr lang="fr-FR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 smtClean="0"/>
                        <a:t>(xxx)</a:t>
                      </a:r>
                      <a:endParaRPr lang="fr-FR" dirty="0" smtClean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smtClean="0"/>
                        <a:t>(xxx)</a:t>
                      </a:r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dirty="0" smtClean="0"/>
                        <a:t>(-) المدفوعات  </a:t>
                      </a:r>
                      <a:r>
                        <a:rPr lang="ar-DZ" baseline="0" dirty="0" smtClean="0"/>
                        <a:t> النقدية </a:t>
                      </a:r>
                      <a:endParaRPr lang="fr-FR" dirty="0"/>
                    </a:p>
                  </a:txBody>
                  <a:tcPr anchor="ctr"/>
                </a:tc>
              </a:tr>
              <a:tr h="816640"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………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 smtClean="0"/>
                        <a:t>xxxx</a:t>
                      </a:r>
                      <a:endParaRPr lang="fr-FR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DZ" b="1" dirty="0" smtClean="0"/>
                        <a:t>الرصيد النقدي لآخر</a:t>
                      </a:r>
                      <a:r>
                        <a:rPr lang="ar-DZ" b="1" baseline="0" dirty="0" smtClean="0"/>
                        <a:t> الفترة </a:t>
                      </a:r>
                      <a:endParaRPr lang="fr-FR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142976" y="6492875"/>
            <a:ext cx="2133600" cy="365125"/>
          </a:xfrm>
        </p:spPr>
        <p:txBody>
          <a:bodyPr/>
          <a:lstStyle/>
          <a:p>
            <a:fld id="{B1BDAB21-B6FF-487E-8B9D-58BF2DF6B377}" type="datetime1">
              <a:rPr lang="fr-FR" smtClean="0"/>
              <a:pPr/>
              <a:t>06/04/2022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000760" y="6492875"/>
            <a:ext cx="2133600" cy="365125"/>
          </a:xfrm>
        </p:spPr>
        <p:txBody>
          <a:bodyPr/>
          <a:lstStyle/>
          <a:p>
            <a:fld id="{A3CF43BE-ED31-4913-AFE2-309D996F00D5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7" name="Titre 1"/>
          <p:cNvSpPr txBox="1">
            <a:spLocks/>
          </p:cNvSpPr>
          <p:nvPr/>
        </p:nvSpPr>
        <p:spPr>
          <a:xfrm>
            <a:off x="500034" y="1500174"/>
            <a:ext cx="847732" cy="2857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32500" lnSpcReduction="20000"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DZ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الوحدة: </a:t>
            </a:r>
            <a:r>
              <a:rPr kumimoji="0" lang="ar-DZ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دج</a:t>
            </a:r>
            <a:r>
              <a:rPr kumimoji="0" lang="ar-DZ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fr-FR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16996810</TotalTime>
  <Words>356</Words>
  <Application>Microsoft Office PowerPoint</Application>
  <PresentationFormat>Affichage à l'écran (4:3)</PresentationFormat>
  <Paragraphs>83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جامعة الشهيد أحمد زبانة-غليزان- كلية العلوم الاقتصادية والتجارية وعلوم  التسيير قسم علوم التسيير تخصص إدارة مالية</vt:lpstr>
      <vt:lpstr>تعريف موازنة النقدية: </vt:lpstr>
      <vt:lpstr>أهمية الموازنة  النقدية: </vt:lpstr>
      <vt:lpstr>إعداد الموازنة النقدية: </vt:lpstr>
      <vt:lpstr>إعداد الموازنة  النقدية: </vt:lpstr>
      <vt:lpstr>قانون  الموازنة  النقدية: </vt:lpstr>
      <vt:lpstr>نموذج موازنة  نقدية: </vt:lpstr>
    </vt:vector>
  </TitlesOfParts>
  <Company>LabsOnly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الحصة  الأولى  14 فبراير2018م</dc:title>
  <dc:creator>Dr Fouad</dc:creator>
  <cp:lastModifiedBy>pc</cp:lastModifiedBy>
  <cp:revision>560</cp:revision>
  <dcterms:created xsi:type="dcterms:W3CDTF">2018-02-08T20:58:44Z</dcterms:created>
  <dcterms:modified xsi:type="dcterms:W3CDTF">2022-04-06T15:18:37Z</dcterms:modified>
</cp:coreProperties>
</file>