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26"/>
  </p:notesMasterIdLst>
  <p:sldIdLst>
    <p:sldId id="256" r:id="rId2"/>
    <p:sldId id="280" r:id="rId3"/>
    <p:sldId id="325" r:id="rId4"/>
    <p:sldId id="283" r:id="rId5"/>
    <p:sldId id="295" r:id="rId6"/>
    <p:sldId id="307" r:id="rId7"/>
    <p:sldId id="294" r:id="rId8"/>
    <p:sldId id="293" r:id="rId9"/>
    <p:sldId id="308" r:id="rId10"/>
    <p:sldId id="317" r:id="rId11"/>
    <p:sldId id="318" r:id="rId12"/>
    <p:sldId id="309" r:id="rId13"/>
    <p:sldId id="310" r:id="rId14"/>
    <p:sldId id="312" r:id="rId15"/>
    <p:sldId id="313" r:id="rId16"/>
    <p:sldId id="314" r:id="rId17"/>
    <p:sldId id="315" r:id="rId18"/>
    <p:sldId id="316" r:id="rId19"/>
    <p:sldId id="319" r:id="rId20"/>
    <p:sldId id="320" r:id="rId21"/>
    <p:sldId id="321" r:id="rId22"/>
    <p:sldId id="322" r:id="rId23"/>
    <p:sldId id="323" r:id="rId24"/>
    <p:sldId id="324" r:id="rId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00FF"/>
    <a:srgbClr val="0000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02" y="-1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66765-AE86-48E1-B4B4-6BA662D72B8F}" type="datetimeFigureOut">
              <a:rPr lang="fr-FR" smtClean="0"/>
              <a:pPr/>
              <a:t>06/04/2022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B06C9D-F76C-4887-A870-ABF3496D121E}" type="slidenum">
              <a:rPr lang="fr-FR" smtClean="0"/>
              <a:pPr/>
              <a:t>‹N°›</a:t>
            </a:fld>
            <a:endParaRPr lang="fr-FR"/>
          </a:p>
        </p:txBody>
      </p:sp>
    </p:spTree>
    <p:extLst>
      <p:ext uri="{BB962C8B-B14F-4D97-AF65-F5344CB8AC3E}">
        <p14:creationId xmlns:p14="http://schemas.microsoft.com/office/powerpoint/2010/main" val="3587982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2C1A215-B90C-4004-8597-E4A31C482F6C}" type="datetime1">
              <a:rPr lang="fr-FR" smtClean="0"/>
              <a:pPr/>
              <a:t>06/04/2022</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CA8E1F-A382-4F2B-9852-C4CC078600CB}" type="datetime1">
              <a:rPr lang="fr-FR" smtClean="0"/>
              <a:pPr/>
              <a:t>06/04/2022</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0CA25C1-6496-4486-AEDB-3BCBB778DCDB}" type="datetime1">
              <a:rPr lang="fr-FR" smtClean="0"/>
              <a:pPr/>
              <a:t>06/04/2022</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233BB24-4A3F-4974-B76C-9677AA043040}" type="datetime1">
              <a:rPr lang="fr-FR" smtClean="0"/>
              <a:pPr/>
              <a:t>06/04/2022</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1D3E706-5B12-40C8-A781-54C39768BFAF}" type="datetime1">
              <a:rPr lang="fr-FR" smtClean="0"/>
              <a:pPr/>
              <a:t>06/04/2022</a:t>
            </a:fld>
            <a:endParaRPr lang="fr-FR"/>
          </a:p>
        </p:txBody>
      </p:sp>
      <p:sp>
        <p:nvSpPr>
          <p:cNvPr id="6" name="Espace réservé du pied de page 5"/>
          <p:cNvSpPr>
            <a:spLocks noGrp="1"/>
          </p:cNvSpPr>
          <p:nvPr>
            <p:ph type="ftr" sz="quarter" idx="11"/>
          </p:nvPr>
        </p:nvSpPr>
        <p:spPr/>
        <p:txBody>
          <a:bodyPr/>
          <a:lstStyle/>
          <a:p>
            <a:r>
              <a:rPr lang="fr-FR" smtClean="0"/>
              <a:t>1</a:t>
            </a:r>
            <a:endParaRPr lang="fr-FR"/>
          </a:p>
        </p:txBody>
      </p:sp>
      <p:sp>
        <p:nvSpPr>
          <p:cNvPr id="7" name="Espace réservé du numéro de diapositive 6"/>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D066576-ACCC-4848-A997-BBE472591681}" type="datetime1">
              <a:rPr lang="fr-FR" smtClean="0"/>
              <a:pPr/>
              <a:t>06/04/2022</a:t>
            </a:fld>
            <a:endParaRPr lang="fr-FR"/>
          </a:p>
        </p:txBody>
      </p:sp>
      <p:sp>
        <p:nvSpPr>
          <p:cNvPr id="8" name="Espace réservé du pied de page 7"/>
          <p:cNvSpPr>
            <a:spLocks noGrp="1"/>
          </p:cNvSpPr>
          <p:nvPr>
            <p:ph type="ftr" sz="quarter" idx="11"/>
          </p:nvPr>
        </p:nvSpPr>
        <p:spPr/>
        <p:txBody>
          <a:bodyPr/>
          <a:lstStyle/>
          <a:p>
            <a:r>
              <a:rPr lang="fr-FR" smtClean="0"/>
              <a:t>1</a:t>
            </a:r>
            <a:endParaRPr lang="fr-FR"/>
          </a:p>
        </p:txBody>
      </p:sp>
      <p:sp>
        <p:nvSpPr>
          <p:cNvPr id="9" name="Espace réservé du numéro de diapositive 8"/>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E25EF0C-07A0-4EC6-BC37-A2A6DF85AB99}" type="datetime1">
              <a:rPr lang="fr-FR" smtClean="0"/>
              <a:pPr/>
              <a:t>06/04/2022</a:t>
            </a:fld>
            <a:endParaRPr lang="fr-FR"/>
          </a:p>
        </p:txBody>
      </p:sp>
      <p:sp>
        <p:nvSpPr>
          <p:cNvPr id="4" name="Espace réservé du pied de page 3"/>
          <p:cNvSpPr>
            <a:spLocks noGrp="1"/>
          </p:cNvSpPr>
          <p:nvPr>
            <p:ph type="ftr" sz="quarter" idx="11"/>
          </p:nvPr>
        </p:nvSpPr>
        <p:spPr/>
        <p:txBody>
          <a:bodyPr/>
          <a:lstStyle/>
          <a:p>
            <a:r>
              <a:rPr lang="fr-FR" smtClean="0"/>
              <a:t>1</a:t>
            </a:r>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1DEC61C-697A-40E2-B079-F0916E1F17F4}" type="datetime1">
              <a:rPr lang="fr-FR" smtClean="0"/>
              <a:pPr/>
              <a:t>06/04/2022</a:t>
            </a:fld>
            <a:endParaRPr lang="fr-FR"/>
          </a:p>
        </p:txBody>
      </p:sp>
      <p:sp>
        <p:nvSpPr>
          <p:cNvPr id="3" name="Espace réservé du pied de page 2"/>
          <p:cNvSpPr>
            <a:spLocks noGrp="1"/>
          </p:cNvSpPr>
          <p:nvPr>
            <p:ph type="ftr" sz="quarter" idx="11"/>
          </p:nvPr>
        </p:nvSpPr>
        <p:spPr/>
        <p:txBody>
          <a:bodyPr/>
          <a:lstStyle/>
          <a:p>
            <a:r>
              <a:rPr lang="fr-FR" smtClean="0"/>
              <a:t>1</a:t>
            </a:r>
            <a:endParaRPr lang="fr-FR"/>
          </a:p>
        </p:txBody>
      </p:sp>
      <p:sp>
        <p:nvSpPr>
          <p:cNvPr id="4" name="Espace réservé du numéro de diapositive 3"/>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F44F82E-F082-418B-A4E9-34F65F47B95B}" type="datetime1">
              <a:rPr lang="fr-FR" smtClean="0"/>
              <a:pPr/>
              <a:t>06/04/2022</a:t>
            </a:fld>
            <a:endParaRPr lang="fr-FR"/>
          </a:p>
        </p:txBody>
      </p:sp>
      <p:sp>
        <p:nvSpPr>
          <p:cNvPr id="6" name="Espace réservé du pied de page 5"/>
          <p:cNvSpPr>
            <a:spLocks noGrp="1"/>
          </p:cNvSpPr>
          <p:nvPr>
            <p:ph type="ftr" sz="quarter" idx="11"/>
          </p:nvPr>
        </p:nvSpPr>
        <p:spPr/>
        <p:txBody>
          <a:bodyPr/>
          <a:lstStyle/>
          <a:p>
            <a:r>
              <a:rPr lang="fr-FR" smtClean="0"/>
              <a:t>1</a:t>
            </a:r>
            <a:endParaRPr lang="fr-FR"/>
          </a:p>
        </p:txBody>
      </p:sp>
      <p:sp>
        <p:nvSpPr>
          <p:cNvPr id="7" name="Espace réservé du numéro de diapositive 6"/>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7AFA731-8A61-493A-815F-F4C24D7A6196}" type="datetime1">
              <a:rPr lang="fr-FR" smtClean="0"/>
              <a:pPr/>
              <a:t>06/04/2022</a:t>
            </a:fld>
            <a:endParaRPr lang="fr-FR"/>
          </a:p>
        </p:txBody>
      </p:sp>
      <p:sp>
        <p:nvSpPr>
          <p:cNvPr id="6" name="Espace réservé du pied de page 5"/>
          <p:cNvSpPr>
            <a:spLocks noGrp="1"/>
          </p:cNvSpPr>
          <p:nvPr>
            <p:ph type="ftr" sz="quarter" idx="11"/>
          </p:nvPr>
        </p:nvSpPr>
        <p:spPr/>
        <p:txBody>
          <a:bodyPr/>
          <a:lstStyle/>
          <a:p>
            <a:r>
              <a:rPr lang="fr-FR" smtClean="0"/>
              <a:t>1</a:t>
            </a:r>
            <a:endParaRPr lang="fr-FR"/>
          </a:p>
        </p:txBody>
      </p:sp>
      <p:sp>
        <p:nvSpPr>
          <p:cNvPr id="7" name="Espace réservé du numéro de diapositive 6"/>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F91FF-C442-4CC8-87B4-DD8E75E9C0DA}" type="datetime1">
              <a:rPr lang="fr-FR" smtClean="0"/>
              <a:pPr/>
              <a:t>06/04/2022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1</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F43BE-ED31-4913-AFE2-309D996F00D5}"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cu-relizane.dz/"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79712" y="488201"/>
            <a:ext cx="5076056" cy="1644655"/>
          </a:xfrm>
        </p:spPr>
        <p:txBody>
          <a:bodyPr>
            <a:noAutofit/>
          </a:bodyPr>
          <a:lstStyle/>
          <a:p>
            <a:pPr algn="r" rtl="1"/>
            <a:r>
              <a:rPr lang="ar-DZ" sz="2500" b="1" dirty="0" smtClean="0">
                <a:latin typeface="Traditional Arabic" pitchFamily="18" charset="-78"/>
                <a:cs typeface="Traditional Arabic" pitchFamily="18" charset="-78"/>
              </a:rPr>
              <a:t>كلية العلوم الاقتصادية ، التجارية وعلوم التسيير</a:t>
            </a:r>
            <a:br>
              <a:rPr lang="ar-DZ" sz="2500" b="1" dirty="0" smtClean="0">
                <a:latin typeface="Traditional Arabic" pitchFamily="18" charset="-78"/>
                <a:cs typeface="Traditional Arabic" pitchFamily="18" charset="-78"/>
              </a:rPr>
            </a:br>
            <a:r>
              <a:rPr lang="ar-DZ" sz="2500" b="1" dirty="0" smtClean="0">
                <a:latin typeface="Traditional Arabic" pitchFamily="18" charset="-78"/>
                <a:cs typeface="Traditional Arabic" pitchFamily="18" charset="-78"/>
              </a:rPr>
              <a:t>قسم العلوم الاقتصادية</a:t>
            </a:r>
            <a:br>
              <a:rPr lang="ar-DZ" sz="2500" b="1" dirty="0" smtClean="0">
                <a:latin typeface="Traditional Arabic" pitchFamily="18" charset="-78"/>
                <a:cs typeface="Traditional Arabic" pitchFamily="18" charset="-78"/>
              </a:rPr>
            </a:br>
            <a:r>
              <a:rPr lang="ar-DZ" sz="2500" b="1" dirty="0" smtClean="0">
                <a:latin typeface="Traditional Arabic" pitchFamily="18" charset="-78"/>
                <a:cs typeface="Traditional Arabic" pitchFamily="18" charset="-78"/>
              </a:rPr>
              <a:t>تخصص: اقتصاد نقدي وبنكي</a:t>
            </a:r>
            <a:br>
              <a:rPr lang="ar-DZ" sz="2500" b="1" dirty="0" smtClean="0">
                <a:latin typeface="Traditional Arabic" pitchFamily="18" charset="-78"/>
                <a:cs typeface="Traditional Arabic" pitchFamily="18" charset="-78"/>
              </a:rPr>
            </a:br>
            <a:r>
              <a:rPr lang="ar-DZ" sz="2500" b="1" dirty="0" smtClean="0">
                <a:latin typeface="Traditional Arabic" pitchFamily="18" charset="-78"/>
                <a:cs typeface="Traditional Arabic" pitchFamily="18" charset="-78"/>
              </a:rPr>
              <a:t>المستوى: السنة الأولى ماستر</a:t>
            </a:r>
            <a:br>
              <a:rPr lang="ar-DZ" sz="2500" b="1" dirty="0" smtClean="0">
                <a:latin typeface="Traditional Arabic" pitchFamily="18" charset="-78"/>
                <a:cs typeface="Traditional Arabic" pitchFamily="18" charset="-78"/>
              </a:rPr>
            </a:br>
            <a:endParaRPr lang="fr-FR" sz="2500" b="1" spc="-150" dirty="0">
              <a:solidFill>
                <a:srgbClr val="FFFF00"/>
              </a:solidFill>
            </a:endParaRPr>
          </a:p>
        </p:txBody>
      </p:sp>
      <p:sp>
        <p:nvSpPr>
          <p:cNvPr id="16" name="Sous-titre 15"/>
          <p:cNvSpPr>
            <a:spLocks noGrp="1"/>
          </p:cNvSpPr>
          <p:nvPr>
            <p:ph type="subTitle" idx="1"/>
          </p:nvPr>
        </p:nvSpPr>
        <p:spPr>
          <a:xfrm>
            <a:off x="5072066" y="2852936"/>
            <a:ext cx="4071934" cy="1428760"/>
          </a:xfrm>
        </p:spPr>
        <p:txBody>
          <a:bodyPr>
            <a:noAutofit/>
          </a:bodyPr>
          <a:lstStyle/>
          <a:p>
            <a:pPr rtl="1">
              <a:spcBef>
                <a:spcPts val="0"/>
              </a:spcBef>
            </a:pPr>
            <a:r>
              <a:rPr lang="ar-DZ" sz="5000" b="1" dirty="0" smtClean="0">
                <a:solidFill>
                  <a:srgbClr val="FF0000"/>
                </a:solidFill>
                <a:effectLst>
                  <a:glow rad="139700">
                    <a:schemeClr val="accent3">
                      <a:satMod val="175000"/>
                      <a:alpha val="40000"/>
                    </a:schemeClr>
                  </a:glow>
                </a:effectLst>
              </a:rPr>
              <a:t> العمليات البنكية </a:t>
            </a:r>
          </a:p>
          <a:p>
            <a:pPr rtl="1">
              <a:spcBef>
                <a:spcPts val="0"/>
              </a:spcBef>
            </a:pPr>
            <a:r>
              <a:rPr lang="ar-DZ" sz="5000" b="1" dirty="0" smtClean="0">
                <a:solidFill>
                  <a:srgbClr val="FF0000"/>
                </a:solidFill>
                <a:effectLst>
                  <a:glow rad="139700">
                    <a:schemeClr val="accent3">
                      <a:satMod val="175000"/>
                      <a:alpha val="40000"/>
                    </a:schemeClr>
                  </a:glow>
                </a:effectLst>
              </a:rPr>
              <a:t> و التمويل</a:t>
            </a:r>
          </a:p>
        </p:txBody>
      </p:sp>
      <p:sp>
        <p:nvSpPr>
          <p:cNvPr id="4" name="Espace réservé de la date 3"/>
          <p:cNvSpPr>
            <a:spLocks noGrp="1"/>
          </p:cNvSpPr>
          <p:nvPr>
            <p:ph type="dt" sz="half" idx="10"/>
          </p:nvPr>
        </p:nvSpPr>
        <p:spPr/>
        <p:txBody>
          <a:bodyPr/>
          <a:lstStyle/>
          <a:p>
            <a:fld id="{AAE780CA-2223-41FA-9FF7-4CBD7E3DEEAA}" type="datetime1">
              <a:rPr lang="fr-FR" smtClean="0">
                <a:solidFill>
                  <a:schemeClr val="tx1"/>
                </a:solidFill>
              </a:rPr>
              <a:pPr/>
              <a:t>06/04/2022</a:t>
            </a:fld>
            <a:endParaRPr lang="fr-FR" dirty="0">
              <a:solidFill>
                <a:schemeClr val="tx1"/>
              </a:solidFill>
            </a:endParaRPr>
          </a:p>
        </p:txBody>
      </p:sp>
      <p:sp>
        <p:nvSpPr>
          <p:cNvPr id="5" name="Espace réservé du numéro de diapositive 4"/>
          <p:cNvSpPr>
            <a:spLocks noGrp="1"/>
          </p:cNvSpPr>
          <p:nvPr>
            <p:ph type="sldNum" sz="quarter" idx="12"/>
          </p:nvPr>
        </p:nvSpPr>
        <p:spPr/>
        <p:txBody>
          <a:bodyPr/>
          <a:lstStyle/>
          <a:p>
            <a:fld id="{A3CF43BE-ED31-4913-AFE2-309D996F00D5}" type="slidenum">
              <a:rPr lang="fr-FR" b="1" smtClean="0">
                <a:solidFill>
                  <a:schemeClr val="tx1"/>
                </a:solidFill>
              </a:rPr>
              <a:pPr/>
              <a:t>1</a:t>
            </a:fld>
            <a:endParaRPr lang="fr-FR" b="1" dirty="0">
              <a:solidFill>
                <a:schemeClr val="tx1"/>
              </a:solidFill>
            </a:endParaRPr>
          </a:p>
        </p:txBody>
      </p:sp>
      <p:sp>
        <p:nvSpPr>
          <p:cNvPr id="25602" name="AutoShape 2" descr="Résultat de recherche d'images pour &quot;‫الموازنة التقديرية‬‎&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3" name="Espace réservé de la date 3"/>
          <p:cNvSpPr txBox="1">
            <a:spLocks/>
          </p:cNvSpPr>
          <p:nvPr/>
        </p:nvSpPr>
        <p:spPr>
          <a:xfrm>
            <a:off x="4499992" y="5805264"/>
            <a:ext cx="4392488" cy="432048"/>
          </a:xfrm>
          <a:prstGeom prst="rect">
            <a:avLst/>
          </a:prstGeom>
        </p:spPr>
        <p:txBody>
          <a:bodyPr vert="horz" lIns="91440" tIns="45720" rIns="91440" bIns="45720" rtlCol="0" anchor="ctr"/>
          <a:lstStyle/>
          <a:p>
            <a:pPr algn="r" rtl="1">
              <a:defRPr/>
            </a:pPr>
            <a:r>
              <a:rPr lang="ar-DZ" sz="1400" b="1" dirty="0" smtClean="0">
                <a:latin typeface="Traditional Arabic" pitchFamily="18" charset="-78"/>
              </a:rPr>
              <a:t>البريد الالكتروني </a:t>
            </a:r>
            <a:r>
              <a:rPr lang="ar-DZ" sz="1400" b="1" dirty="0" err="1" smtClean="0">
                <a:latin typeface="Traditional Arabic" pitchFamily="18" charset="-78"/>
              </a:rPr>
              <a:t>المهني:</a:t>
            </a:r>
            <a:r>
              <a:rPr lang="ar-DZ" sz="1400" b="1" dirty="0" smtClean="0">
                <a:latin typeface="Traditional Arabic" pitchFamily="18" charset="-78"/>
              </a:rPr>
              <a:t> </a:t>
            </a:r>
            <a:r>
              <a:rPr lang="fr-FR" sz="1400" b="1" dirty="0" smtClean="0">
                <a:latin typeface="Traditional Arabic" pitchFamily="18" charset="-78"/>
              </a:rPr>
              <a:t>fouad.benhaddou@</a:t>
            </a:r>
            <a:r>
              <a:rPr lang="fr-FR" sz="1400" b="1" dirty="0" smtClean="0">
                <a:latin typeface="Traditional Arabic" pitchFamily="18" charset="-78"/>
                <a:hlinkClick r:id="rId2"/>
              </a:rPr>
              <a:t>cu-relizane.dz</a:t>
            </a:r>
            <a:endParaRPr lang="fr-FR" sz="1400" b="1" dirty="0" smtClean="0">
              <a:latin typeface="Traditional Arabic" pitchFamily="18" charset="-7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400" b="1" i="0" u="none" strike="noStrike" kern="1200" cap="none" spc="0" normalizeH="0" baseline="0" noProof="0" dirty="0">
              <a:ln>
                <a:noFill/>
              </a:ln>
              <a:effectLst/>
              <a:uLnTx/>
              <a:uFillTx/>
              <a:latin typeface="+mn-lt"/>
              <a:ea typeface="+mn-ea"/>
              <a:cs typeface="+mn-cs"/>
            </a:endParaRPr>
          </a:p>
        </p:txBody>
      </p:sp>
      <p:sp>
        <p:nvSpPr>
          <p:cNvPr id="15" name="Titre 1"/>
          <p:cNvSpPr txBox="1">
            <a:spLocks/>
          </p:cNvSpPr>
          <p:nvPr/>
        </p:nvSpPr>
        <p:spPr>
          <a:xfrm>
            <a:off x="1214414" y="1142984"/>
            <a:ext cx="5000660" cy="1357297"/>
          </a:xfrm>
          <a:prstGeom prst="rect">
            <a:avLst/>
          </a:prstGeom>
        </p:spPr>
        <p:txBody>
          <a:bodyPr vert="horz" lIns="91440" tIns="45720" rIns="91440" bIns="45720" rtlCol="0"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fr-FR" sz="20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mj-lt"/>
              <a:ea typeface="+mj-ea"/>
              <a:cs typeface="+mj-cs"/>
            </a:endParaRPr>
          </a:p>
        </p:txBody>
      </p:sp>
      <p:sp>
        <p:nvSpPr>
          <p:cNvPr id="17" name="Espace réservé de la date 3"/>
          <p:cNvSpPr txBox="1">
            <a:spLocks/>
          </p:cNvSpPr>
          <p:nvPr/>
        </p:nvSpPr>
        <p:spPr>
          <a:xfrm>
            <a:off x="4788024" y="4941168"/>
            <a:ext cx="4213132" cy="365125"/>
          </a:xfrm>
          <a:prstGeom prst="rect">
            <a:avLst/>
          </a:prstGeom>
        </p:spPr>
        <p:txBody>
          <a:bodyPr vert="horz" lIns="91440" tIns="45720" rIns="91440" bIns="45720" rtlCol="0" anchor="ctr"/>
          <a:lstStyle/>
          <a:p>
            <a:pPr lvl="0" algn="ctr" rtl="1">
              <a:defRPr/>
            </a:pPr>
            <a:r>
              <a:rPr lang="ar-DZ" sz="2000" b="1" dirty="0" smtClean="0">
                <a:solidFill>
                  <a:srgbClr val="FFFF00"/>
                </a:solidFill>
                <a:latin typeface="Traditional Arabic" pitchFamily="18" charset="-78"/>
              </a:rPr>
              <a:t>إعداد: </a:t>
            </a:r>
            <a:r>
              <a:rPr lang="ar-DZ" sz="2000" b="1" dirty="0" err="1" smtClean="0">
                <a:solidFill>
                  <a:srgbClr val="FFFF00"/>
                </a:solidFill>
                <a:latin typeface="Traditional Arabic" pitchFamily="18" charset="-78"/>
              </a:rPr>
              <a:t>د.</a:t>
            </a:r>
            <a:r>
              <a:rPr lang="ar-DZ" sz="2000" b="1" dirty="0" smtClean="0">
                <a:solidFill>
                  <a:srgbClr val="FFFF00"/>
                </a:solidFill>
                <a:latin typeface="Traditional Arabic" pitchFamily="18" charset="-78"/>
              </a:rPr>
              <a:t> فؤاد بن </a:t>
            </a:r>
            <a:r>
              <a:rPr lang="ar-DZ" sz="2000" b="1" dirty="0" err="1" smtClean="0">
                <a:solidFill>
                  <a:srgbClr val="FFFF00"/>
                </a:solidFill>
                <a:latin typeface="Traditional Arabic" pitchFamily="18" charset="-78"/>
              </a:rPr>
              <a:t>حدو</a:t>
            </a:r>
            <a:endParaRPr lang="ar-DZ" sz="2000" b="1" dirty="0" smtClean="0">
              <a:solidFill>
                <a:srgbClr val="FFFF00"/>
              </a:solidFill>
              <a:latin typeface="Traditional Arabic" pitchFamily="18" charset="-78"/>
            </a:endParaRPr>
          </a:p>
          <a:p>
            <a:pPr lvl="0" algn="ctr" rtl="1">
              <a:defRPr/>
            </a:pPr>
            <a:r>
              <a:rPr lang="ar-DZ" sz="2000" b="1" dirty="0" smtClean="0">
                <a:solidFill>
                  <a:srgbClr val="FFFF00"/>
                </a:solidFill>
                <a:latin typeface="Traditional Arabic" pitchFamily="18" charset="-78"/>
              </a:rPr>
              <a:t>أستاذ </a:t>
            </a:r>
            <a:r>
              <a:rPr lang="ar-DZ" sz="2000" b="1" dirty="0" err="1" smtClean="0">
                <a:solidFill>
                  <a:srgbClr val="FFFF00"/>
                </a:solidFill>
                <a:latin typeface="Traditional Arabic" pitchFamily="18" charset="-78"/>
              </a:rPr>
              <a:t>محاضر -ب-</a:t>
            </a:r>
            <a:endParaRPr lang="ar-DZ" sz="2000" b="1" dirty="0" smtClean="0">
              <a:solidFill>
                <a:srgbClr val="FFFF00"/>
              </a:solidFill>
              <a:latin typeface="Traditional Arabic" pitchFamily="18" charset="-78"/>
            </a:endParaRPr>
          </a:p>
          <a:p>
            <a:pPr lvl="0" algn="ctr" rtl="1">
              <a:defRPr/>
            </a:pPr>
            <a:r>
              <a:rPr lang="ar-DZ" sz="1600" b="1" dirty="0" smtClean="0">
                <a:solidFill>
                  <a:srgbClr val="FFFF00"/>
                </a:solidFill>
                <a:latin typeface="Traditional Arabic" pitchFamily="18" charset="-78"/>
              </a:rPr>
              <a:t>تخصص: إدارة أعمال ومالية و باحث في الاقتصاد الاسلامي</a:t>
            </a:r>
            <a:endParaRPr lang="fr-FR" sz="1600" b="1" dirty="0">
              <a:solidFill>
                <a:srgbClr val="FFFF00"/>
              </a:solidFill>
              <a:latin typeface="Traditional Arabic" pitchFamily="18" charset="-78"/>
            </a:endParaRPr>
          </a:p>
        </p:txBody>
      </p:sp>
      <p:sp>
        <p:nvSpPr>
          <p:cNvPr id="19" name="Espace réservé de la date 3"/>
          <p:cNvSpPr txBox="1">
            <a:spLocks/>
          </p:cNvSpPr>
          <p:nvPr/>
        </p:nvSpPr>
        <p:spPr>
          <a:xfrm>
            <a:off x="5436096" y="5373216"/>
            <a:ext cx="249079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2000" b="1" i="0" u="none" strike="noStrike" kern="1200" cap="none" spc="0" normalizeH="0" baseline="0" noProof="0" dirty="0">
              <a:ln>
                <a:noFill/>
              </a:ln>
              <a:effectLst/>
              <a:uLnTx/>
              <a:uFillTx/>
              <a:latin typeface="+mn-lt"/>
              <a:ea typeface="+mn-ea"/>
              <a:cs typeface="+mn-cs"/>
            </a:endParaRPr>
          </a:p>
        </p:txBody>
      </p:sp>
      <p:pic>
        <p:nvPicPr>
          <p:cNvPr id="14" name="Picture 5" descr="H:\Documents and Settings\Administrateur\Mes documents\Downloads\budget1.jpg"/>
          <p:cNvPicPr>
            <a:picLocks noChangeAspect="1" noChangeArrowheads="1"/>
          </p:cNvPicPr>
          <p:nvPr/>
        </p:nvPicPr>
        <p:blipFill>
          <a:blip r:embed="rId3" cstate="print"/>
          <a:srcRect/>
          <a:stretch>
            <a:fillRect/>
          </a:stretch>
        </p:blipFill>
        <p:spPr bwMode="auto">
          <a:xfrm>
            <a:off x="714348" y="2286016"/>
            <a:ext cx="4167202" cy="4429132"/>
          </a:xfrm>
          <a:prstGeom prst="ellipse">
            <a:avLst/>
          </a:prstGeom>
          <a:ln>
            <a:noFill/>
          </a:ln>
          <a:effectLst>
            <a:softEdge rad="112500"/>
          </a:effectLst>
        </p:spPr>
      </p:pic>
      <p:pic>
        <p:nvPicPr>
          <p:cNvPr id="18" name="Picture 8" descr="H:\Documents and Settings\Administrateur\Mes documents\Downloads\budget2.jpg"/>
          <p:cNvPicPr>
            <a:picLocks noChangeAspect="1" noChangeArrowheads="1"/>
          </p:cNvPicPr>
          <p:nvPr/>
        </p:nvPicPr>
        <p:blipFill>
          <a:blip r:embed="rId4" cstate="print"/>
          <a:srcRect/>
          <a:stretch>
            <a:fillRect/>
          </a:stretch>
        </p:blipFill>
        <p:spPr bwMode="auto">
          <a:xfrm>
            <a:off x="0" y="0"/>
            <a:ext cx="3571868" cy="3857628"/>
          </a:xfrm>
          <a:prstGeom prst="ellipse">
            <a:avLst/>
          </a:prstGeom>
          <a:ln>
            <a:noFill/>
          </a:ln>
          <a:effectLst>
            <a:softEdge rad="112500"/>
          </a:effectLst>
        </p:spPr>
      </p:pic>
      <p:sp>
        <p:nvSpPr>
          <p:cNvPr id="21" name="Espace réservé de la date 3"/>
          <p:cNvSpPr txBox="1">
            <a:spLocks/>
          </p:cNvSpPr>
          <p:nvPr/>
        </p:nvSpPr>
        <p:spPr>
          <a:xfrm>
            <a:off x="5004048" y="6381328"/>
            <a:ext cx="2880320" cy="365125"/>
          </a:xfrm>
          <a:prstGeom prst="rect">
            <a:avLst/>
          </a:prstGeom>
        </p:spPr>
        <p:txBody>
          <a:bodyPr vert="horz" lIns="91440" tIns="45720" rIns="91440" bIns="45720" rtlCol="0" anchor="ctr"/>
          <a:lstStyle/>
          <a:p>
            <a:pPr lvl="0" algn="ctr" rtl="1"/>
            <a:r>
              <a:rPr lang="ar-DZ" b="1" dirty="0" smtClean="0">
                <a:solidFill>
                  <a:srgbClr val="FFFF00"/>
                </a:solidFill>
                <a:latin typeface="Traditional Arabic" pitchFamily="18" charset="-78"/>
                <a:cs typeface="+mj-cs"/>
              </a:rPr>
              <a:t>السنة الجامعية </a:t>
            </a:r>
            <a:r>
              <a:rPr lang="ar-DZ" sz="2000" b="1" dirty="0" smtClean="0">
                <a:solidFill>
                  <a:srgbClr val="FFFF00"/>
                </a:solidFill>
                <a:latin typeface="Traditional Arabic" pitchFamily="18" charset="-78"/>
                <a:cs typeface="+mj-cs"/>
              </a:rPr>
              <a:t>: </a:t>
            </a:r>
            <a:r>
              <a:rPr lang="ar-DZ" sz="2000" b="1" dirty="0" smtClean="0">
                <a:solidFill>
                  <a:srgbClr val="FFFF00"/>
                </a:solidFill>
                <a:latin typeface="Traditional Arabic" pitchFamily="18" charset="-78"/>
                <a:cs typeface="+mj-cs"/>
              </a:rPr>
              <a:t>2022/2021</a:t>
            </a:r>
            <a:endParaRPr lang="fr-FR" sz="2000" b="1" dirty="0">
              <a:solidFill>
                <a:srgbClr val="FFFF00"/>
              </a:solidFill>
              <a:latin typeface="Traditional Arabic" pitchFamily="18" charset="-78"/>
              <a:cs typeface="+mj-cs"/>
            </a:endParaRPr>
          </a:p>
        </p:txBody>
      </p:sp>
      <p:sp>
        <p:nvSpPr>
          <p:cNvPr id="22" name="Sous-titre 15"/>
          <p:cNvSpPr txBox="1">
            <a:spLocks/>
          </p:cNvSpPr>
          <p:nvPr/>
        </p:nvSpPr>
        <p:spPr>
          <a:xfrm>
            <a:off x="7847856" y="4797152"/>
            <a:ext cx="1296144" cy="432048"/>
          </a:xfrm>
          <a:prstGeom prst="rect">
            <a:avLst/>
          </a:prstGeom>
        </p:spPr>
        <p:txBody>
          <a:bodyPr vert="horz" lIns="91440" tIns="45720" rIns="91440" bIns="45720" rtlCol="0">
            <a:noAutofit/>
          </a:bodyPr>
          <a:lstStyle/>
          <a:p>
            <a:pPr marL="0" marR="0" lvl="0" indent="0" algn="ctr" defTabSz="914400" rtl="1" eaLnBrk="1" fontAlgn="auto" latinLnBrk="0" hangingPunct="1">
              <a:lnSpc>
                <a:spcPct val="100000"/>
              </a:lnSpc>
              <a:spcBef>
                <a:spcPts val="0"/>
              </a:spcBef>
              <a:spcAft>
                <a:spcPts val="0"/>
              </a:spcAft>
              <a:buClrTx/>
              <a:buSzTx/>
              <a:buFont typeface="Arial" pitchFamily="34" charset="0"/>
              <a:buNone/>
              <a:tabLst/>
              <a:defRPr/>
            </a:pPr>
            <a:endParaRPr kumimoji="0" lang="ar-DZ" sz="1500" b="1" i="0" u="none" strike="noStrike" kern="1200" cap="none" spc="0" normalizeH="0" baseline="0" noProof="0" dirty="0" smtClean="0">
              <a:ln>
                <a:noFill/>
              </a:ln>
              <a:solidFill>
                <a:srgbClr val="FF0000"/>
              </a:solidFill>
              <a:effectLst>
                <a:glow rad="139700">
                  <a:schemeClr val="accent3">
                    <a:satMod val="175000"/>
                    <a:alpha val="40000"/>
                  </a:schemeClr>
                </a:glow>
              </a:effectLst>
              <a:uLnTx/>
              <a:uFillTx/>
              <a:latin typeface="+mn-lt"/>
              <a:ea typeface="+mn-ea"/>
              <a:cs typeface="+mn-cs"/>
            </a:endParaRPr>
          </a:p>
        </p:txBody>
      </p:sp>
      <p:pic>
        <p:nvPicPr>
          <p:cNvPr id="1026" name="Picture 2" descr="C:\Users\pc\Desktop\téléchargement.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0400" y="198089"/>
            <a:ext cx="2133600" cy="2133600"/>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8"/>
            <a:ext cx="8229600" cy="1143000"/>
          </a:xfrm>
        </p:spPr>
        <p:txBody>
          <a:bodyPr/>
          <a:lstStyle/>
          <a:p>
            <a:pPr lvl="1" algn="r" rtl="0">
              <a:spcBef>
                <a:spcPct val="0"/>
              </a:spcBef>
            </a:pPr>
            <a:r>
              <a:rPr lang="ar-DZ" sz="4400" b="1" dirty="0" smtClean="0">
                <a:solidFill>
                  <a:srgbClr val="FF0000"/>
                </a:solidFill>
              </a:rPr>
              <a:t>القروض البنكية:</a:t>
            </a:r>
            <a:r>
              <a:rPr lang="ar-SA" dirty="0" smtClean="0"/>
              <a:t/>
            </a:r>
            <a:br>
              <a:rPr lang="ar-SA" dirty="0" smtClean="0"/>
            </a:br>
            <a:endParaRPr lang="fr-FR" dirty="0"/>
          </a:p>
        </p:txBody>
      </p:sp>
      <p:sp>
        <p:nvSpPr>
          <p:cNvPr id="3" name="Espace réservé du contenu 2"/>
          <p:cNvSpPr>
            <a:spLocks noGrp="1"/>
          </p:cNvSpPr>
          <p:nvPr>
            <p:ph idx="1"/>
          </p:nvPr>
        </p:nvSpPr>
        <p:spPr>
          <a:xfrm>
            <a:off x="357158" y="1071546"/>
            <a:ext cx="8401080" cy="5143536"/>
          </a:xfrm>
        </p:spPr>
        <p:txBody>
          <a:bodyPr>
            <a:noAutofit/>
          </a:bodyPr>
          <a:lstStyle/>
          <a:p>
            <a:pPr algn="just" rtl="1">
              <a:buNone/>
            </a:pPr>
            <a:r>
              <a:rPr lang="ar-DZ" sz="2600" b="1" dirty="0" smtClean="0">
                <a:solidFill>
                  <a:srgbClr val="FFFF00"/>
                </a:solidFill>
                <a:latin typeface="Traditional Arabic" pitchFamily="18" charset="-78"/>
                <a:cs typeface="Traditional Arabic" pitchFamily="18" charset="-78"/>
              </a:rPr>
              <a:t>ثالثاً- ثمن القرض: </a:t>
            </a:r>
            <a:r>
              <a:rPr lang="ar-DZ" sz="2600" b="1" dirty="0" smtClean="0">
                <a:latin typeface="Traditional Arabic" pitchFamily="18" charset="-78"/>
                <a:cs typeface="Traditional Arabic" pitchFamily="18" charset="-78"/>
              </a:rPr>
              <a:t>عندما يقوم البنك بمنح القرض فانه يتقاضى مقابل ذلك أجراً، يتمثل في الفائدة، إذن فهو يتخلى عن سيولة آنية لفائدة زبائنه وينتظر منهم الالتزام بإعادتها في تاريخ لا حق، ومعدل الفائدة هو ثمن الانتظار.</a:t>
            </a:r>
          </a:p>
          <a:p>
            <a:pPr algn="just" rtl="1">
              <a:buNone/>
            </a:pPr>
            <a:r>
              <a:rPr lang="ar-DZ" sz="2600" b="1" dirty="0" smtClean="0">
                <a:solidFill>
                  <a:srgbClr val="FFFF00"/>
                </a:solidFill>
                <a:latin typeface="Traditional Arabic" pitchFamily="18" charset="-78"/>
                <a:cs typeface="Traditional Arabic" pitchFamily="18" charset="-78"/>
              </a:rPr>
              <a:t>1. سعر الفائدة: </a:t>
            </a:r>
            <a:r>
              <a:rPr lang="ar-DZ" sz="2600" b="1" dirty="0" smtClean="0">
                <a:latin typeface="Traditional Arabic" pitchFamily="18" charset="-78"/>
                <a:cs typeface="Traditional Arabic" pitchFamily="18" charset="-78"/>
              </a:rPr>
              <a:t>هو أجر كراء النقود يلتزم المقترض بدفعه إلى البنك مقابل التنازل المؤقت له على السيولة. وتدخل اعتبارات كثيرة في تحديد معدل الفائدة، فمن هذه الاعتبارات ما يرتبط بالقرض ذاته، ومنها ما يرتبط بوضعية السوق النقدية بصفة عامة. وهو على كل حال مؤشر هام تقاس على أساسه تطورات العديد من التغيرات الاقتصادية والنقدية. ويتركب معدل الفائدة من مركبتين أساسيتين هما المعدل المرجعي والعمولات المختلفة. وعليه يمكن وضع معدل الفائدة في شكل علاقة كما يلي:</a:t>
            </a:r>
          </a:p>
          <a:p>
            <a:pPr marL="514350" indent="-514350" algn="just" rtl="1">
              <a:buNone/>
            </a:pPr>
            <a:r>
              <a:rPr lang="ar-DZ" sz="2800" dirty="0" smtClean="0">
                <a:latin typeface="Traditional Arabic" pitchFamily="18" charset="-78"/>
                <a:cs typeface="Traditional Arabic" pitchFamily="18" charset="-78"/>
              </a:rPr>
              <a:t>                                      </a:t>
            </a:r>
            <a:r>
              <a:rPr lang="ar-DZ" sz="2800" b="1" dirty="0" smtClean="0">
                <a:solidFill>
                  <a:srgbClr val="FF0000"/>
                </a:solidFill>
                <a:latin typeface="Traditional Arabic" pitchFamily="18" charset="-78"/>
                <a:cs typeface="Traditional Arabic" pitchFamily="18" charset="-78"/>
              </a:rPr>
              <a:t>تركيبة معدل الفائدة: </a:t>
            </a:r>
          </a:p>
          <a:p>
            <a:pPr marL="514350" indent="-514350" algn="ctr" rtl="1">
              <a:buNone/>
            </a:pPr>
            <a:r>
              <a:rPr lang="ar-DZ" sz="2800" b="1" dirty="0" smtClean="0">
                <a:solidFill>
                  <a:srgbClr val="FFFF00"/>
                </a:solidFill>
                <a:latin typeface="Traditional Arabic" pitchFamily="18" charset="-78"/>
                <a:cs typeface="Traditional Arabic" pitchFamily="18" charset="-78"/>
              </a:rPr>
              <a:t>معـدل الفائـدة = معـدل المرجعـي + العمـولات</a:t>
            </a:r>
            <a:endParaRPr lang="fr-FR" sz="2800" dirty="0" smtClean="0">
              <a:solidFill>
                <a:srgbClr val="FFFF00"/>
              </a:solidFill>
              <a:latin typeface="Traditional Arabic" pitchFamily="18" charset="-78"/>
              <a:cs typeface="Traditional Arabic" pitchFamily="18" charset="-78"/>
            </a:endParaRPr>
          </a:p>
          <a:p>
            <a:pPr marL="514350" indent="-514350" algn="just" rtl="1">
              <a:buAutoNum type="arabicPeriod"/>
            </a:pPr>
            <a:endParaRPr lang="fr-FR" sz="2600" b="1" dirty="0" smtClean="0">
              <a:latin typeface="Traditional Arabic" pitchFamily="18" charset="-78"/>
              <a:cs typeface="Traditional Arabic" pitchFamily="18" charset="-78"/>
            </a:endParaRPr>
          </a:p>
          <a:p>
            <a:pPr algn="r" rtl="1">
              <a:buNone/>
            </a:pPr>
            <a:endParaRPr lang="fr-FR" sz="2800" dirty="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10</a:t>
            </a:fld>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8"/>
            <a:ext cx="8229600" cy="1143000"/>
          </a:xfrm>
        </p:spPr>
        <p:txBody>
          <a:bodyPr/>
          <a:lstStyle/>
          <a:p>
            <a:pPr lvl="1" algn="r" rtl="0">
              <a:spcBef>
                <a:spcPct val="0"/>
              </a:spcBef>
            </a:pPr>
            <a:r>
              <a:rPr lang="ar-DZ" sz="4400" b="1" dirty="0" smtClean="0">
                <a:solidFill>
                  <a:srgbClr val="FF0000"/>
                </a:solidFill>
              </a:rPr>
              <a:t>القروض البنكية:</a:t>
            </a:r>
            <a:r>
              <a:rPr lang="ar-SA" dirty="0" smtClean="0"/>
              <a:t/>
            </a:r>
            <a:br>
              <a:rPr lang="ar-SA" dirty="0" smtClean="0"/>
            </a:br>
            <a:endParaRPr lang="fr-FR" dirty="0"/>
          </a:p>
        </p:txBody>
      </p:sp>
      <p:sp>
        <p:nvSpPr>
          <p:cNvPr id="3" name="Espace réservé du contenu 2"/>
          <p:cNvSpPr>
            <a:spLocks noGrp="1"/>
          </p:cNvSpPr>
          <p:nvPr>
            <p:ph idx="1"/>
          </p:nvPr>
        </p:nvSpPr>
        <p:spPr>
          <a:xfrm>
            <a:off x="357158" y="928670"/>
            <a:ext cx="8401080" cy="5143536"/>
          </a:xfrm>
        </p:spPr>
        <p:txBody>
          <a:bodyPr>
            <a:noAutofit/>
          </a:bodyPr>
          <a:lstStyle/>
          <a:p>
            <a:pPr marL="0" lvl="0" indent="0" algn="just" rtl="1">
              <a:buNone/>
            </a:pPr>
            <a:r>
              <a:rPr lang="ar-DZ" sz="2600" b="1" dirty="0" smtClean="0">
                <a:solidFill>
                  <a:srgbClr val="FFFF00"/>
                </a:solidFill>
                <a:latin typeface="Traditional Arabic" pitchFamily="18" charset="-78"/>
                <a:cs typeface="Traditional Arabic" pitchFamily="18" charset="-78"/>
              </a:rPr>
              <a:t>2. المعدل الرجعي: </a:t>
            </a:r>
            <a:r>
              <a:rPr lang="ar-DZ" sz="2600" b="1" dirty="0" smtClean="0">
                <a:latin typeface="Traditional Arabic" pitchFamily="18" charset="-78"/>
                <a:cs typeface="Traditional Arabic" pitchFamily="18" charset="-78"/>
              </a:rPr>
              <a:t>هو معدل موجه يتخذ كمرجع لتحديد المعدلات النهائية، وعليه فانه بالنسبة للقروض العادية ليس هو المعدل النهائي للقرض ولكنه معلم</a:t>
            </a:r>
            <a:r>
              <a:rPr lang="fr-FR" sz="2600" b="1" i="1" dirty="0" smtClean="0">
                <a:latin typeface="Traditional Arabic" pitchFamily="18" charset="-78"/>
                <a:cs typeface="Traditional Arabic" pitchFamily="18" charset="-78"/>
              </a:rPr>
              <a:t> </a:t>
            </a:r>
            <a:r>
              <a:rPr lang="ar-DZ" sz="2600" b="1" dirty="0" smtClean="0">
                <a:latin typeface="Traditional Arabic" pitchFamily="18" charset="-78"/>
                <a:cs typeface="Traditional Arabic" pitchFamily="18" charset="-78"/>
              </a:rPr>
              <a:t>تحسب على أساسه معدلات الفائدة النهائية. </a:t>
            </a:r>
            <a:endParaRPr lang="fr-FR" sz="2600" b="1" dirty="0" smtClean="0">
              <a:latin typeface="Traditional Arabic" pitchFamily="18" charset="-78"/>
              <a:cs typeface="Traditional Arabic" pitchFamily="18" charset="-78"/>
            </a:endParaRPr>
          </a:p>
          <a:p>
            <a:pPr marL="0" lvl="0" indent="0" algn="just" rtl="1">
              <a:buNone/>
            </a:pPr>
            <a:r>
              <a:rPr lang="ar-DZ" sz="2600" b="1" dirty="0" smtClean="0">
                <a:solidFill>
                  <a:srgbClr val="FFFF00"/>
                </a:solidFill>
                <a:latin typeface="Traditional Arabic" pitchFamily="18" charset="-78"/>
                <a:cs typeface="Traditional Arabic" pitchFamily="18" charset="-78"/>
              </a:rPr>
              <a:t>3. العمولات: </a:t>
            </a:r>
            <a:r>
              <a:rPr lang="ar-DZ" sz="2600" b="1" dirty="0" smtClean="0">
                <a:latin typeface="Traditional Arabic" pitchFamily="18" charset="-78"/>
                <a:cs typeface="Traditional Arabic" pitchFamily="18" charset="-78"/>
              </a:rPr>
              <a:t>هي عبارة عن مجموع ما يتقاضاه البنك نظير الأتعاب التي يتحملها عند القيام بعملية القرض، ويتحدد مبلغ هذه العمولات بناء على العديد من العوامل نذكر أهمها فيما يلي:</a:t>
            </a:r>
            <a:endParaRPr lang="fr-FR" sz="2600" b="1" dirty="0" smtClean="0">
              <a:latin typeface="Traditional Arabic" pitchFamily="18" charset="-78"/>
              <a:cs typeface="Traditional Arabic" pitchFamily="18" charset="-78"/>
            </a:endParaRPr>
          </a:p>
          <a:p>
            <a:pPr marL="400050" lvl="1" indent="0" algn="just" rtl="1">
              <a:buFont typeface="Wingdings" pitchFamily="2" charset="2"/>
              <a:buChar char="ü"/>
            </a:pPr>
            <a:r>
              <a:rPr lang="ar-DZ" sz="2600" b="1" dirty="0" smtClean="0">
                <a:solidFill>
                  <a:srgbClr val="FFFF00"/>
                </a:solidFill>
                <a:latin typeface="Traditional Arabic" pitchFamily="18" charset="-78"/>
                <a:cs typeface="Traditional Arabic" pitchFamily="18" charset="-78"/>
              </a:rPr>
              <a:t>طبيعة القرض: </a:t>
            </a:r>
            <a:r>
              <a:rPr lang="ar-DZ" sz="2600" b="1" dirty="0" smtClean="0">
                <a:latin typeface="Traditional Arabic" pitchFamily="18" charset="-78"/>
                <a:cs typeface="Traditional Arabic" pitchFamily="18" charset="-78"/>
              </a:rPr>
              <a:t>ويقصد </a:t>
            </a:r>
            <a:r>
              <a:rPr lang="ar-DZ" sz="2600" b="1" dirty="0" err="1" smtClean="0">
                <a:latin typeface="Traditional Arabic" pitchFamily="18" charset="-78"/>
                <a:cs typeface="Traditional Arabic" pitchFamily="18" charset="-78"/>
              </a:rPr>
              <a:t>بها</a:t>
            </a:r>
            <a:r>
              <a:rPr lang="ar-DZ" sz="2600" b="1" dirty="0" smtClean="0">
                <a:latin typeface="Traditional Arabic" pitchFamily="18" charset="-78"/>
                <a:cs typeface="Traditional Arabic" pitchFamily="18" charset="-78"/>
              </a:rPr>
              <a:t> الخصائص المرتبطة </a:t>
            </a:r>
            <a:r>
              <a:rPr lang="ar-DZ" sz="2600" b="1" dirty="0" err="1" smtClean="0">
                <a:latin typeface="Traditional Arabic" pitchFamily="18" charset="-78"/>
                <a:cs typeface="Traditional Arabic" pitchFamily="18" charset="-78"/>
              </a:rPr>
              <a:t>به</a:t>
            </a:r>
            <a:r>
              <a:rPr lang="ar-DZ" sz="2600" b="1" dirty="0" smtClean="0">
                <a:latin typeface="Traditional Arabic" pitchFamily="18" charset="-78"/>
                <a:cs typeface="Traditional Arabic" pitchFamily="18" charset="-78"/>
              </a:rPr>
              <a:t> مثل: مبلغ القرض ومدته، ويرتفع مبلغ هذه العمولات مع ارتفاع مبلغ القرض وطول مدته.</a:t>
            </a:r>
            <a:endParaRPr lang="fr-FR" sz="2600" b="1" dirty="0" smtClean="0">
              <a:latin typeface="Traditional Arabic" pitchFamily="18" charset="-78"/>
              <a:cs typeface="Traditional Arabic" pitchFamily="18" charset="-78"/>
            </a:endParaRPr>
          </a:p>
          <a:p>
            <a:pPr marL="400050" lvl="1" indent="0" algn="just" rtl="1">
              <a:buFont typeface="Wingdings" pitchFamily="2" charset="2"/>
              <a:buChar char="ü"/>
            </a:pPr>
            <a:r>
              <a:rPr lang="ar-DZ" sz="2600" b="1" dirty="0" smtClean="0">
                <a:solidFill>
                  <a:srgbClr val="FFFF00"/>
                </a:solidFill>
                <a:latin typeface="Traditional Arabic" pitchFamily="18" charset="-78"/>
                <a:cs typeface="Traditional Arabic" pitchFamily="18" charset="-78"/>
              </a:rPr>
              <a:t>الأخطار الشخصية المرتبطة بالقرض</a:t>
            </a:r>
            <a:r>
              <a:rPr lang="ar-DZ" sz="2600" b="1" dirty="0" smtClean="0">
                <a:latin typeface="Traditional Arabic" pitchFamily="18" charset="-78"/>
                <a:cs typeface="Traditional Arabic" pitchFamily="18" charset="-78"/>
              </a:rPr>
              <a:t>: ويتم النظر هنا بصفة أساسية إلى مدى قدرة المقترض على التسديد وشخصيته وسمعته وكذلك تقاس على أساس حجم المؤسسة والنشاط الذي  تعمل فيه.</a:t>
            </a:r>
            <a:endParaRPr lang="fr-FR" sz="2600" b="1" dirty="0" smtClean="0">
              <a:latin typeface="Traditional Arabic" pitchFamily="18" charset="-78"/>
              <a:cs typeface="Traditional Arabic" pitchFamily="18" charset="-78"/>
            </a:endParaRPr>
          </a:p>
          <a:p>
            <a:pPr lvl="1" algn="just" rtl="1">
              <a:buFont typeface="Wingdings" pitchFamily="2" charset="2"/>
              <a:buChar char="ü"/>
            </a:pPr>
            <a:r>
              <a:rPr lang="ar-DZ" sz="2600" b="1" dirty="0" smtClean="0">
                <a:solidFill>
                  <a:srgbClr val="FFFF00"/>
                </a:solidFill>
                <a:latin typeface="Traditional Arabic" pitchFamily="18" charset="-78"/>
                <a:cs typeface="Traditional Arabic" pitchFamily="18" charset="-78"/>
              </a:rPr>
              <a:t>عمولات مختلفة أخرى: </a:t>
            </a:r>
            <a:r>
              <a:rPr lang="ar-DZ" sz="2600" b="1" dirty="0" smtClean="0">
                <a:latin typeface="Traditional Arabic" pitchFamily="18" charset="-78"/>
                <a:cs typeface="Traditional Arabic" pitchFamily="18" charset="-78"/>
              </a:rPr>
              <a:t>مثل المصاريف الإدارية ومصاريف الاستعمال وغيرها</a:t>
            </a:r>
            <a:r>
              <a:rPr lang="ar-DZ" dirty="0" smtClean="0"/>
              <a:t>.</a:t>
            </a:r>
            <a:endParaRPr lang="fr-FR" dirty="0" smtClean="0"/>
          </a:p>
          <a:p>
            <a:pPr marL="514350" indent="-514350" algn="just" rtl="1">
              <a:buAutoNum type="arabicPeriod"/>
            </a:pPr>
            <a:endParaRPr lang="fr-FR" sz="2600" b="1" dirty="0" smtClean="0">
              <a:latin typeface="Traditional Arabic" pitchFamily="18" charset="-78"/>
              <a:cs typeface="Traditional Arabic" pitchFamily="18" charset="-78"/>
            </a:endParaRPr>
          </a:p>
          <a:p>
            <a:pPr algn="r" rtl="1">
              <a:buNone/>
            </a:pPr>
            <a:endParaRPr lang="fr-FR" sz="2800" dirty="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11</a:t>
            </a:fld>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8"/>
            <a:ext cx="8229600" cy="1143000"/>
          </a:xfrm>
        </p:spPr>
        <p:txBody>
          <a:bodyPr/>
          <a:lstStyle/>
          <a:p>
            <a:pPr lvl="1" algn="r" rtl="0">
              <a:spcBef>
                <a:spcPct val="0"/>
              </a:spcBef>
            </a:pPr>
            <a:r>
              <a:rPr lang="ar-DZ" sz="4400" b="1" dirty="0" smtClean="0">
                <a:solidFill>
                  <a:srgbClr val="FF0000"/>
                </a:solidFill>
              </a:rPr>
              <a:t>أنواع القروض:</a:t>
            </a:r>
            <a:r>
              <a:rPr lang="ar-SA" dirty="0" smtClean="0"/>
              <a:t/>
            </a:r>
            <a:br>
              <a:rPr lang="ar-SA" dirty="0" smtClean="0"/>
            </a:br>
            <a:endParaRPr lang="fr-FR" dirty="0"/>
          </a:p>
        </p:txBody>
      </p:sp>
      <p:sp>
        <p:nvSpPr>
          <p:cNvPr id="3" name="Espace réservé du contenu 2"/>
          <p:cNvSpPr>
            <a:spLocks noGrp="1"/>
          </p:cNvSpPr>
          <p:nvPr>
            <p:ph idx="1"/>
          </p:nvPr>
        </p:nvSpPr>
        <p:spPr>
          <a:xfrm>
            <a:off x="357158" y="1071546"/>
            <a:ext cx="8401080" cy="5214974"/>
          </a:xfrm>
        </p:spPr>
        <p:txBody>
          <a:bodyPr>
            <a:noAutofit/>
          </a:bodyPr>
          <a:lstStyle/>
          <a:p>
            <a:pPr marL="0" lvl="0" indent="0" algn="just" rtl="1">
              <a:buNone/>
            </a:pPr>
            <a:r>
              <a:rPr lang="ar-DZ" sz="2600" b="1" dirty="0" smtClean="0">
                <a:solidFill>
                  <a:srgbClr val="FFFF00"/>
                </a:solidFill>
                <a:latin typeface="Traditional Arabic" pitchFamily="18" charset="-78"/>
                <a:cs typeface="Traditional Arabic" pitchFamily="18" charset="-78"/>
              </a:rPr>
              <a:t>أولاً- </a:t>
            </a:r>
            <a:r>
              <a:rPr lang="ar-DZ" sz="2800" b="1" dirty="0" smtClean="0">
                <a:solidFill>
                  <a:srgbClr val="FFFF00"/>
                </a:solidFill>
                <a:latin typeface="Traditional Arabic" pitchFamily="18" charset="-78"/>
                <a:cs typeface="Traditional Arabic" pitchFamily="18" charset="-78"/>
              </a:rPr>
              <a:t>قروض قصيرة الأجل: </a:t>
            </a:r>
            <a:r>
              <a:rPr lang="ar-DZ" sz="2800" b="1" dirty="0" smtClean="0">
                <a:latin typeface="Traditional Arabic" pitchFamily="18" charset="-78"/>
                <a:cs typeface="Traditional Arabic" pitchFamily="18" charset="-78"/>
              </a:rPr>
              <a:t>يمثل هذا النوع معظم قروض البنوك التجارية ويعتبر من أفضل أنواع التوظيف لديها، ومدتها سنة واحدة ، والوفاء </a:t>
            </a:r>
            <a:r>
              <a:rPr lang="ar-DZ" sz="2800" b="1" dirty="0" err="1" smtClean="0">
                <a:latin typeface="Traditional Arabic" pitchFamily="18" charset="-78"/>
                <a:cs typeface="Traditional Arabic" pitchFamily="18" charset="-78"/>
              </a:rPr>
              <a:t>بها</a:t>
            </a:r>
            <a:r>
              <a:rPr lang="ar-DZ" sz="2800" b="1" dirty="0" smtClean="0">
                <a:latin typeface="Traditional Arabic" pitchFamily="18" charset="-78"/>
                <a:cs typeface="Traditional Arabic" pitchFamily="18" charset="-78"/>
              </a:rPr>
              <a:t> يتم مع نهاية العملية التي استهدف تمويلها. وتمس هذه القروض النشاطات التي تقوم </a:t>
            </a:r>
            <a:r>
              <a:rPr lang="ar-DZ" sz="2800" b="1" dirty="0" err="1" smtClean="0">
                <a:latin typeface="Traditional Arabic" pitchFamily="18" charset="-78"/>
                <a:cs typeface="Traditional Arabic" pitchFamily="18" charset="-78"/>
              </a:rPr>
              <a:t>بها</a:t>
            </a:r>
            <a:r>
              <a:rPr lang="ar-DZ" sz="2800" b="1" dirty="0" smtClean="0">
                <a:latin typeface="Traditional Arabic" pitchFamily="18" charset="-78"/>
                <a:cs typeface="Traditional Arabic" pitchFamily="18" charset="-78"/>
              </a:rPr>
              <a:t> المؤسسات خلال دورة الاستغلال ولها عدة صور أهمها:</a:t>
            </a:r>
          </a:p>
          <a:p>
            <a:pPr lvl="0" algn="just" rtl="1">
              <a:buNone/>
            </a:pPr>
            <a:r>
              <a:rPr lang="ar-DZ" sz="2800" b="1" dirty="0" smtClean="0">
                <a:solidFill>
                  <a:srgbClr val="FFFF00"/>
                </a:solidFill>
                <a:latin typeface="Traditional Arabic" pitchFamily="18" charset="-78"/>
                <a:cs typeface="Traditional Arabic" pitchFamily="18" charset="-78"/>
              </a:rPr>
              <a:t>1. الخصم : </a:t>
            </a:r>
            <a:r>
              <a:rPr lang="ar-DZ" sz="2800" b="1" dirty="0" smtClean="0">
                <a:latin typeface="Traditional Arabic" pitchFamily="18" charset="-78"/>
                <a:cs typeface="Traditional Arabic" pitchFamily="18" charset="-78"/>
              </a:rPr>
              <a:t>هو تحويل للحق من الدائن لدائن آخر، أي تنازل الدائن عن دينه بذمة مدينه لقاء الاستيفاء المعجل لدينه ( لقاء السيولة الفورية النقدية).  </a:t>
            </a:r>
            <a:endParaRPr lang="fr-FR" sz="2800" b="1" dirty="0" smtClean="0">
              <a:latin typeface="Traditional Arabic" pitchFamily="18" charset="-78"/>
              <a:cs typeface="Traditional Arabic" pitchFamily="18" charset="-78"/>
            </a:endParaRPr>
          </a:p>
          <a:p>
            <a:pPr lvl="0" algn="just" rtl="1">
              <a:buNone/>
            </a:pPr>
            <a:r>
              <a:rPr lang="ar-DZ" sz="2800" b="1" dirty="0" smtClean="0">
                <a:latin typeface="Traditional Arabic" pitchFamily="18" charset="-78"/>
                <a:cs typeface="Traditional Arabic" pitchFamily="18" charset="-78"/>
              </a:rPr>
              <a:t>- </a:t>
            </a:r>
            <a:r>
              <a:rPr lang="ar-DZ" sz="2800" b="1" dirty="0" smtClean="0">
                <a:solidFill>
                  <a:srgbClr val="FFFF00"/>
                </a:solidFill>
                <a:latin typeface="Traditional Arabic" pitchFamily="18" charset="-78"/>
                <a:cs typeface="Traditional Arabic" pitchFamily="18" charset="-78"/>
              </a:rPr>
              <a:t>خصم الورقة التجارية: </a:t>
            </a:r>
            <a:r>
              <a:rPr lang="ar-DZ" sz="2800" b="1" dirty="0" smtClean="0">
                <a:latin typeface="Traditional Arabic" pitchFamily="18" charset="-78"/>
                <a:cs typeface="Traditional Arabic" pitchFamily="18" charset="-78"/>
              </a:rPr>
              <a:t>هو قيام البنك بشراء الورقة التجارية من حاملها قبل موعد استحقاقها، لقاء خصم من قيمتها. ثم يقوم بتحصيل قيمتها من المدين في التاريخ الموعود.ومن هذه الأوراق نذكر: الكمبيالة، السند </a:t>
            </a:r>
            <a:r>
              <a:rPr lang="ar-DZ" sz="2800" b="1" dirty="0" err="1" smtClean="0">
                <a:latin typeface="Traditional Arabic" pitchFamily="18" charset="-78"/>
                <a:cs typeface="Traditional Arabic" pitchFamily="18" charset="-78"/>
              </a:rPr>
              <a:t>الاذني</a:t>
            </a:r>
            <a:r>
              <a:rPr lang="ar-DZ" sz="2800" b="1" dirty="0" smtClean="0">
                <a:latin typeface="Traditional Arabic" pitchFamily="18" charset="-78"/>
                <a:cs typeface="Traditional Arabic" pitchFamily="18" charset="-78"/>
              </a:rPr>
              <a:t>، سند إيداع البضاعة في المخازن العمومية...وغيرها. هذه الأوراق المخصومة عموماً هي أوراق قابلة للتعبئة لدى البنك المركزي، أي أنه يمكن إعادة خصمها إذا احتاج البنك إلى السيولة مقابل ثمن يسمى </a:t>
            </a:r>
            <a:r>
              <a:rPr lang="ar-DZ" sz="2800" b="1" u="sng" dirty="0" smtClean="0">
                <a:latin typeface="Traditional Arabic" pitchFamily="18" charset="-78"/>
                <a:cs typeface="Traditional Arabic" pitchFamily="18" charset="-78"/>
              </a:rPr>
              <a:t>سعر إعادة الخصم (سعر الفائدة)</a:t>
            </a:r>
            <a:r>
              <a:rPr lang="ar-DZ" sz="2800" b="1" dirty="0" smtClean="0">
                <a:latin typeface="Traditional Arabic" pitchFamily="18" charset="-78"/>
                <a:cs typeface="Traditional Arabic" pitchFamily="18" charset="-78"/>
              </a:rPr>
              <a:t>.</a:t>
            </a:r>
            <a:endParaRPr lang="fr-FR" sz="2800" b="1" dirty="0" smtClean="0">
              <a:latin typeface="Traditional Arabic" pitchFamily="18" charset="-78"/>
              <a:cs typeface="Traditional Arabic" pitchFamily="18" charset="-78"/>
            </a:endParaRPr>
          </a:p>
          <a:p>
            <a:pPr marL="0" lvl="0" indent="0" algn="just" rtl="1">
              <a:buNone/>
            </a:pPr>
            <a:endParaRPr lang="fr-FR" sz="2800" b="1" dirty="0" smtClean="0">
              <a:latin typeface="Traditional Arabic" pitchFamily="18" charset="-78"/>
              <a:cs typeface="Traditional Arabic" pitchFamily="18" charset="-78"/>
            </a:endParaRPr>
          </a:p>
          <a:p>
            <a:pPr algn="r" rtl="1">
              <a:buNone/>
            </a:pPr>
            <a:endParaRPr lang="ar-DZ" sz="2800" dirty="0" smtClean="0"/>
          </a:p>
          <a:p>
            <a:pPr algn="r" rtl="1">
              <a:buNone/>
            </a:pPr>
            <a:endParaRPr lang="ar-DZ" sz="2800" dirty="0" smtClean="0"/>
          </a:p>
          <a:p>
            <a:pPr algn="r" rtl="1">
              <a:buNone/>
            </a:pPr>
            <a:endParaRPr lang="fr-FR" sz="2800" dirty="0" smtClean="0"/>
          </a:p>
          <a:p>
            <a:pPr algn="r" rtl="1">
              <a:buNone/>
            </a:pPr>
            <a:endParaRPr lang="fr-FR" sz="2600" b="1" dirty="0" smtClean="0">
              <a:latin typeface="Traditional Arabic" pitchFamily="18" charset="-78"/>
              <a:cs typeface="Traditional Arabic" pitchFamily="18" charset="-78"/>
            </a:endParaRPr>
          </a:p>
          <a:p>
            <a:pPr marL="0" indent="0" algn="r" rtl="1">
              <a:buNone/>
            </a:pPr>
            <a:endParaRPr lang="fr-FR" sz="2600" b="1" dirty="0" smtClean="0">
              <a:latin typeface="Traditional Arabic" pitchFamily="18" charset="-78"/>
              <a:cs typeface="Traditional Arabic" pitchFamily="18" charset="-78"/>
            </a:endParaRPr>
          </a:p>
          <a:p>
            <a:pPr algn="r" rtl="1">
              <a:buNone/>
            </a:pPr>
            <a:endParaRPr lang="fr-FR" sz="2800" dirty="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12</a:t>
            </a:fld>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8"/>
            <a:ext cx="8229600" cy="1143000"/>
          </a:xfrm>
        </p:spPr>
        <p:txBody>
          <a:bodyPr/>
          <a:lstStyle/>
          <a:p>
            <a:pPr lvl="1" algn="r" rtl="0">
              <a:spcBef>
                <a:spcPct val="0"/>
              </a:spcBef>
            </a:pPr>
            <a:r>
              <a:rPr lang="ar-DZ" sz="4400" b="1" dirty="0" smtClean="0">
                <a:solidFill>
                  <a:srgbClr val="FF0000"/>
                </a:solidFill>
              </a:rPr>
              <a:t>أنواع القروض:</a:t>
            </a:r>
            <a:r>
              <a:rPr lang="ar-SA" dirty="0" smtClean="0"/>
              <a:t/>
            </a:r>
            <a:br>
              <a:rPr lang="ar-SA" dirty="0" smtClean="0"/>
            </a:br>
            <a:endParaRPr lang="fr-FR" dirty="0"/>
          </a:p>
        </p:txBody>
      </p:sp>
      <p:sp>
        <p:nvSpPr>
          <p:cNvPr id="3" name="Espace réservé du contenu 2"/>
          <p:cNvSpPr>
            <a:spLocks noGrp="1"/>
          </p:cNvSpPr>
          <p:nvPr>
            <p:ph idx="1"/>
          </p:nvPr>
        </p:nvSpPr>
        <p:spPr>
          <a:xfrm>
            <a:off x="357158" y="1071546"/>
            <a:ext cx="8401080" cy="5214974"/>
          </a:xfrm>
        </p:spPr>
        <p:txBody>
          <a:bodyPr>
            <a:noAutofit/>
          </a:bodyPr>
          <a:lstStyle/>
          <a:p>
            <a:pPr lvl="0" algn="just" rtl="1">
              <a:buFontTx/>
              <a:buChar char="-"/>
            </a:pPr>
            <a:r>
              <a:rPr lang="ar-DZ" sz="2600" b="1" dirty="0" smtClean="0">
                <a:solidFill>
                  <a:srgbClr val="FFFF00"/>
                </a:solidFill>
                <a:latin typeface="Traditional Arabic" pitchFamily="18" charset="-78"/>
                <a:cs typeface="Traditional Arabic" pitchFamily="18" charset="-78"/>
              </a:rPr>
              <a:t>خصم الشيك: </a:t>
            </a:r>
            <a:r>
              <a:rPr lang="ar-DZ" sz="2600" b="1" dirty="0" smtClean="0">
                <a:latin typeface="Traditional Arabic" pitchFamily="18" charset="-78"/>
                <a:cs typeface="Traditional Arabic" pitchFamily="18" charset="-78"/>
              </a:rPr>
              <a:t>هو وسيلة سحب من الحساب أي وسيلة للدفع في الحال، أي انه ليس أداة ائتمان ولكن بعض الممارسات التجارية والبنكية في بعض الأقطار تسمح بان يكون استحقاق الشيك بعد فترة معينة من الزمن، وعندئذ يصبح أداة ائتمان قابلة للتداول أي انتقال الخصم وبالتالي قابلا للخصم.</a:t>
            </a:r>
          </a:p>
          <a:p>
            <a:pPr lvl="0" algn="just" rtl="1">
              <a:buNone/>
            </a:pPr>
            <a:r>
              <a:rPr lang="ar-DZ" sz="2600" b="1" dirty="0" smtClean="0">
                <a:solidFill>
                  <a:srgbClr val="FFFF00"/>
                </a:solidFill>
                <a:latin typeface="Traditional Arabic" pitchFamily="18" charset="-78"/>
                <a:cs typeface="Traditional Arabic" pitchFamily="18" charset="-78"/>
              </a:rPr>
              <a:t>2. </a:t>
            </a:r>
            <a:r>
              <a:rPr lang="ar-DZ" sz="2600" b="1" dirty="0" err="1" smtClean="0">
                <a:solidFill>
                  <a:srgbClr val="FFFF00"/>
                </a:solidFill>
                <a:latin typeface="Traditional Arabic" pitchFamily="18" charset="-78"/>
                <a:cs typeface="Traditional Arabic" pitchFamily="18" charset="-78"/>
              </a:rPr>
              <a:t>إعتمادات</a:t>
            </a:r>
            <a:r>
              <a:rPr lang="ar-DZ" sz="2600" b="1" dirty="0" smtClean="0">
                <a:solidFill>
                  <a:srgbClr val="FFFF00"/>
                </a:solidFill>
                <a:latin typeface="Traditional Arabic" pitchFamily="18" charset="-78"/>
                <a:cs typeface="Traditional Arabic" pitchFamily="18" charset="-78"/>
              </a:rPr>
              <a:t> الصندوق: </a:t>
            </a:r>
            <a:r>
              <a:rPr lang="ar-DZ" sz="2600" b="1" dirty="0" smtClean="0">
                <a:latin typeface="Traditional Arabic" pitchFamily="18" charset="-78"/>
                <a:cs typeface="Traditional Arabic" pitchFamily="18" charset="-78"/>
              </a:rPr>
              <a:t>وهي تسمى بهذا الاسم بسبب ارتباطها بالصندوق أي الحساب المستمر للزبون. وتهدف إلى تغذية صندوق الزبون وتلبية الآنية للسيولة، </a:t>
            </a:r>
            <a:r>
              <a:rPr lang="ar-DZ" sz="2600" b="1" dirty="0" err="1" smtClean="0">
                <a:latin typeface="Traditional Arabic" pitchFamily="18" charset="-78"/>
                <a:cs typeface="Traditional Arabic" pitchFamily="18" charset="-78"/>
              </a:rPr>
              <a:t>إعتمادات</a:t>
            </a:r>
            <a:r>
              <a:rPr lang="ar-DZ" sz="2600" b="1" dirty="0" smtClean="0">
                <a:latin typeface="Traditional Arabic" pitchFamily="18" charset="-78"/>
                <a:cs typeface="Traditional Arabic" pitchFamily="18" charset="-78"/>
              </a:rPr>
              <a:t> الصندوق هي تلك الذي يقدم البنك بموجبها أو يتعهد بتقديم المال للزبون مقابل عهد بالتسديد مع فائدة ولها عدة صور:</a:t>
            </a:r>
            <a:endParaRPr lang="fr-FR" sz="2600" b="1" dirty="0" smtClean="0">
              <a:latin typeface="Traditional Arabic" pitchFamily="18" charset="-78"/>
              <a:cs typeface="Traditional Arabic" pitchFamily="18" charset="-78"/>
            </a:endParaRPr>
          </a:p>
          <a:p>
            <a:pPr lvl="0" algn="just" rtl="1">
              <a:buNone/>
            </a:pPr>
            <a:r>
              <a:rPr lang="ar-DZ" sz="2600" b="1" dirty="0" smtClean="0">
                <a:solidFill>
                  <a:srgbClr val="FFFF00"/>
                </a:solidFill>
                <a:latin typeface="Traditional Arabic" pitchFamily="18" charset="-78"/>
                <a:cs typeface="Traditional Arabic" pitchFamily="18" charset="-78"/>
              </a:rPr>
              <a:t>- اعتماد البريد الوارد </a:t>
            </a:r>
            <a:r>
              <a:rPr lang="ar-DZ" sz="2600" b="1" dirty="0" smtClean="0">
                <a:latin typeface="Traditional Arabic" pitchFamily="18" charset="-78"/>
                <a:cs typeface="Traditional Arabic" pitchFamily="18" charset="-78"/>
              </a:rPr>
              <a:t>: وبموجبه يدفع البنك قيمة الصك في حالة عدم كفاية رصيد الزبون وهذا الأخير يوفي المبلغ خلال يوم أو يومين.</a:t>
            </a:r>
            <a:endParaRPr lang="fr-FR" sz="2600" b="1" dirty="0" smtClean="0">
              <a:latin typeface="Traditional Arabic" pitchFamily="18" charset="-78"/>
              <a:cs typeface="Traditional Arabic" pitchFamily="18" charset="-78"/>
            </a:endParaRPr>
          </a:p>
          <a:p>
            <a:pPr lvl="0" algn="just" rtl="1">
              <a:buNone/>
            </a:pPr>
            <a:r>
              <a:rPr lang="ar-DZ" sz="2600" b="1" dirty="0" smtClean="0">
                <a:solidFill>
                  <a:srgbClr val="FFFF00"/>
                </a:solidFill>
                <a:latin typeface="Traditional Arabic" pitchFamily="18" charset="-78"/>
                <a:cs typeface="Traditional Arabic" pitchFamily="18" charset="-78"/>
              </a:rPr>
              <a:t>- </a:t>
            </a:r>
            <a:r>
              <a:rPr lang="ar-DZ" sz="2600" b="1" dirty="0" err="1" smtClean="0">
                <a:solidFill>
                  <a:srgbClr val="FFFF00"/>
                </a:solidFill>
                <a:latin typeface="Traditional Arabic" pitchFamily="18" charset="-78"/>
                <a:cs typeface="Traditional Arabic" pitchFamily="18" charset="-78"/>
              </a:rPr>
              <a:t>إعتماد</a:t>
            </a:r>
            <a:r>
              <a:rPr lang="ar-DZ" sz="2600" b="1" dirty="0" smtClean="0">
                <a:solidFill>
                  <a:srgbClr val="FFFF00"/>
                </a:solidFill>
                <a:latin typeface="Traditional Arabic" pitchFamily="18" charset="-78"/>
                <a:cs typeface="Traditional Arabic" pitchFamily="18" charset="-78"/>
              </a:rPr>
              <a:t> الموسم: </a:t>
            </a:r>
            <a:r>
              <a:rPr lang="ar-DZ" sz="2600" b="1" dirty="0" smtClean="0">
                <a:latin typeface="Traditional Arabic" pitchFamily="18" charset="-78"/>
                <a:cs typeface="Traditional Arabic" pitchFamily="18" charset="-78"/>
              </a:rPr>
              <a:t>هو تسليف على الحساب الجاري قد يمتد إلى تسعة أشهر ويستخدم عندما تكون دورة الإنتاج أو البيع موسمية الذي يقصد مواجهة تكاليف الموارد الأولية أو النقل...الخ.</a:t>
            </a:r>
            <a:endParaRPr lang="fr-FR" sz="2600" b="1" dirty="0" smtClean="0">
              <a:latin typeface="Traditional Arabic" pitchFamily="18" charset="-78"/>
              <a:cs typeface="Traditional Arabic" pitchFamily="18" charset="-78"/>
            </a:endParaRPr>
          </a:p>
          <a:p>
            <a:pPr lvl="0" algn="just" rtl="1">
              <a:buFontTx/>
              <a:buChar char="-"/>
            </a:pPr>
            <a:endParaRPr lang="fr-FR" sz="2600" b="1" dirty="0" smtClean="0">
              <a:latin typeface="Traditional Arabic" pitchFamily="18" charset="-78"/>
              <a:cs typeface="Traditional Arabic" pitchFamily="18" charset="-78"/>
            </a:endParaRPr>
          </a:p>
          <a:p>
            <a:pPr rtl="1"/>
            <a:r>
              <a:rPr lang="ar-DZ" sz="2800" dirty="0" smtClean="0"/>
              <a:t> </a:t>
            </a:r>
            <a:endParaRPr lang="fr-FR" sz="2800" dirty="0" smtClean="0"/>
          </a:p>
          <a:p>
            <a:pPr algn="r" rtl="1">
              <a:buNone/>
            </a:pPr>
            <a:endParaRPr lang="ar-DZ" sz="2800" dirty="0" smtClean="0"/>
          </a:p>
          <a:p>
            <a:pPr algn="r" rtl="1">
              <a:buNone/>
            </a:pPr>
            <a:endParaRPr lang="ar-DZ" sz="2800" dirty="0" smtClean="0"/>
          </a:p>
          <a:p>
            <a:pPr algn="r" rtl="1">
              <a:buNone/>
            </a:pPr>
            <a:endParaRPr lang="fr-FR" sz="2800" dirty="0" smtClean="0"/>
          </a:p>
          <a:p>
            <a:pPr algn="r" rtl="1">
              <a:buNone/>
            </a:pPr>
            <a:endParaRPr lang="fr-FR" sz="2600" b="1" dirty="0" smtClean="0">
              <a:latin typeface="Traditional Arabic" pitchFamily="18" charset="-78"/>
              <a:cs typeface="Traditional Arabic" pitchFamily="18" charset="-78"/>
            </a:endParaRPr>
          </a:p>
          <a:p>
            <a:pPr marL="0" indent="0" algn="r" rtl="1">
              <a:buNone/>
            </a:pPr>
            <a:endParaRPr lang="fr-FR" sz="2600" b="1" dirty="0" smtClean="0">
              <a:latin typeface="Traditional Arabic" pitchFamily="18" charset="-78"/>
              <a:cs typeface="Traditional Arabic" pitchFamily="18" charset="-78"/>
            </a:endParaRPr>
          </a:p>
          <a:p>
            <a:pPr algn="r" rtl="1">
              <a:buNone/>
            </a:pPr>
            <a:endParaRPr lang="fr-FR" sz="2800" dirty="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13</a:t>
            </a:fld>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14"/>
            <a:ext cx="8229600" cy="1143000"/>
          </a:xfrm>
        </p:spPr>
        <p:txBody>
          <a:bodyPr/>
          <a:lstStyle/>
          <a:p>
            <a:pPr lvl="1" algn="r" rtl="0">
              <a:spcBef>
                <a:spcPct val="0"/>
              </a:spcBef>
            </a:pPr>
            <a:r>
              <a:rPr lang="ar-DZ" sz="4400" b="1" dirty="0" smtClean="0">
                <a:solidFill>
                  <a:srgbClr val="FF0000"/>
                </a:solidFill>
              </a:rPr>
              <a:t>أنواع القروض:</a:t>
            </a:r>
            <a:r>
              <a:rPr lang="ar-SA" dirty="0" smtClean="0"/>
              <a:t/>
            </a:r>
            <a:br>
              <a:rPr lang="ar-SA" dirty="0" smtClean="0"/>
            </a:br>
            <a:endParaRPr lang="fr-FR" dirty="0"/>
          </a:p>
        </p:txBody>
      </p:sp>
      <p:sp>
        <p:nvSpPr>
          <p:cNvPr id="3" name="Espace réservé du contenu 2"/>
          <p:cNvSpPr>
            <a:spLocks noGrp="1"/>
          </p:cNvSpPr>
          <p:nvPr>
            <p:ph idx="1"/>
          </p:nvPr>
        </p:nvSpPr>
        <p:spPr>
          <a:xfrm>
            <a:off x="357158" y="1000108"/>
            <a:ext cx="8401080" cy="5214974"/>
          </a:xfrm>
        </p:spPr>
        <p:txBody>
          <a:bodyPr>
            <a:noAutofit/>
          </a:bodyPr>
          <a:lstStyle/>
          <a:p>
            <a:pPr marL="0" lvl="0" indent="0" algn="just" rtl="1">
              <a:buFontTx/>
              <a:buChar char="-"/>
            </a:pPr>
            <a:r>
              <a:rPr lang="ar-DZ" sz="2600" b="1" dirty="0" smtClean="0">
                <a:solidFill>
                  <a:srgbClr val="FFFF00"/>
                </a:solidFill>
                <a:latin typeface="Traditional Arabic" pitchFamily="18" charset="-78"/>
                <a:cs typeface="Traditional Arabic" pitchFamily="18" charset="-78"/>
              </a:rPr>
              <a:t>تسهيلات الصندوق: </a:t>
            </a:r>
            <a:r>
              <a:rPr lang="ar-DZ" sz="2600" b="1" dirty="0" smtClean="0">
                <a:latin typeface="Traditional Arabic" pitchFamily="18" charset="-78"/>
                <a:cs typeface="Traditional Arabic" pitchFamily="18" charset="-78"/>
              </a:rPr>
              <a:t>وهي تمتد لبضعة أيام كان يقبل البنك توظيف ورقة تجارية لصالح الزبون، أو يمنحه </a:t>
            </a:r>
            <a:r>
              <a:rPr lang="ar-DZ" sz="2600" b="1" dirty="0" err="1" smtClean="0">
                <a:latin typeface="Traditional Arabic" pitchFamily="18" charset="-78"/>
                <a:cs typeface="Traditional Arabic" pitchFamily="18" charset="-78"/>
              </a:rPr>
              <a:t>إعتمادا</a:t>
            </a:r>
            <a:r>
              <a:rPr lang="ar-DZ" sz="2600" b="1" dirty="0" smtClean="0">
                <a:latin typeface="Traditional Arabic" pitchFamily="18" charset="-78"/>
                <a:cs typeface="Traditional Arabic" pitchFamily="18" charset="-78"/>
              </a:rPr>
              <a:t> على المكشوف لتمكينه من مواجهة العجز في صندوقه أو آخر الشهر عادة، وعموما فان هذه التسهيلات ترمي إلى تغطية الرصيد المدين لحين اقرب فرصة وفاء أو خصم ومنها:</a:t>
            </a:r>
          </a:p>
          <a:p>
            <a:pPr marL="0" lvl="0" indent="0" algn="just" rtl="1">
              <a:buNone/>
            </a:pPr>
            <a:r>
              <a:rPr lang="ar-DZ" sz="2600" b="1" dirty="0" smtClean="0">
                <a:solidFill>
                  <a:srgbClr val="FFFF00"/>
                </a:solidFill>
                <a:latin typeface="Traditional Arabic" pitchFamily="18" charset="-78"/>
                <a:cs typeface="Traditional Arabic" pitchFamily="18" charset="-78"/>
              </a:rPr>
              <a:t>التوطين: </a:t>
            </a:r>
            <a:r>
              <a:rPr lang="ar-DZ" sz="2600" b="1" dirty="0" smtClean="0">
                <a:latin typeface="Traditional Arabic" pitchFamily="18" charset="-78"/>
                <a:cs typeface="Traditional Arabic" pitchFamily="18" charset="-78"/>
              </a:rPr>
              <a:t>إن توطين الورقة التجارية يعني تحديد اسم البنك ورقم الحساب يجري منه وفيه تسديد قيمتها.وللتوطين سبابان:الأول مالي والثاني توفر مزية تحديد اسم البنك وعند عدم الدفع في موعد الاستحقاق فان حامل السند يمكنه نظريا طلب سجن صاحب السند لان ذلك السند في الاستحقاق قد أصبح بمثابة شيك.</a:t>
            </a:r>
          </a:p>
          <a:p>
            <a:pPr marL="0" lvl="0" indent="0" algn="just" rtl="1">
              <a:buNone/>
            </a:pPr>
            <a:r>
              <a:rPr lang="ar-DZ" sz="2600" b="1" dirty="0" smtClean="0">
                <a:solidFill>
                  <a:srgbClr val="FFFF00"/>
                </a:solidFill>
                <a:latin typeface="Traditional Arabic" pitchFamily="18" charset="-78"/>
                <a:cs typeface="Traditional Arabic" pitchFamily="18" charset="-78"/>
              </a:rPr>
              <a:t>المكشوف: </a:t>
            </a:r>
            <a:r>
              <a:rPr lang="ar-DZ" sz="2600" b="1" dirty="0" smtClean="0">
                <a:latin typeface="Traditional Arabic" pitchFamily="18" charset="-78"/>
                <a:cs typeface="Traditional Arabic" pitchFamily="18" charset="-78"/>
              </a:rPr>
              <a:t>ويعني المبلغ الذي يسمح البنك لزبونه بسحب ما يزيد عن رصيد حسابه الجاري أي بما يزيد عن رصيده الدائن، ويفرض البنك فائدة على الزبون خلال الفترة التي تسمح فيها مبالغ تفوق رصيده الدائن في الحساب الجاري. ويوقف البنك فرض الفائدة بمجرد عودة الرصيد من الدين إلى دائن. وبعبارة أخرى فان الفائدة ترتبط بمقدار المبلغ الذي ينكشف في الحساب الجاري (أي يصبح مدينا) وعلى فترة الانكشاف، وتحتسب الفائدة على أساس أيام السحب، ومدة المكشوف تصل إلى سنة واحدة.  </a:t>
            </a:r>
            <a:endParaRPr lang="fr-FR" sz="2600" b="1" dirty="0" smtClean="0">
              <a:latin typeface="Traditional Arabic" pitchFamily="18" charset="-78"/>
              <a:cs typeface="Traditional Arabic" pitchFamily="18" charset="-78"/>
            </a:endParaRPr>
          </a:p>
          <a:p>
            <a:pPr lvl="0" algn="just" rtl="1">
              <a:buNone/>
            </a:pPr>
            <a:endParaRPr lang="fr-FR" sz="2600" b="1" dirty="0" smtClean="0">
              <a:latin typeface="Traditional Arabic" pitchFamily="18" charset="-78"/>
              <a:cs typeface="Traditional Arabic" pitchFamily="18" charset="-78"/>
            </a:endParaRPr>
          </a:p>
          <a:p>
            <a:pPr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algn="r" rtl="1">
              <a:buNone/>
            </a:pPr>
            <a:endParaRPr lang="ar-DZ" sz="2800" dirty="0" smtClean="0"/>
          </a:p>
          <a:p>
            <a:pPr algn="r" rtl="1">
              <a:buNone/>
            </a:pPr>
            <a:endParaRPr lang="ar-DZ" sz="2800" dirty="0" smtClean="0"/>
          </a:p>
          <a:p>
            <a:pPr algn="r" rtl="1">
              <a:buNone/>
            </a:pPr>
            <a:endParaRPr lang="fr-FR" sz="2800" dirty="0" smtClean="0"/>
          </a:p>
          <a:p>
            <a:pPr algn="r" rtl="1">
              <a:buNone/>
            </a:pPr>
            <a:endParaRPr lang="fr-FR" sz="2600" b="1" dirty="0" smtClean="0">
              <a:latin typeface="Traditional Arabic" pitchFamily="18" charset="-78"/>
              <a:cs typeface="Traditional Arabic" pitchFamily="18" charset="-78"/>
            </a:endParaRPr>
          </a:p>
          <a:p>
            <a:pPr marL="0" indent="0" algn="r" rtl="1">
              <a:buNone/>
            </a:pPr>
            <a:endParaRPr lang="fr-FR" sz="2600" b="1" dirty="0" smtClean="0">
              <a:latin typeface="Traditional Arabic" pitchFamily="18" charset="-78"/>
              <a:cs typeface="Traditional Arabic" pitchFamily="18" charset="-78"/>
            </a:endParaRPr>
          </a:p>
          <a:p>
            <a:pPr algn="r" rtl="1">
              <a:buNone/>
            </a:pPr>
            <a:endParaRPr lang="fr-FR" sz="2800" dirty="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14</a:t>
            </a:fld>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8"/>
            <a:ext cx="8229600" cy="1143000"/>
          </a:xfrm>
        </p:spPr>
        <p:txBody>
          <a:bodyPr/>
          <a:lstStyle/>
          <a:p>
            <a:pPr lvl="1" algn="r" rtl="0">
              <a:spcBef>
                <a:spcPct val="0"/>
              </a:spcBef>
            </a:pPr>
            <a:r>
              <a:rPr lang="ar-DZ" sz="4400" b="1" dirty="0" smtClean="0">
                <a:solidFill>
                  <a:srgbClr val="FF0000"/>
                </a:solidFill>
              </a:rPr>
              <a:t>أنواع القروض:</a:t>
            </a:r>
            <a:r>
              <a:rPr lang="ar-SA" dirty="0" smtClean="0"/>
              <a:t/>
            </a:r>
            <a:br>
              <a:rPr lang="ar-SA" dirty="0" smtClean="0"/>
            </a:br>
            <a:endParaRPr lang="fr-FR" dirty="0"/>
          </a:p>
        </p:txBody>
      </p:sp>
      <p:sp>
        <p:nvSpPr>
          <p:cNvPr id="3" name="Espace réservé du contenu 2"/>
          <p:cNvSpPr>
            <a:spLocks noGrp="1"/>
          </p:cNvSpPr>
          <p:nvPr>
            <p:ph idx="1"/>
          </p:nvPr>
        </p:nvSpPr>
        <p:spPr>
          <a:xfrm>
            <a:off x="357158" y="1071546"/>
            <a:ext cx="8401080" cy="5214974"/>
          </a:xfrm>
        </p:spPr>
        <p:txBody>
          <a:bodyPr>
            <a:noAutofit/>
          </a:bodyPr>
          <a:lstStyle/>
          <a:p>
            <a:pPr marL="0" lvl="0" indent="0" algn="just" rtl="1">
              <a:buNone/>
            </a:pPr>
            <a:r>
              <a:rPr lang="ar-DZ" sz="2600" b="1" dirty="0" smtClean="0">
                <a:solidFill>
                  <a:srgbClr val="FFFF00"/>
                </a:solidFill>
                <a:latin typeface="Traditional Arabic" pitchFamily="18" charset="-78"/>
                <a:cs typeface="Traditional Arabic" pitchFamily="18" charset="-78"/>
              </a:rPr>
              <a:t>-بطاقات الائتمان: </a:t>
            </a:r>
            <a:r>
              <a:rPr lang="ar-DZ" sz="2600" b="1" dirty="0" smtClean="0">
                <a:latin typeface="Traditional Arabic" pitchFamily="18" charset="-78"/>
                <a:cs typeface="Traditional Arabic" pitchFamily="18" charset="-78"/>
              </a:rPr>
              <a:t>هي بطاقة صغيرة مصنوعة من البلاستيك، تسمح لصاحبها بشراء الخدمات والسلع بالاعتماد على الائتمان . وتعد هذه بطاقات أفضل بديل عن الشيكّات والنقود،</a:t>
            </a:r>
            <a:r>
              <a:rPr lang="fr-FR" sz="2600" b="1" dirty="0" smtClean="0">
                <a:latin typeface="Traditional Arabic" pitchFamily="18" charset="-78"/>
                <a:cs typeface="Traditional Arabic" pitchFamily="18" charset="-78"/>
              </a:rPr>
              <a:t> </a:t>
            </a:r>
            <a:r>
              <a:rPr lang="ar-DZ" sz="2600" b="1" dirty="0" smtClean="0">
                <a:latin typeface="Traditional Arabic" pitchFamily="18" charset="-78"/>
                <a:cs typeface="Traditional Arabic" pitchFamily="18" charset="-78"/>
              </a:rPr>
              <a:t>وعنصراً مهماً من عناصر التجارة باستخدام شبكة الإنترنت، والتجارة الإلكترونيّة</a:t>
            </a:r>
            <a:r>
              <a:rPr lang="fr-FR" sz="2600" b="1" dirty="0" smtClean="0">
                <a:latin typeface="Traditional Arabic" pitchFamily="18" charset="-78"/>
                <a:cs typeface="Traditional Arabic" pitchFamily="18" charset="-78"/>
              </a:rPr>
              <a:t> </a:t>
            </a:r>
            <a:r>
              <a:rPr lang="ar-DZ" sz="2600" b="1" dirty="0" smtClean="0">
                <a:latin typeface="Traditional Arabic" pitchFamily="18" charset="-78"/>
                <a:cs typeface="Traditional Arabic" pitchFamily="18" charset="-78"/>
              </a:rPr>
              <a:t>ومن أمثلتها: </a:t>
            </a:r>
            <a:r>
              <a:rPr lang="fr-FR" sz="2600" b="1" i="1" dirty="0" smtClean="0">
                <a:latin typeface="Traditional Arabic" pitchFamily="18" charset="-78"/>
                <a:cs typeface="Traditional Arabic" pitchFamily="18" charset="-78"/>
              </a:rPr>
              <a:t>Visa - Master </a:t>
            </a:r>
            <a:r>
              <a:rPr lang="fr-FR" sz="2600" b="1" i="1" dirty="0" err="1" smtClean="0">
                <a:latin typeface="Traditional Arabic" pitchFamily="18" charset="-78"/>
                <a:cs typeface="Traditional Arabic" pitchFamily="18" charset="-78"/>
              </a:rPr>
              <a:t>cart</a:t>
            </a:r>
            <a:r>
              <a:rPr lang="ar-DZ" sz="2600" b="1" dirty="0" smtClean="0">
                <a:latin typeface="Traditional Arabic" pitchFamily="18" charset="-78"/>
                <a:cs typeface="Traditional Arabic" pitchFamily="18" charset="-78"/>
              </a:rPr>
              <a:t> .</a:t>
            </a:r>
            <a:r>
              <a:rPr lang="ar-DZ" sz="2600" dirty="0" smtClean="0">
                <a:latin typeface="Traditional Arabic" pitchFamily="18" charset="-78"/>
                <a:cs typeface="Traditional Arabic" pitchFamily="18" charset="-78"/>
              </a:rPr>
              <a:t/>
            </a:r>
            <a:br>
              <a:rPr lang="ar-DZ" sz="2600" dirty="0" smtClean="0">
                <a:latin typeface="Traditional Arabic" pitchFamily="18" charset="-78"/>
                <a:cs typeface="Traditional Arabic" pitchFamily="18" charset="-78"/>
              </a:rPr>
            </a:br>
            <a:r>
              <a:rPr lang="ar-DZ" sz="2600" dirty="0" smtClean="0">
                <a:latin typeface="Traditional Arabic" pitchFamily="18" charset="-78"/>
                <a:cs typeface="Traditional Arabic" pitchFamily="18" charset="-78"/>
              </a:rPr>
              <a:t>-</a:t>
            </a:r>
            <a:r>
              <a:rPr lang="ar-DZ" sz="2600" b="1" dirty="0" smtClean="0">
                <a:solidFill>
                  <a:srgbClr val="FFFF00"/>
                </a:solidFill>
                <a:latin typeface="Traditional Arabic" pitchFamily="18" charset="-78"/>
                <a:cs typeface="Traditional Arabic" pitchFamily="18" charset="-78"/>
              </a:rPr>
              <a:t>القروض الشخصية</a:t>
            </a:r>
            <a:r>
              <a:rPr lang="en-US" sz="2600" b="1" dirty="0" smtClean="0">
                <a:solidFill>
                  <a:srgbClr val="FFFF00"/>
                </a:solidFill>
                <a:latin typeface="Traditional Arabic" pitchFamily="18" charset="-78"/>
                <a:cs typeface="Traditional Arabic" pitchFamily="18" charset="-78"/>
              </a:rPr>
              <a:t> </a:t>
            </a:r>
            <a:r>
              <a:rPr lang="ar-DZ" sz="2600" b="1" dirty="0" smtClean="0">
                <a:solidFill>
                  <a:srgbClr val="FFFF00"/>
                </a:solidFill>
                <a:latin typeface="Traditional Arabic" pitchFamily="18" charset="-78"/>
                <a:cs typeface="Traditional Arabic" pitchFamily="18" charset="-78"/>
              </a:rPr>
              <a:t>: </a:t>
            </a:r>
            <a:r>
              <a:rPr lang="ar-DZ" sz="2600" b="1" dirty="0" smtClean="0">
                <a:latin typeface="Traditional Arabic" pitchFamily="18" charset="-78"/>
                <a:cs typeface="Traditional Arabic" pitchFamily="18" charset="-78"/>
              </a:rPr>
              <a:t>وتقدم لأشخاص الذين لديهم دخل ثابت كالموظفين والمتقاعدين وغيرهم ومقدارها يتناسب مع الدخل الشهري للمستفيد تناسب مع ويوفي القرض بأقساط شهرية لمدة سنة واحدة.</a:t>
            </a:r>
          </a:p>
          <a:p>
            <a:pPr marL="0" lvl="0" indent="0" algn="just" rtl="1">
              <a:buNone/>
            </a:pPr>
            <a:r>
              <a:rPr lang="ar-DZ" sz="2600" b="1" dirty="0" smtClean="0">
                <a:solidFill>
                  <a:srgbClr val="FFFF00"/>
                </a:solidFill>
                <a:latin typeface="Traditional Arabic" pitchFamily="18" charset="-78"/>
                <a:cs typeface="Traditional Arabic" pitchFamily="18" charset="-78"/>
              </a:rPr>
              <a:t>-</a:t>
            </a:r>
            <a:r>
              <a:rPr lang="ar-DZ" sz="2600" b="1" dirty="0" err="1" smtClean="0">
                <a:solidFill>
                  <a:srgbClr val="FFFF00"/>
                </a:solidFill>
                <a:latin typeface="Traditional Arabic" pitchFamily="18" charset="-78"/>
                <a:cs typeface="Traditional Arabic" pitchFamily="18" charset="-78"/>
              </a:rPr>
              <a:t>تسبيقات</a:t>
            </a:r>
            <a:r>
              <a:rPr lang="ar-DZ" sz="2600" b="1" dirty="0" smtClean="0">
                <a:solidFill>
                  <a:srgbClr val="FFFF00"/>
                </a:solidFill>
                <a:latin typeface="Traditional Arabic" pitchFamily="18" charset="-78"/>
                <a:cs typeface="Traditional Arabic" pitchFamily="18" charset="-78"/>
              </a:rPr>
              <a:t> على الصفقات العمومية:</a:t>
            </a:r>
            <a:r>
              <a:rPr lang="ar-DZ" sz="2600" b="1" dirty="0" smtClean="0">
                <a:latin typeface="Traditional Arabic" pitchFamily="18" charset="-78"/>
                <a:cs typeface="Traditional Arabic" pitchFamily="18" charset="-78"/>
              </a:rPr>
              <a:t> هي عبارة عن اتفاقيات للشراء وتنفيذ أشغال لفائدة السلطات العمومية من قبل المقاول.</a:t>
            </a:r>
          </a:p>
          <a:p>
            <a:pPr marL="0" indent="0" algn="just" rtl="1">
              <a:buNone/>
            </a:pPr>
            <a:r>
              <a:rPr lang="ar-DZ" sz="2600" b="1" dirty="0" smtClean="0">
                <a:solidFill>
                  <a:srgbClr val="FFFF00"/>
                </a:solidFill>
                <a:latin typeface="Traditional Arabic" pitchFamily="18" charset="-78"/>
                <a:cs typeface="Traditional Arabic" pitchFamily="18" charset="-78"/>
              </a:rPr>
              <a:t>- قروض الربط: </a:t>
            </a:r>
            <a:r>
              <a:rPr lang="ar-DZ" sz="2600" b="1" dirty="0" smtClean="0">
                <a:latin typeface="Traditional Arabic" pitchFamily="18" charset="-78"/>
                <a:cs typeface="Traditional Arabic" pitchFamily="18" charset="-78"/>
              </a:rPr>
              <a:t>هو عبارة عن قرض يمنح إلى الزبون لمواجهة الحاجة إلى السيولة المطلوبة لتمويل عملية مالية في الغالب، تحقيقها شبه مؤكد، ولكنه مؤجل فقط للأسباب خارجية. و يقرر البنك مثل هذا النوع من القروض عندما يكون هناك شبه تأكد من تحقق العملية محل التمويل,ولكن هناك فقط أسباب معينة أخرت تحقيقها.</a:t>
            </a:r>
            <a:r>
              <a:rPr lang="ar-DZ" sz="2800" dirty="0" smtClean="0"/>
              <a:t> </a:t>
            </a:r>
            <a:endParaRPr lang="fr-FR" sz="2600" b="1" dirty="0" smtClean="0">
              <a:latin typeface="Traditional Arabic" pitchFamily="18" charset="-78"/>
              <a:cs typeface="Traditional Arabic" pitchFamily="18" charset="-78"/>
            </a:endParaRPr>
          </a:p>
          <a:p>
            <a:pPr marL="0" lvl="0" indent="0" algn="just" rtl="1">
              <a:buNone/>
            </a:pPr>
            <a:endParaRPr lang="ar-DZ" sz="2600" b="1" dirty="0" smtClean="0">
              <a:latin typeface="Traditional Arabic" pitchFamily="18" charset="-78"/>
              <a:cs typeface="Traditional Arabic" pitchFamily="18" charset="-78"/>
            </a:endParaRPr>
          </a:p>
          <a:p>
            <a:pPr marL="0" indent="0" algn="just" rtl="1">
              <a:buNone/>
            </a:pPr>
            <a:endParaRPr lang="fr-FR" sz="2600" b="1" dirty="0" smtClean="0">
              <a:latin typeface="Traditional Arabic" pitchFamily="18" charset="-78"/>
              <a:cs typeface="Traditional Arabic" pitchFamily="18" charset="-78"/>
            </a:endParaRPr>
          </a:p>
          <a:p>
            <a:pPr marL="0" lvl="0" indent="0" algn="just" rtl="1">
              <a:buFontTx/>
              <a:buChar char="-"/>
            </a:pPr>
            <a:endParaRPr lang="fr-FR" sz="2600" b="1" dirty="0" smtClean="0">
              <a:latin typeface="Traditional Arabic" pitchFamily="18" charset="-78"/>
              <a:cs typeface="Traditional Arabic" pitchFamily="18" charset="-78"/>
            </a:endParaRPr>
          </a:p>
          <a:p>
            <a:pPr algn="r" rtl="1">
              <a:buNone/>
            </a:pPr>
            <a:endParaRPr lang="fr-FR" sz="2600" b="1" dirty="0" smtClean="0">
              <a:latin typeface="Traditional Arabic" pitchFamily="18" charset="-78"/>
              <a:cs typeface="Traditional Arabic" pitchFamily="18" charset="-78"/>
            </a:endParaRPr>
          </a:p>
          <a:p>
            <a:pPr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algn="r" rtl="1">
              <a:buNone/>
            </a:pPr>
            <a:endParaRPr lang="ar-DZ" sz="2800" dirty="0" smtClean="0"/>
          </a:p>
          <a:p>
            <a:pPr algn="r" rtl="1">
              <a:buNone/>
            </a:pPr>
            <a:endParaRPr lang="ar-DZ" sz="2800" dirty="0" smtClean="0"/>
          </a:p>
          <a:p>
            <a:pPr algn="r" rtl="1">
              <a:buNone/>
            </a:pPr>
            <a:endParaRPr lang="fr-FR" sz="2800" dirty="0" smtClean="0"/>
          </a:p>
          <a:p>
            <a:pPr algn="r" rtl="1">
              <a:buNone/>
            </a:pPr>
            <a:endParaRPr lang="fr-FR" sz="2600" b="1" dirty="0" smtClean="0">
              <a:latin typeface="Traditional Arabic" pitchFamily="18" charset="-78"/>
              <a:cs typeface="Traditional Arabic" pitchFamily="18" charset="-78"/>
            </a:endParaRPr>
          </a:p>
          <a:p>
            <a:pPr marL="0" indent="0" algn="r" rtl="1">
              <a:buNone/>
            </a:pPr>
            <a:endParaRPr lang="fr-FR" sz="2600" b="1" dirty="0" smtClean="0">
              <a:latin typeface="Traditional Arabic" pitchFamily="18" charset="-78"/>
              <a:cs typeface="Traditional Arabic" pitchFamily="18" charset="-78"/>
            </a:endParaRPr>
          </a:p>
          <a:p>
            <a:pPr algn="r" rtl="1">
              <a:buNone/>
            </a:pPr>
            <a:endParaRPr lang="fr-FR" sz="2800" dirty="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15</a:t>
            </a:fld>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8"/>
            <a:ext cx="8229600" cy="1143000"/>
          </a:xfrm>
        </p:spPr>
        <p:txBody>
          <a:bodyPr/>
          <a:lstStyle/>
          <a:p>
            <a:pPr lvl="1" algn="r" rtl="0">
              <a:spcBef>
                <a:spcPct val="0"/>
              </a:spcBef>
            </a:pPr>
            <a:r>
              <a:rPr lang="ar-DZ" sz="4400" b="1" dirty="0" smtClean="0">
                <a:solidFill>
                  <a:srgbClr val="FF0000"/>
                </a:solidFill>
              </a:rPr>
              <a:t>أنواع القروض:</a:t>
            </a:r>
            <a:r>
              <a:rPr lang="ar-SA" dirty="0" smtClean="0"/>
              <a:t/>
            </a:r>
            <a:br>
              <a:rPr lang="ar-SA" dirty="0" smtClean="0"/>
            </a:br>
            <a:endParaRPr lang="fr-FR" dirty="0"/>
          </a:p>
        </p:txBody>
      </p:sp>
      <p:sp>
        <p:nvSpPr>
          <p:cNvPr id="3" name="Espace réservé du contenu 2"/>
          <p:cNvSpPr>
            <a:spLocks noGrp="1"/>
          </p:cNvSpPr>
          <p:nvPr>
            <p:ph idx="1"/>
          </p:nvPr>
        </p:nvSpPr>
        <p:spPr>
          <a:xfrm>
            <a:off x="357158" y="1071546"/>
            <a:ext cx="8401080" cy="5214974"/>
          </a:xfrm>
        </p:spPr>
        <p:txBody>
          <a:bodyPr>
            <a:noAutofit/>
          </a:bodyPr>
          <a:lstStyle/>
          <a:p>
            <a:pPr marL="0" lvl="0" indent="0" algn="just" rtl="1">
              <a:buFontTx/>
              <a:buChar char="-"/>
            </a:pPr>
            <a:r>
              <a:rPr lang="ar-DZ" sz="2600" b="1" dirty="0" err="1" smtClean="0">
                <a:solidFill>
                  <a:srgbClr val="FFFF00"/>
                </a:solidFill>
                <a:latin typeface="Traditional Arabic" pitchFamily="18" charset="-78"/>
                <a:cs typeface="Traditional Arabic" pitchFamily="18" charset="-78"/>
              </a:rPr>
              <a:t>تسبيقات</a:t>
            </a:r>
            <a:r>
              <a:rPr lang="ar-DZ" sz="2600" b="1" dirty="0" smtClean="0">
                <a:solidFill>
                  <a:srgbClr val="FFFF00"/>
                </a:solidFill>
                <a:latin typeface="Traditional Arabic" pitchFamily="18" charset="-78"/>
                <a:cs typeface="Traditional Arabic" pitchFamily="18" charset="-78"/>
              </a:rPr>
              <a:t> على البضائع: </a:t>
            </a:r>
            <a:r>
              <a:rPr lang="ar-DZ" sz="2600" b="1" dirty="0" smtClean="0">
                <a:latin typeface="Traditional Arabic" pitchFamily="18" charset="-78"/>
                <a:cs typeface="Traditional Arabic" pitchFamily="18" charset="-78"/>
              </a:rPr>
              <a:t>هي عبارة عن قرض يقدم إلى الزبون لتمويل مخزون معين والحصول مقابل ذلك على بضاعة كضمان للقرض. وينبغي على البنك أثناء هذه العملية التأكد من وجود البضاعة وطبيعتها ومواصفتها ومبلغها إلى غير ذلك من الخصائص المرتبطة </a:t>
            </a:r>
            <a:r>
              <a:rPr lang="ar-DZ" sz="2600" b="1" dirty="0" err="1" smtClean="0">
                <a:latin typeface="Traditional Arabic" pitchFamily="18" charset="-78"/>
                <a:cs typeface="Traditional Arabic" pitchFamily="18" charset="-78"/>
              </a:rPr>
              <a:t>بها</a:t>
            </a:r>
            <a:r>
              <a:rPr lang="ar-DZ" sz="2600" b="1" dirty="0" smtClean="0">
                <a:latin typeface="Traditional Arabic" pitchFamily="18" charset="-78"/>
                <a:cs typeface="Traditional Arabic" pitchFamily="18" charset="-78"/>
              </a:rPr>
              <a:t>. </a:t>
            </a:r>
          </a:p>
          <a:p>
            <a:pPr marL="0" indent="0" algn="just" rtl="1">
              <a:buNone/>
            </a:pPr>
            <a:r>
              <a:rPr lang="ar-DZ" sz="2600" b="1" dirty="0" smtClean="0">
                <a:solidFill>
                  <a:srgbClr val="FFFF00"/>
                </a:solidFill>
                <a:latin typeface="Traditional Arabic" pitchFamily="18" charset="-78"/>
                <a:cs typeface="Traditional Arabic" pitchFamily="18" charset="-78"/>
              </a:rPr>
              <a:t>- قرض الموسم: </a:t>
            </a:r>
            <a:r>
              <a:rPr lang="ar-DZ" sz="2600" b="1" dirty="0" smtClean="0">
                <a:latin typeface="Traditional Arabic" pitchFamily="18" charset="-78"/>
                <a:cs typeface="Traditional Arabic" pitchFamily="18" charset="-78"/>
              </a:rPr>
              <a:t>تنشأ عندما يقوم البنك بتمويل نشاط موسمي لأحد زبائنه، فالكثير من المؤسسات نشاطاتها غير منتظمة  وغير ممتدة على طول دورة الاستغلال ، بل إن دورة الإنتاج أو دورة البيع موسمية. وأمثلتها نشاطات إنتاج وبيع اللوازم المدرسية وكذلك إنتاج وبيع المحاصيل الزراعية...الخ.</a:t>
            </a:r>
            <a:endParaRPr lang="fr-FR" sz="2600" b="1" dirty="0" smtClean="0">
              <a:latin typeface="Traditional Arabic" pitchFamily="18" charset="-78"/>
              <a:cs typeface="Traditional Arabic" pitchFamily="18" charset="-78"/>
            </a:endParaRPr>
          </a:p>
          <a:p>
            <a:pPr marL="0" lvl="0" indent="0" algn="just" rtl="1">
              <a:buFontTx/>
              <a:buChar char="-"/>
            </a:pPr>
            <a:endParaRPr lang="fr-FR" sz="2600" b="1" dirty="0" smtClean="0">
              <a:latin typeface="Traditional Arabic" pitchFamily="18" charset="-78"/>
              <a:cs typeface="Traditional Arabic" pitchFamily="18" charset="-78"/>
            </a:endParaRPr>
          </a:p>
          <a:p>
            <a:pPr marL="0" indent="0" algn="just" rtl="1">
              <a:buNone/>
            </a:pPr>
            <a:endParaRPr lang="fr-FR" sz="2600" dirty="0" smtClean="0">
              <a:latin typeface="Traditional Arabic" pitchFamily="18" charset="-78"/>
              <a:cs typeface="Traditional Arabic" pitchFamily="18" charset="-78"/>
            </a:endParaRPr>
          </a:p>
          <a:p>
            <a:pPr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algn="r" rtl="1">
              <a:buNone/>
            </a:pPr>
            <a:endParaRPr lang="ar-DZ" sz="2800" dirty="0" smtClean="0"/>
          </a:p>
          <a:p>
            <a:pPr algn="r" rtl="1">
              <a:buNone/>
            </a:pPr>
            <a:endParaRPr lang="ar-DZ" sz="2800" dirty="0" smtClean="0"/>
          </a:p>
          <a:p>
            <a:pPr algn="r" rtl="1">
              <a:buNone/>
            </a:pPr>
            <a:endParaRPr lang="fr-FR" sz="2800" dirty="0" smtClean="0"/>
          </a:p>
          <a:p>
            <a:pPr algn="r" rtl="1">
              <a:buNone/>
            </a:pPr>
            <a:endParaRPr lang="fr-FR" sz="2600" b="1" dirty="0" smtClean="0">
              <a:latin typeface="Traditional Arabic" pitchFamily="18" charset="-78"/>
              <a:cs typeface="Traditional Arabic" pitchFamily="18" charset="-78"/>
            </a:endParaRPr>
          </a:p>
          <a:p>
            <a:pPr marL="0" indent="0" algn="r" rtl="1">
              <a:buNone/>
            </a:pPr>
            <a:endParaRPr lang="fr-FR" sz="2600" b="1" dirty="0" smtClean="0">
              <a:latin typeface="Traditional Arabic" pitchFamily="18" charset="-78"/>
              <a:cs typeface="Traditional Arabic" pitchFamily="18" charset="-78"/>
            </a:endParaRPr>
          </a:p>
          <a:p>
            <a:pPr algn="r" rtl="1">
              <a:buNone/>
            </a:pPr>
            <a:endParaRPr lang="fr-FR" sz="2800" dirty="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16</a:t>
            </a:fld>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8"/>
            <a:ext cx="8229600" cy="1143000"/>
          </a:xfrm>
        </p:spPr>
        <p:txBody>
          <a:bodyPr/>
          <a:lstStyle/>
          <a:p>
            <a:pPr lvl="1" algn="r" rtl="0">
              <a:spcBef>
                <a:spcPct val="0"/>
              </a:spcBef>
            </a:pPr>
            <a:r>
              <a:rPr lang="ar-DZ" sz="4400" b="1" dirty="0" smtClean="0">
                <a:solidFill>
                  <a:srgbClr val="FF0000"/>
                </a:solidFill>
              </a:rPr>
              <a:t>أنواع القروض:</a:t>
            </a:r>
            <a:r>
              <a:rPr lang="ar-SA" dirty="0" smtClean="0"/>
              <a:t/>
            </a:r>
            <a:br>
              <a:rPr lang="ar-SA" dirty="0" smtClean="0"/>
            </a:br>
            <a:endParaRPr lang="fr-FR" dirty="0"/>
          </a:p>
        </p:txBody>
      </p:sp>
      <p:sp>
        <p:nvSpPr>
          <p:cNvPr id="3" name="Espace réservé du contenu 2"/>
          <p:cNvSpPr>
            <a:spLocks noGrp="1"/>
          </p:cNvSpPr>
          <p:nvPr>
            <p:ph idx="1"/>
          </p:nvPr>
        </p:nvSpPr>
        <p:spPr>
          <a:xfrm>
            <a:off x="357158" y="1071546"/>
            <a:ext cx="8401080" cy="5214974"/>
          </a:xfrm>
        </p:spPr>
        <p:txBody>
          <a:bodyPr>
            <a:noAutofit/>
          </a:bodyPr>
          <a:lstStyle/>
          <a:p>
            <a:pPr marL="0" lvl="0" indent="0" algn="just" rtl="1">
              <a:buNone/>
            </a:pPr>
            <a:r>
              <a:rPr lang="ar-DZ" sz="2600" b="1" dirty="0" smtClean="0">
                <a:solidFill>
                  <a:srgbClr val="FFFF00"/>
                </a:solidFill>
                <a:latin typeface="Traditional Arabic" pitchFamily="18" charset="-78"/>
                <a:cs typeface="Traditional Arabic" pitchFamily="18" charset="-78"/>
              </a:rPr>
              <a:t>3. </a:t>
            </a:r>
            <a:r>
              <a:rPr lang="ar-DZ" sz="2600" b="1" dirty="0" err="1" smtClean="0">
                <a:solidFill>
                  <a:srgbClr val="FFFF00"/>
                </a:solidFill>
                <a:latin typeface="Traditional Arabic" pitchFamily="18" charset="-78"/>
                <a:cs typeface="Traditional Arabic" pitchFamily="18" charset="-78"/>
              </a:rPr>
              <a:t>الإعتماد</a:t>
            </a:r>
            <a:r>
              <a:rPr lang="ar-DZ" sz="2600" b="1" dirty="0" smtClean="0">
                <a:solidFill>
                  <a:srgbClr val="FFFF00"/>
                </a:solidFill>
                <a:latin typeface="Traditional Arabic" pitchFamily="18" charset="-78"/>
                <a:cs typeface="Traditional Arabic" pitchFamily="18" charset="-78"/>
              </a:rPr>
              <a:t> بالقبول: </a:t>
            </a:r>
            <a:r>
              <a:rPr lang="ar-DZ" sz="2600" b="1" dirty="0" smtClean="0">
                <a:latin typeface="Traditional Arabic" pitchFamily="18" charset="-78"/>
                <a:cs typeface="Traditional Arabic" pitchFamily="18" charset="-78"/>
              </a:rPr>
              <a:t>هو احد صور  الاعتماد بالضمان ، يتدخل فيه البنك لضمان زبونه تجاه الغير وذلك بالتوقيع على كمبيالة محسوبة عليه.</a:t>
            </a:r>
          </a:p>
          <a:p>
            <a:pPr marL="0" lvl="0" indent="0" algn="just" rtl="1">
              <a:buNone/>
            </a:pPr>
            <a:r>
              <a:rPr lang="ar-DZ" sz="2600" b="1" dirty="0" smtClean="0">
                <a:solidFill>
                  <a:srgbClr val="FFFF00"/>
                </a:solidFill>
                <a:latin typeface="Traditional Arabic" pitchFamily="18" charset="-78"/>
                <a:cs typeface="Traditional Arabic" pitchFamily="18" charset="-78"/>
              </a:rPr>
              <a:t>4. خطاب الضمان: </a:t>
            </a:r>
            <a:r>
              <a:rPr lang="ar-DZ" sz="2600" b="1" dirty="0" smtClean="0">
                <a:latin typeface="Traditional Arabic" pitchFamily="18" charset="-78"/>
                <a:cs typeface="Traditional Arabic" pitchFamily="18" charset="-78"/>
              </a:rPr>
              <a:t>تمنح هذه </a:t>
            </a:r>
            <a:r>
              <a:rPr lang="ar-DZ" sz="2600" b="1" dirty="0" err="1" smtClean="0">
                <a:latin typeface="Traditional Arabic" pitchFamily="18" charset="-78"/>
                <a:cs typeface="Traditional Arabic" pitchFamily="18" charset="-78"/>
              </a:rPr>
              <a:t>الكفالات</a:t>
            </a:r>
            <a:r>
              <a:rPr lang="ar-DZ" sz="2600" b="1" dirty="0" smtClean="0">
                <a:latin typeface="Traditional Arabic" pitchFamily="18" charset="-78"/>
                <a:cs typeface="Traditional Arabic" pitchFamily="18" charset="-78"/>
              </a:rPr>
              <a:t> من طرف البنك للمكتتبين في الصفقة, وذلك لضمانهم أمام السلطات العمومية (صاحبة المشروع)، وتمنح عادة هذه </a:t>
            </a:r>
            <a:r>
              <a:rPr lang="ar-DZ" sz="2600" b="1" dirty="0" err="1" smtClean="0">
                <a:latin typeface="Traditional Arabic" pitchFamily="18" charset="-78"/>
                <a:cs typeface="Traditional Arabic" pitchFamily="18" charset="-78"/>
              </a:rPr>
              <a:t>الكفالات</a:t>
            </a:r>
            <a:r>
              <a:rPr lang="ar-DZ" sz="2600" b="1" dirty="0" smtClean="0">
                <a:latin typeface="Traditional Arabic" pitchFamily="18" charset="-78"/>
                <a:cs typeface="Traditional Arabic" pitchFamily="18" charset="-78"/>
              </a:rPr>
              <a:t> لمواجهة أربع حالات ممكنة: كفالة الدخول إلى المناقصة ،كفالة التنفيذ، كفالة اقتطاع الضمان،و أخيرا كفالة </a:t>
            </a:r>
            <a:r>
              <a:rPr lang="ar-DZ" sz="2600" b="1" dirty="0" err="1" smtClean="0">
                <a:latin typeface="Traditional Arabic" pitchFamily="18" charset="-78"/>
                <a:cs typeface="Traditional Arabic" pitchFamily="18" charset="-78"/>
              </a:rPr>
              <a:t>التسبيق</a:t>
            </a:r>
            <a:r>
              <a:rPr lang="ar-DZ" sz="2600" b="1" dirty="0" smtClean="0">
                <a:latin typeface="Traditional Arabic" pitchFamily="18" charset="-78"/>
                <a:cs typeface="Traditional Arabic" pitchFamily="18" charset="-78"/>
              </a:rPr>
              <a:t>.</a:t>
            </a:r>
            <a:endParaRPr lang="fr-FR" sz="2600" b="1" dirty="0" smtClean="0">
              <a:solidFill>
                <a:srgbClr val="FFFF00"/>
              </a:solidFill>
              <a:latin typeface="Traditional Arabic" pitchFamily="18" charset="-78"/>
              <a:cs typeface="Traditional Arabic" pitchFamily="18" charset="-78"/>
            </a:endParaRPr>
          </a:p>
          <a:p>
            <a:pPr marL="0" lvl="0" indent="0" algn="just" rtl="1">
              <a:buNone/>
            </a:pPr>
            <a:r>
              <a:rPr lang="ar-DZ" sz="2600" b="1" dirty="0" smtClean="0">
                <a:solidFill>
                  <a:srgbClr val="FFFF00"/>
                </a:solidFill>
                <a:latin typeface="Traditional Arabic" pitchFamily="18" charset="-78"/>
                <a:cs typeface="Traditional Arabic" pitchFamily="18" charset="-78"/>
              </a:rPr>
              <a:t>55. </a:t>
            </a:r>
            <a:r>
              <a:rPr lang="ar-DZ" sz="2600" b="1" dirty="0" err="1" smtClean="0">
                <a:solidFill>
                  <a:srgbClr val="FFFF00"/>
                </a:solidFill>
                <a:latin typeface="Traditional Arabic" pitchFamily="18" charset="-78"/>
                <a:cs typeface="Traditional Arabic" pitchFamily="18" charset="-78"/>
              </a:rPr>
              <a:t>الإعتماد</a:t>
            </a:r>
            <a:r>
              <a:rPr lang="ar-DZ" sz="2600" b="1" dirty="0" smtClean="0">
                <a:solidFill>
                  <a:srgbClr val="FFFF00"/>
                </a:solidFill>
                <a:latin typeface="Traditional Arabic" pitchFamily="18" charset="-78"/>
                <a:cs typeface="Traditional Arabic" pitchFamily="18" charset="-78"/>
              </a:rPr>
              <a:t> </a:t>
            </a:r>
            <a:r>
              <a:rPr lang="ar-DZ" sz="2600" b="1" dirty="0" err="1" smtClean="0">
                <a:solidFill>
                  <a:srgbClr val="FFFF00"/>
                </a:solidFill>
                <a:latin typeface="Traditional Arabic" pitchFamily="18" charset="-78"/>
                <a:cs typeface="Traditional Arabic" pitchFamily="18" charset="-78"/>
              </a:rPr>
              <a:t>المستندي</a:t>
            </a:r>
            <a:r>
              <a:rPr lang="ar-DZ" sz="2600" b="1" dirty="0" smtClean="0">
                <a:solidFill>
                  <a:srgbClr val="FFFF00"/>
                </a:solidFill>
                <a:latin typeface="Traditional Arabic" pitchFamily="18" charset="-78"/>
                <a:cs typeface="Traditional Arabic" pitchFamily="18" charset="-78"/>
              </a:rPr>
              <a:t>: </a:t>
            </a:r>
            <a:r>
              <a:rPr lang="ar-DZ" sz="2600" b="1" dirty="0" smtClean="0">
                <a:latin typeface="Traditional Arabic" pitchFamily="18" charset="-78"/>
                <a:cs typeface="Traditional Arabic" pitchFamily="18" charset="-78"/>
              </a:rPr>
              <a:t>هي عملية تقوم بتوسط بنكان اثنان في بلدين مختلفين بين شخصين مختلفين في تسديد القيمة المتفق بينهما عن بضاعة يجهزها احدهما للآخر وهكذا يستحق المستفيد قيمة </a:t>
            </a:r>
            <a:r>
              <a:rPr lang="ar-DZ" sz="2600" b="1" dirty="0" err="1" smtClean="0">
                <a:latin typeface="Traditional Arabic" pitchFamily="18" charset="-78"/>
                <a:cs typeface="Traditional Arabic" pitchFamily="18" charset="-78"/>
              </a:rPr>
              <a:t>الإعتماد</a:t>
            </a:r>
            <a:r>
              <a:rPr lang="ar-DZ" sz="2600" b="1" dirty="0" smtClean="0">
                <a:latin typeface="Traditional Arabic" pitchFamily="18" charset="-78"/>
                <a:cs typeface="Traditional Arabic" pitchFamily="18" charset="-78"/>
              </a:rPr>
              <a:t> عندما يقدم مستندات بضاعة التي تم شحنها بالشروط المتفق عليها في العقد إلى البنك وهو في بلده، وهذا الأخير يقوم بتسديد المبلغ إليه ويرسل المسندات إلى البنك الأصلي عادة ولا يسلم البنك تلك الوثائق إلى زبونه أي المشتري حتى يستوفي منه حقه. </a:t>
            </a:r>
            <a:endParaRPr lang="fr-FR" sz="2600" b="1" dirty="0" smtClean="0">
              <a:latin typeface="Traditional Arabic" pitchFamily="18" charset="-78"/>
              <a:cs typeface="Traditional Arabic" pitchFamily="18" charset="-78"/>
            </a:endParaRPr>
          </a:p>
          <a:p>
            <a:pPr rtl="1"/>
            <a:r>
              <a:rPr lang="ar-DZ" sz="2800" dirty="0" smtClean="0"/>
              <a:t> </a:t>
            </a:r>
            <a:endParaRPr lang="fr-FR" sz="2800" dirty="0" smtClean="0"/>
          </a:p>
          <a:p>
            <a:pPr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algn="r" rtl="1">
              <a:buNone/>
            </a:pPr>
            <a:endParaRPr lang="ar-DZ" sz="2800" dirty="0" smtClean="0"/>
          </a:p>
          <a:p>
            <a:pPr algn="r" rtl="1">
              <a:buNone/>
            </a:pPr>
            <a:endParaRPr lang="ar-DZ" sz="2800" dirty="0" smtClean="0"/>
          </a:p>
          <a:p>
            <a:pPr algn="r" rtl="1">
              <a:buNone/>
            </a:pPr>
            <a:endParaRPr lang="fr-FR" sz="2800" dirty="0" smtClean="0"/>
          </a:p>
          <a:p>
            <a:pPr algn="r" rtl="1">
              <a:buNone/>
            </a:pPr>
            <a:endParaRPr lang="fr-FR" sz="2600" b="1" dirty="0" smtClean="0">
              <a:latin typeface="Traditional Arabic" pitchFamily="18" charset="-78"/>
              <a:cs typeface="Traditional Arabic" pitchFamily="18" charset="-78"/>
            </a:endParaRPr>
          </a:p>
          <a:p>
            <a:pPr marL="0" indent="0" algn="r" rtl="1">
              <a:buNone/>
            </a:pPr>
            <a:endParaRPr lang="fr-FR" sz="2600" b="1" dirty="0" smtClean="0">
              <a:latin typeface="Traditional Arabic" pitchFamily="18" charset="-78"/>
              <a:cs typeface="Traditional Arabic" pitchFamily="18" charset="-78"/>
            </a:endParaRPr>
          </a:p>
          <a:p>
            <a:pPr algn="r" rtl="1">
              <a:buNone/>
            </a:pPr>
            <a:endParaRPr lang="fr-FR" sz="2800" dirty="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17</a:t>
            </a:fld>
            <a:endParaRPr lang="fr-F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8"/>
            <a:ext cx="8229600" cy="1143000"/>
          </a:xfrm>
        </p:spPr>
        <p:txBody>
          <a:bodyPr/>
          <a:lstStyle/>
          <a:p>
            <a:pPr lvl="1" algn="r" rtl="0">
              <a:spcBef>
                <a:spcPct val="0"/>
              </a:spcBef>
            </a:pPr>
            <a:r>
              <a:rPr lang="ar-DZ" sz="4400" b="1" dirty="0" smtClean="0">
                <a:solidFill>
                  <a:srgbClr val="FF0000"/>
                </a:solidFill>
              </a:rPr>
              <a:t>أنواع القروض:</a:t>
            </a:r>
            <a:r>
              <a:rPr lang="ar-SA" dirty="0" smtClean="0"/>
              <a:t/>
            </a:r>
            <a:br>
              <a:rPr lang="ar-SA" dirty="0" smtClean="0"/>
            </a:br>
            <a:endParaRPr lang="fr-FR" dirty="0"/>
          </a:p>
        </p:txBody>
      </p:sp>
      <p:sp>
        <p:nvSpPr>
          <p:cNvPr id="3" name="Espace réservé du contenu 2"/>
          <p:cNvSpPr>
            <a:spLocks noGrp="1"/>
          </p:cNvSpPr>
          <p:nvPr>
            <p:ph idx="1"/>
          </p:nvPr>
        </p:nvSpPr>
        <p:spPr>
          <a:xfrm>
            <a:off x="357158" y="1071546"/>
            <a:ext cx="8401080" cy="5214974"/>
          </a:xfrm>
        </p:spPr>
        <p:txBody>
          <a:bodyPr>
            <a:noAutofit/>
          </a:bodyPr>
          <a:lstStyle/>
          <a:p>
            <a:pPr marL="0" lvl="0" indent="0" algn="just" rtl="1">
              <a:buNone/>
            </a:pPr>
            <a:r>
              <a:rPr lang="ar-DZ" sz="2600" b="1" dirty="0" smtClean="0">
                <a:solidFill>
                  <a:srgbClr val="FFFF00"/>
                </a:solidFill>
                <a:latin typeface="Traditional Arabic" pitchFamily="18" charset="-78"/>
                <a:cs typeface="Traditional Arabic" pitchFamily="18" charset="-78"/>
              </a:rPr>
              <a:t>ثانياً-قروض متوسطة الأجل: </a:t>
            </a:r>
            <a:r>
              <a:rPr lang="ar-DZ" sz="2600" b="1" dirty="0" smtClean="0">
                <a:latin typeface="Traditional Arabic" pitchFamily="18" charset="-78"/>
                <a:cs typeface="Traditional Arabic" pitchFamily="18" charset="-78"/>
              </a:rPr>
              <a:t>وتتراوح مدتها من سنتين إلى خمس سنوات وأحيانا سبعة </a:t>
            </a:r>
            <a:r>
              <a:rPr lang="ar-DZ" sz="2600" b="1" dirty="0" err="1" smtClean="0">
                <a:latin typeface="Traditional Arabic" pitchFamily="18" charset="-78"/>
                <a:cs typeface="Traditional Arabic" pitchFamily="18" charset="-78"/>
              </a:rPr>
              <a:t>و</a:t>
            </a:r>
            <a:r>
              <a:rPr lang="ar-DZ" sz="2600" b="1" dirty="0" smtClean="0">
                <a:latin typeface="Traditional Arabic" pitchFamily="18" charset="-78"/>
                <a:cs typeface="Traditional Arabic" pitchFamily="18" charset="-78"/>
              </a:rPr>
              <a:t> موضوعه في الغالب تمويل مشتريات معدات وماكينات أي التمويل الاستثماري لا التشغيلي والربحية المنتظرة من وراء هذا التمويل تعين على وفاء القرض.</a:t>
            </a:r>
            <a:endParaRPr lang="fr-FR" sz="2600" b="1" dirty="0" smtClean="0">
              <a:latin typeface="Traditional Arabic" pitchFamily="18" charset="-78"/>
              <a:cs typeface="Traditional Arabic" pitchFamily="18" charset="-78"/>
            </a:endParaRPr>
          </a:p>
          <a:p>
            <a:pPr marL="0" lvl="0" indent="0" algn="just" rtl="1">
              <a:buNone/>
            </a:pPr>
            <a:r>
              <a:rPr lang="ar-DZ" sz="2600" b="1" dirty="0" smtClean="0">
                <a:solidFill>
                  <a:srgbClr val="FFFF00"/>
                </a:solidFill>
                <a:latin typeface="Traditional Arabic" pitchFamily="18" charset="-78"/>
                <a:cs typeface="Traditional Arabic" pitchFamily="18" charset="-78"/>
              </a:rPr>
              <a:t>ثالثاً- قروض طويلة الأجل: </a:t>
            </a:r>
            <a:r>
              <a:rPr lang="ar-DZ" sz="2600" b="1" dirty="0" smtClean="0">
                <a:latin typeface="Traditional Arabic" pitchFamily="18" charset="-78"/>
                <a:cs typeface="Traditional Arabic" pitchFamily="18" charset="-78"/>
              </a:rPr>
              <a:t>ومدتها تزيد عن خمس سنوات </a:t>
            </a:r>
            <a:r>
              <a:rPr lang="ar-DZ" sz="2600" b="1" dirty="0" err="1" smtClean="0">
                <a:latin typeface="Traditional Arabic" pitchFamily="18" charset="-78"/>
                <a:cs typeface="Traditional Arabic" pitchFamily="18" charset="-78"/>
              </a:rPr>
              <a:t>و</a:t>
            </a:r>
            <a:r>
              <a:rPr lang="ar-DZ" sz="2600" b="1" dirty="0" smtClean="0">
                <a:latin typeface="Traditional Arabic" pitchFamily="18" charset="-78"/>
                <a:cs typeface="Traditional Arabic" pitchFamily="18" charset="-78"/>
              </a:rPr>
              <a:t> أحيانا تزيد عن سبعة وتمنحه في الغالب مؤسسات متخصصة لقاء ضمانات تكافلية وعادة لقاء رهن رسمي (عقاري). أصبحت الآن من الوظائف التي تمارسها بنوك الودائع أي البنوك التجارية لقدرتها على ذلك بفضل السماح لها بقبول ودائع طويلة الأجل وبفضل إصدارها هي أيضا سندات طويلة الأجل.</a:t>
            </a:r>
          </a:p>
          <a:p>
            <a:pPr marL="0" indent="0" algn="just" rtl="1">
              <a:buNone/>
            </a:pPr>
            <a:r>
              <a:rPr lang="ar-DZ" sz="2600" b="1" dirty="0" smtClean="0">
                <a:solidFill>
                  <a:srgbClr val="FFFF00"/>
                </a:solidFill>
                <a:latin typeface="Traditional Arabic" pitchFamily="18" charset="-78"/>
                <a:cs typeface="Traditional Arabic" pitchFamily="18" charset="-78"/>
              </a:rPr>
              <a:t>رابعاً- </a:t>
            </a:r>
            <a:r>
              <a:rPr lang="ar-DZ" sz="2800" b="1" dirty="0" smtClean="0">
                <a:solidFill>
                  <a:srgbClr val="FFFF00"/>
                </a:solidFill>
                <a:latin typeface="Traditional Arabic" pitchFamily="18" charset="-78"/>
                <a:cs typeface="Traditional Arabic" pitchFamily="18" charset="-78"/>
              </a:rPr>
              <a:t>البيع </a:t>
            </a:r>
            <a:r>
              <a:rPr lang="ar-DZ" sz="2800" b="1" dirty="0" err="1" smtClean="0">
                <a:solidFill>
                  <a:srgbClr val="FFFF00"/>
                </a:solidFill>
                <a:latin typeface="Traditional Arabic" pitchFamily="18" charset="-78"/>
                <a:cs typeface="Traditional Arabic" pitchFamily="18" charset="-78"/>
              </a:rPr>
              <a:t>الايجاري</a:t>
            </a:r>
            <a:r>
              <a:rPr lang="ar-DZ" sz="2800" b="1" dirty="0" smtClean="0">
                <a:solidFill>
                  <a:srgbClr val="FFFF00"/>
                </a:solidFill>
                <a:latin typeface="Traditional Arabic" pitchFamily="18" charset="-78"/>
                <a:cs typeface="Traditional Arabic" pitchFamily="18" charset="-78"/>
              </a:rPr>
              <a:t>: </a:t>
            </a:r>
            <a:r>
              <a:rPr lang="ar-DZ" sz="2800" b="1" dirty="0" smtClean="0">
                <a:latin typeface="Traditional Arabic" pitchFamily="18" charset="-78"/>
                <a:cs typeface="Traditional Arabic" pitchFamily="18" charset="-78"/>
              </a:rPr>
              <a:t>البيع </a:t>
            </a:r>
            <a:r>
              <a:rPr lang="ar-DZ" sz="2800" b="1" dirty="0" err="1" smtClean="0">
                <a:latin typeface="Traditional Arabic" pitchFamily="18" charset="-78"/>
                <a:cs typeface="Traditional Arabic" pitchFamily="18" charset="-78"/>
              </a:rPr>
              <a:t>الايجاري</a:t>
            </a:r>
            <a:r>
              <a:rPr lang="ar-DZ" sz="2800" b="1" dirty="0" smtClean="0">
                <a:latin typeface="Traditional Arabic" pitchFamily="18" charset="-78"/>
                <a:cs typeface="Traditional Arabic" pitchFamily="18" charset="-78"/>
              </a:rPr>
              <a:t> أو الإيجار المؤدي للبيع هو عقد بمقتضاه تؤجر معدات وعدد وتجهيزات لقاء أقساط إيجار دورية مع فرصة تملكها عند تسديد تمام الثمن المقرر لها أي عندما يبلغ مجموع الأقساط المدفوعة ثمن المأجور المتفق عليه. </a:t>
            </a:r>
            <a:r>
              <a:rPr lang="ar-DZ" sz="2800" b="1" u="sng" dirty="0" smtClean="0">
                <a:latin typeface="Traditional Arabic" pitchFamily="18" charset="-78"/>
                <a:cs typeface="Traditional Arabic" pitchFamily="18" charset="-78"/>
              </a:rPr>
              <a:t>إذن هو إيجار لمدة معينة، وبيع بانتهاء المدة، أما الثمن فمقسم على أقساط تغطي مدة الإيجار.  </a:t>
            </a:r>
            <a:endParaRPr lang="fr-FR" sz="2800" b="1" dirty="0" smtClean="0">
              <a:latin typeface="Traditional Arabic" pitchFamily="18" charset="-78"/>
              <a:cs typeface="Traditional Arabic" pitchFamily="18" charset="-78"/>
            </a:endParaRPr>
          </a:p>
          <a:p>
            <a:pPr marL="0" lvl="0" indent="0" algn="just" rtl="1">
              <a:buNone/>
            </a:pPr>
            <a:endParaRPr lang="ar-DZ" sz="2600" b="1" dirty="0" smtClean="0">
              <a:latin typeface="Traditional Arabic" pitchFamily="18" charset="-78"/>
              <a:cs typeface="Traditional Arabic" pitchFamily="18" charset="-78"/>
            </a:endParaRPr>
          </a:p>
          <a:p>
            <a:pPr marL="0" lvl="0" indent="0" algn="just" rtl="1">
              <a:buNone/>
            </a:pPr>
            <a:endParaRPr lang="fr-FR" sz="2600" b="1" dirty="0" smtClean="0">
              <a:latin typeface="Traditional Arabic" pitchFamily="18" charset="-78"/>
              <a:cs typeface="Traditional Arabic" pitchFamily="18" charset="-78"/>
            </a:endParaRPr>
          </a:p>
          <a:p>
            <a:pPr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algn="r" rtl="1">
              <a:buNone/>
            </a:pPr>
            <a:r>
              <a:rPr lang="ar-DZ" sz="2800" dirty="0" smtClean="0"/>
              <a:t>.</a:t>
            </a:r>
            <a:endParaRPr lang="fr-FR" sz="2800" dirty="0" smtClean="0"/>
          </a:p>
          <a:p>
            <a:pPr rtl="1"/>
            <a:r>
              <a:rPr lang="ar-DZ" sz="2800" dirty="0" smtClean="0"/>
              <a:t> </a:t>
            </a:r>
            <a:endParaRPr lang="fr-FR" sz="2800" dirty="0" smtClean="0"/>
          </a:p>
          <a:p>
            <a:pPr algn="r" rtl="1">
              <a:buNone/>
            </a:pPr>
            <a:endParaRPr lang="fr-FR" sz="2800" dirty="0" smtClean="0"/>
          </a:p>
          <a:p>
            <a:pPr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algn="r" rtl="1">
              <a:buNone/>
            </a:pPr>
            <a:endParaRPr lang="ar-DZ" sz="2800" dirty="0" smtClean="0"/>
          </a:p>
          <a:p>
            <a:pPr algn="r" rtl="1">
              <a:buNone/>
            </a:pPr>
            <a:endParaRPr lang="ar-DZ" sz="2800" dirty="0" smtClean="0"/>
          </a:p>
          <a:p>
            <a:pPr algn="r" rtl="1">
              <a:buNone/>
            </a:pPr>
            <a:endParaRPr lang="fr-FR" sz="2800" dirty="0" smtClean="0"/>
          </a:p>
          <a:p>
            <a:pPr algn="r" rtl="1">
              <a:buNone/>
            </a:pPr>
            <a:endParaRPr lang="fr-FR" sz="2600" b="1" dirty="0" smtClean="0">
              <a:latin typeface="Traditional Arabic" pitchFamily="18" charset="-78"/>
              <a:cs typeface="Traditional Arabic" pitchFamily="18" charset="-78"/>
            </a:endParaRPr>
          </a:p>
          <a:p>
            <a:pPr marL="0" indent="0" algn="r" rtl="1">
              <a:buNone/>
            </a:pPr>
            <a:endParaRPr lang="fr-FR" sz="2600" b="1" dirty="0" smtClean="0">
              <a:latin typeface="Traditional Arabic" pitchFamily="18" charset="-78"/>
              <a:cs typeface="Traditional Arabic" pitchFamily="18" charset="-78"/>
            </a:endParaRPr>
          </a:p>
          <a:p>
            <a:pPr algn="r" rtl="1">
              <a:buNone/>
            </a:pPr>
            <a:endParaRPr lang="fr-FR" sz="2800" dirty="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18</a:t>
            </a:fld>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66"/>
            <a:ext cx="8229600" cy="1143000"/>
          </a:xfrm>
        </p:spPr>
        <p:txBody>
          <a:bodyPr/>
          <a:lstStyle/>
          <a:p>
            <a:pPr lvl="1" algn="r" rtl="0">
              <a:spcBef>
                <a:spcPct val="0"/>
              </a:spcBef>
            </a:pPr>
            <a:r>
              <a:rPr lang="ar-DZ" sz="4400" b="1" dirty="0" smtClean="0">
                <a:solidFill>
                  <a:srgbClr val="FF0000"/>
                </a:solidFill>
              </a:rPr>
              <a:t>الخدمات البنكية الأخرى:</a:t>
            </a:r>
            <a:r>
              <a:rPr lang="ar-SA" dirty="0" smtClean="0"/>
              <a:t/>
            </a:r>
            <a:br>
              <a:rPr lang="ar-SA" dirty="0" smtClean="0"/>
            </a:br>
            <a:endParaRPr lang="fr-FR" dirty="0"/>
          </a:p>
        </p:txBody>
      </p:sp>
      <p:sp>
        <p:nvSpPr>
          <p:cNvPr id="3" name="Espace réservé du contenu 2"/>
          <p:cNvSpPr>
            <a:spLocks noGrp="1"/>
          </p:cNvSpPr>
          <p:nvPr>
            <p:ph idx="1"/>
          </p:nvPr>
        </p:nvSpPr>
        <p:spPr>
          <a:xfrm>
            <a:off x="357158" y="1357298"/>
            <a:ext cx="8401080" cy="4143404"/>
          </a:xfrm>
        </p:spPr>
        <p:txBody>
          <a:bodyPr>
            <a:noAutofit/>
          </a:bodyPr>
          <a:lstStyle/>
          <a:p>
            <a:pPr marL="0" lvl="0" indent="0" algn="just" rtl="1">
              <a:buNone/>
            </a:pPr>
            <a:r>
              <a:rPr lang="ar-DZ" sz="2600" b="1" dirty="0" smtClean="0">
                <a:solidFill>
                  <a:srgbClr val="FFFF00"/>
                </a:solidFill>
                <a:latin typeface="Traditional Arabic" pitchFamily="18" charset="-78"/>
                <a:cs typeface="Traditional Arabic" pitchFamily="18" charset="-78"/>
              </a:rPr>
              <a:t>أولاً- المتاجرة في  العملات: </a:t>
            </a:r>
            <a:r>
              <a:rPr lang="ar-DZ" sz="2600" b="1" dirty="0" smtClean="0">
                <a:latin typeface="Traditional Arabic" pitchFamily="18" charset="-78"/>
                <a:cs typeface="Traditional Arabic" pitchFamily="18" charset="-78"/>
              </a:rPr>
              <a:t> وتتمثل هذه الخدمة في عملية بيع </a:t>
            </a:r>
            <a:r>
              <a:rPr lang="ar-DZ" sz="2600" b="1" dirty="0" err="1" smtClean="0">
                <a:latin typeface="Traditional Arabic" pitchFamily="18" charset="-78"/>
                <a:cs typeface="Traditional Arabic" pitchFamily="18" charset="-78"/>
              </a:rPr>
              <a:t>و</a:t>
            </a:r>
            <a:r>
              <a:rPr lang="ar-DZ" sz="2600" b="1" dirty="0" smtClean="0">
                <a:latin typeface="Traditional Arabic" pitchFamily="18" charset="-78"/>
                <a:cs typeface="Traditional Arabic" pitchFamily="18" charset="-78"/>
              </a:rPr>
              <a:t> شراء العملات الأجنبية بسعر صرف يتم الاتفاق عليه بين طرفي العقد حيث يكون محدداً بسعر اليوم (السعر الحالي)، </a:t>
            </a:r>
            <a:r>
              <a:rPr lang="ar-DZ" sz="2600" b="1" dirty="0" err="1" smtClean="0">
                <a:latin typeface="Traditional Arabic" pitchFamily="18" charset="-78"/>
                <a:cs typeface="Traditional Arabic" pitchFamily="18" charset="-78"/>
              </a:rPr>
              <a:t>والتقابض</a:t>
            </a:r>
            <a:r>
              <a:rPr lang="ar-DZ" sz="2600" b="1" baseline="30000" dirty="0" smtClean="0">
                <a:latin typeface="Traditional Arabic" pitchFamily="18" charset="-78"/>
                <a:cs typeface="Traditional Arabic" pitchFamily="18" charset="-78"/>
                <a:sym typeface="Symbol"/>
              </a:rPr>
              <a:t> </a:t>
            </a:r>
            <a:r>
              <a:rPr lang="ar-DZ" sz="2600" b="1" dirty="0" smtClean="0">
                <a:latin typeface="Traditional Arabic" pitchFamily="18" charset="-78"/>
                <a:cs typeface="Traditional Arabic" pitchFamily="18" charset="-78"/>
              </a:rPr>
              <a:t>سواء كان يداً بيد أو بالقيد الدفتري. </a:t>
            </a:r>
          </a:p>
          <a:p>
            <a:pPr marL="0" lvl="0" indent="0" algn="just" rtl="1">
              <a:buNone/>
            </a:pPr>
            <a:r>
              <a:rPr lang="ar-DZ" sz="2600" b="1" dirty="0" smtClean="0">
                <a:solidFill>
                  <a:srgbClr val="FFFF00"/>
                </a:solidFill>
                <a:latin typeface="Traditional Arabic" pitchFamily="18" charset="-78"/>
                <a:cs typeface="Traditional Arabic" pitchFamily="18" charset="-78"/>
              </a:rPr>
              <a:t>ثانياً- إصدار الأوراق المالية </a:t>
            </a:r>
            <a:r>
              <a:rPr lang="ar-DZ" sz="2600" b="1" dirty="0" err="1" smtClean="0">
                <a:solidFill>
                  <a:srgbClr val="FFFF00"/>
                </a:solidFill>
                <a:latin typeface="Traditional Arabic" pitchFamily="18" charset="-78"/>
                <a:cs typeface="Traditional Arabic" pitchFamily="18" charset="-78"/>
              </a:rPr>
              <a:t>و</a:t>
            </a:r>
            <a:r>
              <a:rPr lang="ar-DZ" sz="2600" b="1" dirty="0" smtClean="0">
                <a:solidFill>
                  <a:srgbClr val="FFFF00"/>
                </a:solidFill>
                <a:latin typeface="Traditional Arabic" pitchFamily="18" charset="-78"/>
                <a:cs typeface="Traditional Arabic" pitchFamily="18" charset="-78"/>
              </a:rPr>
              <a:t> المتاجرة فيها: </a:t>
            </a:r>
            <a:r>
              <a:rPr lang="ar-DZ" sz="2600" b="1" dirty="0" smtClean="0">
                <a:latin typeface="Traditional Arabic" pitchFamily="18" charset="-78"/>
                <a:cs typeface="Traditional Arabic" pitchFamily="18" charset="-78"/>
              </a:rPr>
              <a:t>يمكن للبنوك أن تجري عمليات على الأسهم، السندات </a:t>
            </a:r>
            <a:r>
              <a:rPr lang="ar-DZ" sz="2600" b="1" dirty="0" err="1" smtClean="0">
                <a:latin typeface="Traditional Arabic" pitchFamily="18" charset="-78"/>
                <a:cs typeface="Traditional Arabic" pitchFamily="18" charset="-78"/>
              </a:rPr>
              <a:t>و</a:t>
            </a:r>
            <a:r>
              <a:rPr lang="ar-DZ" sz="2600" b="1" dirty="0" smtClean="0">
                <a:latin typeface="Traditional Arabic" pitchFamily="18" charset="-78"/>
                <a:cs typeface="Traditional Arabic" pitchFamily="18" charset="-78"/>
              </a:rPr>
              <a:t> الصكوك الإسلامية  لصالح الزبائن، من حيث الإصدار ( الاكتتاب) </a:t>
            </a:r>
            <a:r>
              <a:rPr lang="ar-DZ" sz="2600" b="1" dirty="0" err="1" smtClean="0">
                <a:latin typeface="Traditional Arabic" pitchFamily="18" charset="-78"/>
                <a:cs typeface="Traditional Arabic" pitchFamily="18" charset="-78"/>
              </a:rPr>
              <a:t>و</a:t>
            </a:r>
            <a:r>
              <a:rPr lang="ar-DZ" sz="2600" b="1" dirty="0" smtClean="0">
                <a:latin typeface="Traditional Arabic" pitchFamily="18" charset="-78"/>
                <a:cs typeface="Traditional Arabic" pitchFamily="18" charset="-78"/>
              </a:rPr>
              <a:t> شراء و بيع هذه الأوراق  المالية بناء على طلب الزبون، تشكيل المحفظة المالية لصالح الزبون دائما وتسيرها بالشكل الذي يحقق أفضل توظيف مالي ممكن،  تقديم قروض بناء على حصوله على أسهم (أو سندات).</a:t>
            </a:r>
          </a:p>
          <a:p>
            <a:pPr marL="0" indent="0" algn="just" rtl="1">
              <a:buNone/>
            </a:pPr>
            <a:r>
              <a:rPr lang="ar-DZ" sz="2600" b="1" dirty="0" smtClean="0">
                <a:solidFill>
                  <a:srgbClr val="FFFF00"/>
                </a:solidFill>
                <a:latin typeface="Traditional Arabic" pitchFamily="18" charset="-78"/>
                <a:cs typeface="Traditional Arabic" pitchFamily="18" charset="-78"/>
              </a:rPr>
              <a:t>ثالثاً- </a:t>
            </a:r>
            <a:r>
              <a:rPr lang="ar-DZ" sz="2600" b="1" dirty="0" err="1" smtClean="0">
                <a:solidFill>
                  <a:srgbClr val="FFFF00"/>
                </a:solidFill>
                <a:latin typeface="Traditional Arabic" pitchFamily="18" charset="-78"/>
                <a:cs typeface="Traditional Arabic" pitchFamily="18" charset="-78"/>
              </a:rPr>
              <a:t>حوالات</a:t>
            </a:r>
            <a:r>
              <a:rPr lang="ar-DZ" sz="2600" b="1" dirty="0" smtClean="0">
                <a:solidFill>
                  <a:srgbClr val="FFFF00"/>
                </a:solidFill>
                <a:latin typeface="Traditional Arabic" pitchFamily="18" charset="-78"/>
                <a:cs typeface="Traditional Arabic" pitchFamily="18" charset="-78"/>
              </a:rPr>
              <a:t> البنكية : </a:t>
            </a:r>
            <a:r>
              <a:rPr lang="ar-DZ" sz="2600" b="1" dirty="0" smtClean="0">
                <a:latin typeface="Traditional Arabic" pitchFamily="18" charset="-78"/>
                <a:cs typeface="Traditional Arabic" pitchFamily="18" charset="-78"/>
              </a:rPr>
              <a:t>هي أمر كتابي يصدره المتعامل إلى البنك يتضمن دفع مبلغ معين من النقود إلى شخص آخر في مدينة أو دولة أخرى وسواء يكون العملة المحلية  أو العملة الأجنبية. و التحويل بالعملة الصعبة يخضع لقوانين التحويل الخارجي والرقابة البنك المركزي.</a:t>
            </a:r>
            <a:endParaRPr lang="fr-FR" sz="2600" b="1" dirty="0" smtClean="0">
              <a:latin typeface="Traditional Arabic" pitchFamily="18" charset="-78"/>
              <a:cs typeface="Traditional Arabic" pitchFamily="18" charset="-78"/>
            </a:endParaRPr>
          </a:p>
          <a:p>
            <a:pPr marL="0" lvl="0" indent="0" algn="just" rtl="1">
              <a:buNone/>
            </a:pPr>
            <a:endParaRPr lang="fr-FR" sz="2600" b="1" dirty="0" smtClean="0">
              <a:latin typeface="Traditional Arabic" pitchFamily="18" charset="-78"/>
              <a:cs typeface="Traditional Arabic" pitchFamily="18" charset="-78"/>
            </a:endParaRPr>
          </a:p>
          <a:p>
            <a:pPr algn="r" rtl="1">
              <a:buNone/>
            </a:pPr>
            <a:r>
              <a:rPr lang="ar-DZ" sz="2600" b="1" dirty="0" smtClean="0">
                <a:latin typeface="Traditional Arabic" pitchFamily="18" charset="-78"/>
                <a:cs typeface="Traditional Arabic" pitchFamily="18" charset="-78"/>
              </a:rPr>
              <a:t>  </a:t>
            </a:r>
            <a:endParaRPr lang="fr-FR" sz="2800" dirty="0" smtClean="0"/>
          </a:p>
          <a:p>
            <a:pPr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algn="r" rtl="1">
              <a:buNone/>
            </a:pPr>
            <a:endParaRPr lang="ar-DZ" sz="2800" dirty="0" smtClean="0"/>
          </a:p>
          <a:p>
            <a:pPr algn="r" rtl="1">
              <a:buNone/>
            </a:pPr>
            <a:endParaRPr lang="ar-DZ" sz="2800" dirty="0" smtClean="0"/>
          </a:p>
          <a:p>
            <a:pPr algn="r" rtl="1">
              <a:buNone/>
            </a:pPr>
            <a:endParaRPr lang="fr-FR" sz="2800" dirty="0" smtClean="0"/>
          </a:p>
          <a:p>
            <a:pPr algn="r" rtl="1">
              <a:buNone/>
            </a:pPr>
            <a:endParaRPr lang="fr-FR" sz="2600" b="1" dirty="0" smtClean="0">
              <a:latin typeface="Traditional Arabic" pitchFamily="18" charset="-78"/>
              <a:cs typeface="Traditional Arabic" pitchFamily="18" charset="-78"/>
            </a:endParaRPr>
          </a:p>
          <a:p>
            <a:pPr marL="0" indent="0" algn="r" rtl="1">
              <a:buNone/>
            </a:pPr>
            <a:endParaRPr lang="fr-FR" sz="2600" b="1" dirty="0" smtClean="0">
              <a:latin typeface="Traditional Arabic" pitchFamily="18" charset="-78"/>
              <a:cs typeface="Traditional Arabic" pitchFamily="18" charset="-78"/>
            </a:endParaRPr>
          </a:p>
          <a:p>
            <a:pPr algn="r" rtl="1">
              <a:buNone/>
            </a:pPr>
            <a:endParaRPr lang="fr-FR" sz="2800" dirty="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19</a:t>
            </a:fld>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62"/>
            <a:ext cx="8229600" cy="1143000"/>
          </a:xfrm>
        </p:spPr>
        <p:txBody>
          <a:bodyPr>
            <a:normAutofit fontScale="90000"/>
          </a:bodyPr>
          <a:lstStyle/>
          <a:p>
            <a:r>
              <a:rPr lang="ar-DZ" sz="3900" b="1" dirty="0" smtClean="0">
                <a:solidFill>
                  <a:srgbClr val="FF0000"/>
                </a:solidFill>
              </a:rPr>
              <a:t>مصطلحات مهمة  لفهم المقياس ( الكلمات </a:t>
            </a:r>
            <a:r>
              <a:rPr lang="ar-DZ" sz="3900" b="1" dirty="0" err="1" smtClean="0">
                <a:solidFill>
                  <a:srgbClr val="FF0000"/>
                </a:solidFill>
              </a:rPr>
              <a:t>المفتاحية</a:t>
            </a:r>
            <a:r>
              <a:rPr lang="ar-DZ" sz="3900" b="1" dirty="0" smtClean="0">
                <a:solidFill>
                  <a:srgbClr val="FF0000"/>
                </a:solidFill>
              </a:rPr>
              <a:t>): </a:t>
            </a:r>
            <a:endParaRPr lang="fr-FR" sz="3900" b="1" dirty="0">
              <a:solidFill>
                <a:srgbClr val="FF0000"/>
              </a:solidFill>
            </a:endParaRPr>
          </a:p>
        </p:txBody>
      </p:sp>
      <p:sp>
        <p:nvSpPr>
          <p:cNvPr id="3" name="Espace réservé du contenu 2"/>
          <p:cNvSpPr>
            <a:spLocks noGrp="1"/>
          </p:cNvSpPr>
          <p:nvPr>
            <p:ph idx="1"/>
          </p:nvPr>
        </p:nvSpPr>
        <p:spPr>
          <a:xfrm>
            <a:off x="323528" y="1428736"/>
            <a:ext cx="8496944" cy="4093056"/>
          </a:xfrm>
        </p:spPr>
        <p:txBody>
          <a:bodyPr>
            <a:noAutofit/>
          </a:bodyPr>
          <a:lstStyle/>
          <a:p>
            <a:pPr marL="514350" indent="-514350" algn="just" rtl="1">
              <a:lnSpc>
                <a:spcPct val="120000"/>
              </a:lnSpc>
              <a:buFont typeface="+mj-lt"/>
              <a:buAutoNum type="arabicPeriod"/>
            </a:pPr>
            <a:r>
              <a:rPr lang="ar-DZ" sz="2600" b="1" dirty="0" smtClean="0">
                <a:solidFill>
                  <a:srgbClr val="FFFF00"/>
                </a:solidFill>
                <a:latin typeface="Traditional Arabic" pitchFamily="18" charset="-78"/>
                <a:cs typeface="Traditional Arabic" pitchFamily="18" charset="-78"/>
              </a:rPr>
              <a:t>المنشآت المالية: </a:t>
            </a:r>
            <a:r>
              <a:rPr lang="ar-DZ" sz="2600" b="1" dirty="0" smtClean="0">
                <a:latin typeface="Traditional Arabic" pitchFamily="18" charset="-78"/>
                <a:cs typeface="Traditional Arabic" pitchFamily="18" charset="-78"/>
              </a:rPr>
              <a:t>هي مكان التقاء العرض والطلب على الأموال (النقود) سواء كان هذا المكان بنوك أو شركات  تأمين  أو بورصة</a:t>
            </a:r>
            <a:r>
              <a:rPr lang="fr-FR" sz="2600" b="1" dirty="0" smtClean="0">
                <a:latin typeface="Traditional Arabic" pitchFamily="18" charset="-78"/>
                <a:cs typeface="Traditional Arabic" pitchFamily="18" charset="-78"/>
              </a:rPr>
              <a:t> </a:t>
            </a:r>
            <a:r>
              <a:rPr lang="ar-DZ" sz="2600" b="1" dirty="0" smtClean="0">
                <a:latin typeface="Traditional Arabic" pitchFamily="18" charset="-78"/>
                <a:cs typeface="Traditional Arabic" pitchFamily="18" charset="-78"/>
              </a:rPr>
              <a:t>.</a:t>
            </a:r>
          </a:p>
          <a:p>
            <a:pPr marL="514350" indent="-514350" algn="just" rtl="1">
              <a:lnSpc>
                <a:spcPct val="120000"/>
              </a:lnSpc>
              <a:buFont typeface="+mj-lt"/>
              <a:buAutoNum type="arabicPeriod"/>
            </a:pPr>
            <a:r>
              <a:rPr lang="ar-DZ" sz="2600" b="1" dirty="0" smtClean="0">
                <a:solidFill>
                  <a:srgbClr val="FFFF00"/>
                </a:solidFill>
                <a:latin typeface="Traditional Arabic" pitchFamily="18" charset="-78"/>
                <a:cs typeface="Traditional Arabic" pitchFamily="18" charset="-78"/>
              </a:rPr>
              <a:t>التمويل: </a:t>
            </a:r>
            <a:r>
              <a:rPr lang="ar-DZ" sz="2600" b="1" dirty="0" smtClean="0">
                <a:latin typeface="Traditional Arabic" pitchFamily="18" charset="-78"/>
                <a:cs typeface="Traditional Arabic" pitchFamily="18" charset="-78"/>
              </a:rPr>
              <a:t>يعنى تحديد احتياجات الأفراد والمؤسسات من موارد نقدية وتحديد سبل جمعها واستخدامها.  وتشمل القروض </a:t>
            </a:r>
            <a:r>
              <a:rPr lang="ar-DZ" sz="2600" b="1" dirty="0" err="1" smtClean="0">
                <a:latin typeface="Traditional Arabic" pitchFamily="18" charset="-78"/>
                <a:cs typeface="Traditional Arabic" pitchFamily="18" charset="-78"/>
              </a:rPr>
              <a:t>و</a:t>
            </a:r>
            <a:r>
              <a:rPr lang="ar-DZ" sz="2600" b="1" dirty="0" smtClean="0">
                <a:latin typeface="Traditional Arabic" pitchFamily="18" charset="-78"/>
                <a:cs typeface="Traditional Arabic" pitchFamily="18" charset="-78"/>
              </a:rPr>
              <a:t> الاستثمار.</a:t>
            </a:r>
            <a:endParaRPr lang="ar-DZ" sz="2600" b="1" dirty="0" smtClean="0">
              <a:solidFill>
                <a:srgbClr val="FFFF00"/>
              </a:solidFill>
              <a:latin typeface="Traditional Arabic" pitchFamily="18" charset="-78"/>
              <a:cs typeface="Traditional Arabic" pitchFamily="18" charset="-78"/>
            </a:endParaRPr>
          </a:p>
          <a:p>
            <a:pPr marL="514350" indent="-514350" algn="just" rtl="1">
              <a:lnSpc>
                <a:spcPct val="120000"/>
              </a:lnSpc>
              <a:buFont typeface="+mj-lt"/>
              <a:buAutoNum type="arabicPeriod"/>
            </a:pPr>
            <a:r>
              <a:rPr lang="ar-DZ" sz="2600" b="1" dirty="0" smtClean="0">
                <a:solidFill>
                  <a:srgbClr val="FFFF00"/>
                </a:solidFill>
                <a:latin typeface="Traditional Arabic" pitchFamily="18" charset="-78"/>
                <a:cs typeface="Traditional Arabic" pitchFamily="18" charset="-78"/>
              </a:rPr>
              <a:t>الودائع: </a:t>
            </a:r>
            <a:r>
              <a:rPr lang="ar-DZ" sz="2600" b="1" dirty="0" smtClean="0">
                <a:latin typeface="Traditional Arabic" pitchFamily="18" charset="-78"/>
                <a:cs typeface="Traditional Arabic" pitchFamily="18" charset="-78"/>
              </a:rPr>
              <a:t>هي دين بذمة البنك أي رصيد موجب للمودع، </a:t>
            </a:r>
            <a:r>
              <a:rPr lang="ar-DZ" sz="2600" b="1" dirty="0" err="1" smtClean="0">
                <a:latin typeface="Traditional Arabic" pitchFamily="18" charset="-78"/>
                <a:cs typeface="Traditional Arabic" pitchFamily="18" charset="-78"/>
              </a:rPr>
              <a:t>و</a:t>
            </a:r>
            <a:r>
              <a:rPr lang="ar-DZ" sz="2600" b="1" dirty="0" smtClean="0">
                <a:latin typeface="Traditional Arabic" pitchFamily="18" charset="-78"/>
                <a:cs typeface="Traditional Arabic" pitchFamily="18" charset="-78"/>
              </a:rPr>
              <a:t> تأخذ شكل نقود أو قيم منقولة (أوراق مالية).</a:t>
            </a:r>
          </a:p>
          <a:p>
            <a:pPr marL="514350" indent="-514350" algn="just" rtl="1">
              <a:lnSpc>
                <a:spcPct val="120000"/>
              </a:lnSpc>
              <a:buFont typeface="+mj-lt"/>
              <a:buAutoNum type="arabicPeriod"/>
            </a:pPr>
            <a:r>
              <a:rPr lang="ar-DZ" sz="2600" b="1" dirty="0" smtClean="0">
                <a:solidFill>
                  <a:srgbClr val="FFFF00"/>
                </a:solidFill>
                <a:latin typeface="Traditional Arabic" pitchFamily="18" charset="-78"/>
                <a:ea typeface="Times New Roman" pitchFamily="18" charset="0"/>
                <a:cs typeface="Traditional Arabic" pitchFamily="18" charset="-78"/>
              </a:rPr>
              <a:t>الائتمان: </a:t>
            </a:r>
            <a:r>
              <a:rPr lang="ar-DZ" sz="2600" b="1" dirty="0" smtClean="0">
                <a:latin typeface="Traditional Arabic" pitchFamily="18" charset="-78"/>
                <a:ea typeface="Times New Roman" pitchFamily="18" charset="0"/>
                <a:cs typeface="Traditional Arabic" pitchFamily="18" charset="-78"/>
              </a:rPr>
              <a:t>يعني تسليف المال لتثميره في الإنتاج و الاستهلاك. وهو يقوم على عنصرين أساسين هما: الثقة و المدة.هو مبادلة مال حاضر نقد أو بضاعة بوعد وفاء (أو تسديد أو دفع) مقبل</a:t>
            </a:r>
            <a:endParaRPr lang="ar-DZ" sz="2600" b="1" dirty="0" smtClean="0">
              <a:latin typeface="Traditional Arabic" pitchFamily="18" charset="-78"/>
              <a:cs typeface="Traditional Arabic" pitchFamily="18" charset="-78"/>
            </a:endParaRPr>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dirty="0"/>
          </a:p>
        </p:txBody>
      </p:sp>
      <p:sp>
        <p:nvSpPr>
          <p:cNvPr id="5" name="Espace réservé du numéro de diapositive 4"/>
          <p:cNvSpPr>
            <a:spLocks noGrp="1"/>
          </p:cNvSpPr>
          <p:nvPr>
            <p:ph type="sldNum" sz="quarter" idx="12"/>
          </p:nvPr>
        </p:nvSpPr>
        <p:spPr>
          <a:xfrm>
            <a:off x="6588224" y="6309320"/>
            <a:ext cx="2133600" cy="365125"/>
          </a:xfrm>
        </p:spPr>
        <p:txBody>
          <a:bodyPr/>
          <a:lstStyle/>
          <a:p>
            <a:fld id="{A3CF43BE-ED31-4913-AFE2-309D996F00D5}" type="slidenum">
              <a:rPr lang="fr-FR" smtClean="0"/>
              <a:pPr/>
              <a:t>2</a:t>
            </a:fld>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8"/>
            <a:ext cx="8229600" cy="1143000"/>
          </a:xfrm>
        </p:spPr>
        <p:txBody>
          <a:bodyPr/>
          <a:lstStyle/>
          <a:p>
            <a:pPr lvl="1" algn="r" rtl="0">
              <a:spcBef>
                <a:spcPct val="0"/>
              </a:spcBef>
            </a:pPr>
            <a:r>
              <a:rPr lang="ar-DZ" sz="4400" b="1" dirty="0" smtClean="0">
                <a:solidFill>
                  <a:srgbClr val="FF0000"/>
                </a:solidFill>
              </a:rPr>
              <a:t>الخدمات البنكية الأخرى:</a:t>
            </a:r>
            <a:r>
              <a:rPr lang="ar-SA" dirty="0" smtClean="0"/>
              <a:t/>
            </a:r>
            <a:br>
              <a:rPr lang="ar-SA" dirty="0" smtClean="0"/>
            </a:br>
            <a:endParaRPr lang="fr-FR" dirty="0"/>
          </a:p>
        </p:txBody>
      </p:sp>
      <p:sp>
        <p:nvSpPr>
          <p:cNvPr id="3" name="Espace réservé du contenu 2"/>
          <p:cNvSpPr>
            <a:spLocks noGrp="1"/>
          </p:cNvSpPr>
          <p:nvPr>
            <p:ph idx="1"/>
          </p:nvPr>
        </p:nvSpPr>
        <p:spPr>
          <a:xfrm>
            <a:off x="357158" y="1643050"/>
            <a:ext cx="8358246" cy="4214842"/>
          </a:xfrm>
        </p:spPr>
        <p:txBody>
          <a:bodyPr>
            <a:noAutofit/>
          </a:bodyPr>
          <a:lstStyle/>
          <a:p>
            <a:pPr marL="0" lvl="0" indent="0" algn="just" rtl="1">
              <a:buNone/>
            </a:pPr>
            <a:r>
              <a:rPr lang="ar-DZ" sz="2800" b="1" dirty="0" smtClean="0">
                <a:solidFill>
                  <a:srgbClr val="FFFF00"/>
                </a:solidFill>
                <a:latin typeface="Traditional Arabic" pitchFamily="18" charset="-78"/>
                <a:cs typeface="Traditional Arabic" pitchFamily="18" charset="-78"/>
              </a:rPr>
              <a:t>رابعاً- تحويل الاستحقاقات: </a:t>
            </a:r>
            <a:r>
              <a:rPr lang="ar-DZ" sz="2800" b="1" dirty="0" smtClean="0">
                <a:latin typeface="Traditional Arabic" pitchFamily="18" charset="-78"/>
                <a:cs typeface="Traditional Arabic" pitchFamily="18" charset="-78"/>
              </a:rPr>
              <a:t>ويكون ذلك عندما يقبل البنك طلباً من مؤسسة معينة بان ترسل له شهرياً رواتب موظفيها، ويقبل البنك وسيجل الاستحقاقات الشهرية لكل موظف في حسابه المفتوح لدى البنك. </a:t>
            </a:r>
            <a:endParaRPr lang="fr-FR" sz="2800" b="1" dirty="0" smtClean="0">
              <a:latin typeface="Traditional Arabic" pitchFamily="18" charset="-78"/>
              <a:cs typeface="Traditional Arabic" pitchFamily="18" charset="-78"/>
            </a:endParaRPr>
          </a:p>
          <a:p>
            <a:pPr marL="0" lvl="0" indent="0" algn="just" rtl="1">
              <a:buNone/>
            </a:pPr>
            <a:r>
              <a:rPr lang="ar-DZ" sz="2800" b="1" dirty="0" smtClean="0">
                <a:solidFill>
                  <a:srgbClr val="FFFF00"/>
                </a:solidFill>
                <a:latin typeface="Traditional Arabic" pitchFamily="18" charset="-78"/>
                <a:cs typeface="Traditional Arabic" pitchFamily="18" charset="-78"/>
              </a:rPr>
              <a:t>خامساً- إيجار الصناديق الحديدية: </a:t>
            </a:r>
            <a:r>
              <a:rPr lang="ar-DZ" sz="2800" b="1" dirty="0" smtClean="0">
                <a:latin typeface="Traditional Arabic" pitchFamily="18" charset="-78"/>
                <a:cs typeface="Traditional Arabic" pitchFamily="18" charset="-78"/>
              </a:rPr>
              <a:t>حيث توضع فيها المجوهرات والوثائق والمستندات الملكية والوصايا والعقود الهامة والأوراق المالية ونسخاً من مفاتيح خزان النقد والأمانات والودائع...الخ. </a:t>
            </a:r>
            <a:endParaRPr lang="fr-FR" sz="2800" b="1" dirty="0" smtClean="0">
              <a:latin typeface="Traditional Arabic" pitchFamily="18" charset="-78"/>
              <a:cs typeface="Traditional Arabic" pitchFamily="18" charset="-78"/>
            </a:endParaRPr>
          </a:p>
          <a:p>
            <a:pPr marL="0" lvl="0" indent="0" algn="just" rtl="1">
              <a:buNone/>
            </a:pPr>
            <a:r>
              <a:rPr lang="ar-DZ" sz="2800" b="1" dirty="0" smtClean="0">
                <a:solidFill>
                  <a:srgbClr val="FFFF00"/>
                </a:solidFill>
                <a:latin typeface="Traditional Arabic" pitchFamily="18" charset="-78"/>
                <a:cs typeface="Traditional Arabic" pitchFamily="18" charset="-78"/>
              </a:rPr>
              <a:t>سادساً- تقديم المشورة للزبائن: </a:t>
            </a:r>
            <a:r>
              <a:rPr lang="ar-DZ" sz="2800" b="1" dirty="0" smtClean="0">
                <a:latin typeface="Traditional Arabic" pitchFamily="18" charset="-78"/>
                <a:cs typeface="Traditional Arabic" pitchFamily="18" charset="-78"/>
              </a:rPr>
              <a:t>من خلال منشورات في الميادين المالية </a:t>
            </a:r>
            <a:r>
              <a:rPr lang="ar-DZ" sz="2800" b="1" dirty="0" err="1" smtClean="0">
                <a:latin typeface="Traditional Arabic" pitchFamily="18" charset="-78"/>
                <a:cs typeface="Traditional Arabic" pitchFamily="18" charset="-78"/>
              </a:rPr>
              <a:t>و</a:t>
            </a:r>
            <a:r>
              <a:rPr lang="ar-DZ" sz="2800" b="1" dirty="0" smtClean="0">
                <a:latin typeface="Traditional Arabic" pitchFamily="18" charset="-78"/>
                <a:cs typeface="Traditional Arabic" pitchFamily="18" charset="-78"/>
              </a:rPr>
              <a:t> القانونية والإحصاءات ومشاكل التجارة الخارجية والرقابة على التحويل الخارجي... الخ.</a:t>
            </a:r>
            <a:endParaRPr lang="fr-FR" sz="2800" b="1" dirty="0" smtClean="0">
              <a:latin typeface="Traditional Arabic" pitchFamily="18" charset="-78"/>
              <a:cs typeface="Traditional Arabic" pitchFamily="18" charset="-78"/>
            </a:endParaRPr>
          </a:p>
          <a:p>
            <a:pPr marL="514350" indent="-514350"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marL="514350" indent="-514350" algn="r" rtl="1">
              <a:buNone/>
            </a:pPr>
            <a:r>
              <a:rPr lang="ar-DZ" sz="2600" b="1" dirty="0" smtClean="0">
                <a:latin typeface="Traditional Arabic" pitchFamily="18" charset="-78"/>
                <a:cs typeface="Traditional Arabic" pitchFamily="18" charset="-78"/>
              </a:rPr>
              <a:t> </a:t>
            </a:r>
            <a:r>
              <a:rPr lang="ar-DZ" sz="2800" dirty="0" smtClean="0"/>
              <a:t> </a:t>
            </a:r>
            <a:endParaRPr lang="fr-FR" sz="2800" dirty="0" smtClean="0"/>
          </a:p>
          <a:p>
            <a:pPr algn="r" rtl="1">
              <a:buNone/>
            </a:pPr>
            <a:endParaRPr lang="fr-FR" sz="2800" dirty="0" smtClean="0"/>
          </a:p>
          <a:p>
            <a:pPr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algn="r" rtl="1">
              <a:buNone/>
            </a:pPr>
            <a:endParaRPr lang="ar-DZ" sz="2800" dirty="0" smtClean="0"/>
          </a:p>
          <a:p>
            <a:pPr algn="r" rtl="1">
              <a:buNone/>
            </a:pPr>
            <a:endParaRPr lang="ar-DZ" sz="2800" dirty="0" smtClean="0"/>
          </a:p>
          <a:p>
            <a:pPr algn="r" rtl="1">
              <a:buNone/>
            </a:pPr>
            <a:endParaRPr lang="fr-FR" sz="2800" dirty="0" smtClean="0"/>
          </a:p>
          <a:p>
            <a:pPr algn="r" rtl="1">
              <a:buNone/>
            </a:pPr>
            <a:endParaRPr lang="fr-FR" sz="2600" b="1" dirty="0" smtClean="0">
              <a:latin typeface="Traditional Arabic" pitchFamily="18" charset="-78"/>
              <a:cs typeface="Traditional Arabic" pitchFamily="18" charset="-78"/>
            </a:endParaRPr>
          </a:p>
          <a:p>
            <a:pPr marL="0" indent="0" algn="r" rtl="1">
              <a:buNone/>
            </a:pPr>
            <a:endParaRPr lang="fr-FR" sz="2600" b="1" dirty="0" smtClean="0">
              <a:latin typeface="Traditional Arabic" pitchFamily="18" charset="-78"/>
              <a:cs typeface="Traditional Arabic" pitchFamily="18" charset="-78"/>
            </a:endParaRPr>
          </a:p>
          <a:p>
            <a:pPr algn="r" rtl="1">
              <a:buNone/>
            </a:pPr>
            <a:endParaRPr lang="fr-FR" sz="2800" dirty="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20</a:t>
            </a:fld>
            <a:endParaRPr 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8"/>
            <a:ext cx="8229600" cy="1143000"/>
          </a:xfrm>
        </p:spPr>
        <p:txBody>
          <a:bodyPr/>
          <a:lstStyle/>
          <a:p>
            <a:pPr lvl="1" algn="r" rtl="0">
              <a:spcBef>
                <a:spcPct val="0"/>
              </a:spcBef>
            </a:pPr>
            <a:r>
              <a:rPr lang="ar-DZ" sz="4400" b="1" dirty="0" smtClean="0">
                <a:solidFill>
                  <a:srgbClr val="FF0000"/>
                </a:solidFill>
              </a:rPr>
              <a:t>ضمانات القروض:</a:t>
            </a:r>
            <a:r>
              <a:rPr lang="ar-SA" dirty="0" smtClean="0"/>
              <a:t/>
            </a:r>
            <a:br>
              <a:rPr lang="ar-SA" dirty="0" smtClean="0"/>
            </a:br>
            <a:endParaRPr lang="fr-FR" dirty="0"/>
          </a:p>
        </p:txBody>
      </p:sp>
      <p:sp>
        <p:nvSpPr>
          <p:cNvPr id="3" name="Espace réservé du contenu 2"/>
          <p:cNvSpPr>
            <a:spLocks noGrp="1"/>
          </p:cNvSpPr>
          <p:nvPr>
            <p:ph idx="1"/>
          </p:nvPr>
        </p:nvSpPr>
        <p:spPr>
          <a:xfrm>
            <a:off x="357158" y="1428736"/>
            <a:ext cx="8401080" cy="4857784"/>
          </a:xfrm>
        </p:spPr>
        <p:txBody>
          <a:bodyPr>
            <a:noAutofit/>
          </a:bodyPr>
          <a:lstStyle/>
          <a:p>
            <a:pPr marL="0" lvl="0" indent="0" algn="just" rtl="1">
              <a:buNone/>
            </a:pPr>
            <a:r>
              <a:rPr lang="ar-DZ" sz="2800" b="1" dirty="0" smtClean="0">
                <a:solidFill>
                  <a:srgbClr val="FFFF00"/>
                </a:solidFill>
                <a:latin typeface="Traditional Arabic" pitchFamily="18" charset="-78"/>
                <a:cs typeface="Traditional Arabic" pitchFamily="18" charset="-78"/>
              </a:rPr>
              <a:t>أولاً- تعريف الضمان: ا</a:t>
            </a:r>
            <a:r>
              <a:rPr lang="ar-DZ" sz="2800" b="1" dirty="0" smtClean="0">
                <a:latin typeface="Traditional Arabic" pitchFamily="18" charset="-78"/>
                <a:cs typeface="Traditional Arabic" pitchFamily="18" charset="-78"/>
              </a:rPr>
              <a:t>لضمان هو عقد يكفل بمقتضاه شخص تنفيذ </a:t>
            </a:r>
            <a:r>
              <a:rPr lang="ar-DZ" sz="2800" b="1" dirty="0" err="1" smtClean="0">
                <a:latin typeface="Traditional Arabic" pitchFamily="18" charset="-78"/>
                <a:cs typeface="Traditional Arabic" pitchFamily="18" charset="-78"/>
              </a:rPr>
              <a:t>إلتزام</a:t>
            </a:r>
            <a:r>
              <a:rPr lang="ar-DZ" sz="2800" b="1" dirty="0" smtClean="0">
                <a:latin typeface="Traditional Arabic" pitchFamily="18" charset="-78"/>
                <a:cs typeface="Traditional Arabic" pitchFamily="18" charset="-78"/>
              </a:rPr>
              <a:t> بأن يتعهد للدائن بأن يفي بهذا الالتزام إذا لم يفي به المدين نفسه.</a:t>
            </a:r>
          </a:p>
          <a:p>
            <a:pPr marL="0" lvl="0" indent="0" algn="just" rtl="1">
              <a:buNone/>
            </a:pPr>
            <a:r>
              <a:rPr lang="ar-DZ" sz="2800" b="1" dirty="0" smtClean="0">
                <a:solidFill>
                  <a:srgbClr val="FFFF00"/>
                </a:solidFill>
                <a:latin typeface="Traditional Arabic" pitchFamily="18" charset="-78"/>
                <a:cs typeface="Traditional Arabic" pitchFamily="18" charset="-78"/>
              </a:rPr>
              <a:t>ثانياً- هدف الضمانات: </a:t>
            </a:r>
            <a:r>
              <a:rPr lang="ar-DZ" sz="2800" b="1" dirty="0" smtClean="0">
                <a:latin typeface="Traditional Arabic" pitchFamily="18" charset="-78"/>
                <a:cs typeface="Traditional Arabic" pitchFamily="18" charset="-78"/>
              </a:rPr>
              <a:t>يقصد منه توثيق الالتزامات ومنع تعريض الديون للضياع أو  المماطلة ككتابة  </a:t>
            </a:r>
            <a:r>
              <a:rPr lang="ar-DZ" sz="2800" b="1" dirty="0" err="1" smtClean="0">
                <a:latin typeface="Traditional Arabic" pitchFamily="18" charset="-78"/>
                <a:cs typeface="Traditional Arabic" pitchFamily="18" charset="-78"/>
              </a:rPr>
              <a:t>و</a:t>
            </a:r>
            <a:r>
              <a:rPr lang="ar-DZ" sz="2800" b="1" dirty="0" smtClean="0">
                <a:latin typeface="Traditional Arabic" pitchFamily="18" charset="-78"/>
                <a:cs typeface="Traditional Arabic" pitchFamily="18" charset="-78"/>
              </a:rPr>
              <a:t> الشهادة والكفالة والرهن والشيكات  وسندات الإذن وغيرها.</a:t>
            </a:r>
            <a:endParaRPr lang="fr-FR" sz="2800" b="1" dirty="0" smtClean="0">
              <a:latin typeface="Traditional Arabic" pitchFamily="18" charset="-78"/>
              <a:cs typeface="Traditional Arabic" pitchFamily="18" charset="-78"/>
            </a:endParaRPr>
          </a:p>
          <a:p>
            <a:pPr marL="0" lvl="0" indent="0" algn="just" rtl="1">
              <a:buNone/>
            </a:pPr>
            <a:r>
              <a:rPr lang="ar-DZ" sz="2800" b="1" dirty="0" smtClean="0">
                <a:solidFill>
                  <a:srgbClr val="FFFF00"/>
                </a:solidFill>
                <a:latin typeface="Traditional Arabic" pitchFamily="18" charset="-78"/>
                <a:cs typeface="Traditional Arabic" pitchFamily="18" charset="-78"/>
              </a:rPr>
              <a:t>ثالثاً- القرض والضمان: </a:t>
            </a:r>
            <a:r>
              <a:rPr lang="ar-DZ" sz="2800" b="1" dirty="0" smtClean="0">
                <a:latin typeface="Traditional Arabic" pitchFamily="18" charset="-78"/>
                <a:cs typeface="Traditional Arabic" pitchFamily="18" charset="-78"/>
              </a:rPr>
              <a:t>يتضمن القرض بكل أشكاله تأجيل السداد في المستقبل على أساس الوعد، وعادة لا يقبل القرض وعد المقترض بالتسديد ما لم يكن واثقا من أن التسديد سيتم فعلا في المستقبل فمن باب أولى يتحتم على البنك الذي يتعامل بأموال الناس الموكلة إليه أي الودائع، أن يحرص على ضمان استعادة القرض. ولذا فكل أشكال الائتمان البنكي بلا استثناء مربوطة بضمان التسديد بشكل أو بأخر.فما هي الضمانات التي يطلبها البنك من المقترض المستفيد من الائتمان؟</a:t>
            </a:r>
            <a:r>
              <a:rPr lang="ar-DZ" sz="2800" dirty="0" smtClean="0"/>
              <a:t> </a:t>
            </a:r>
            <a:endParaRPr lang="fr-FR" sz="2800" dirty="0" smtClean="0"/>
          </a:p>
          <a:p>
            <a:pPr marL="514350" indent="-514350"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marL="514350" indent="-514350"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marL="514350" indent="-514350" algn="r" rtl="1">
              <a:buNone/>
            </a:pPr>
            <a:r>
              <a:rPr lang="ar-DZ" sz="2600" b="1" dirty="0" smtClean="0">
                <a:latin typeface="Traditional Arabic" pitchFamily="18" charset="-78"/>
                <a:cs typeface="Traditional Arabic" pitchFamily="18" charset="-78"/>
              </a:rPr>
              <a:t>.</a:t>
            </a:r>
            <a:endParaRPr lang="fr-FR" sz="2600" b="1" dirty="0" smtClean="0">
              <a:latin typeface="Traditional Arabic" pitchFamily="18" charset="-78"/>
              <a:cs typeface="Traditional Arabic" pitchFamily="18" charset="-78"/>
            </a:endParaRPr>
          </a:p>
          <a:p>
            <a:pPr rtl="1"/>
            <a:r>
              <a:rPr lang="ar-DZ" sz="2800" dirty="0" smtClean="0"/>
              <a:t> </a:t>
            </a:r>
            <a:endParaRPr lang="fr-FR" sz="2800" dirty="0" smtClean="0"/>
          </a:p>
          <a:p>
            <a:pPr algn="r" rtl="1">
              <a:buNone/>
            </a:pPr>
            <a:endParaRPr lang="fr-FR" sz="2800" dirty="0" smtClean="0"/>
          </a:p>
          <a:p>
            <a:pPr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algn="r" rtl="1">
              <a:buNone/>
            </a:pPr>
            <a:endParaRPr lang="ar-DZ" sz="2800" dirty="0" smtClean="0"/>
          </a:p>
          <a:p>
            <a:pPr algn="r" rtl="1">
              <a:buNone/>
            </a:pPr>
            <a:endParaRPr lang="ar-DZ" sz="2800" dirty="0" smtClean="0"/>
          </a:p>
          <a:p>
            <a:pPr algn="r" rtl="1">
              <a:buNone/>
            </a:pPr>
            <a:endParaRPr lang="fr-FR" sz="2800" dirty="0" smtClean="0"/>
          </a:p>
          <a:p>
            <a:pPr algn="r" rtl="1">
              <a:buNone/>
            </a:pPr>
            <a:endParaRPr lang="fr-FR" sz="2600" b="1" dirty="0" smtClean="0">
              <a:latin typeface="Traditional Arabic" pitchFamily="18" charset="-78"/>
              <a:cs typeface="Traditional Arabic" pitchFamily="18" charset="-78"/>
            </a:endParaRPr>
          </a:p>
          <a:p>
            <a:pPr marL="0" indent="0" algn="r" rtl="1">
              <a:buNone/>
            </a:pPr>
            <a:endParaRPr lang="fr-FR" sz="2600" b="1" dirty="0" smtClean="0">
              <a:latin typeface="Traditional Arabic" pitchFamily="18" charset="-78"/>
              <a:cs typeface="Traditional Arabic" pitchFamily="18" charset="-78"/>
            </a:endParaRPr>
          </a:p>
          <a:p>
            <a:pPr algn="r" rtl="1">
              <a:buNone/>
            </a:pPr>
            <a:endParaRPr lang="fr-FR" sz="2800" dirty="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21</a:t>
            </a:fld>
            <a:endParaRPr 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8"/>
            <a:ext cx="8229600" cy="1143000"/>
          </a:xfrm>
        </p:spPr>
        <p:txBody>
          <a:bodyPr/>
          <a:lstStyle/>
          <a:p>
            <a:pPr lvl="1" algn="r" rtl="0">
              <a:spcBef>
                <a:spcPct val="0"/>
              </a:spcBef>
            </a:pPr>
            <a:r>
              <a:rPr lang="ar-DZ" sz="4400" b="1" dirty="0" smtClean="0">
                <a:solidFill>
                  <a:srgbClr val="FF0000"/>
                </a:solidFill>
              </a:rPr>
              <a:t>ضمانات القروض:</a:t>
            </a:r>
            <a:r>
              <a:rPr lang="ar-SA" dirty="0" smtClean="0"/>
              <a:t/>
            </a:r>
            <a:br>
              <a:rPr lang="ar-SA" dirty="0" smtClean="0"/>
            </a:br>
            <a:endParaRPr lang="fr-FR" dirty="0"/>
          </a:p>
        </p:txBody>
      </p:sp>
      <p:sp>
        <p:nvSpPr>
          <p:cNvPr id="3" name="Espace réservé du contenu 2"/>
          <p:cNvSpPr>
            <a:spLocks noGrp="1"/>
          </p:cNvSpPr>
          <p:nvPr>
            <p:ph idx="1"/>
          </p:nvPr>
        </p:nvSpPr>
        <p:spPr>
          <a:xfrm>
            <a:off x="357158" y="928670"/>
            <a:ext cx="8401080" cy="4929222"/>
          </a:xfrm>
        </p:spPr>
        <p:txBody>
          <a:bodyPr>
            <a:noAutofit/>
          </a:bodyPr>
          <a:lstStyle/>
          <a:p>
            <a:pPr marL="0" lvl="0" indent="0" algn="just" rtl="1">
              <a:buNone/>
            </a:pPr>
            <a:r>
              <a:rPr lang="ar-DZ" sz="2800" b="1" dirty="0" smtClean="0">
                <a:solidFill>
                  <a:srgbClr val="FFFF00"/>
                </a:solidFill>
                <a:latin typeface="Traditional Arabic" pitchFamily="18" charset="-78"/>
                <a:cs typeface="Traditional Arabic" pitchFamily="18" charset="-78"/>
              </a:rPr>
              <a:t>ثالثاً- أشكال ضمانات القرض: </a:t>
            </a:r>
            <a:r>
              <a:rPr lang="ar-DZ" sz="2800" b="1" dirty="0" smtClean="0">
                <a:latin typeface="Traditional Arabic" pitchFamily="18" charset="-78"/>
                <a:cs typeface="Traditional Arabic" pitchFamily="18" charset="-78"/>
              </a:rPr>
              <a:t>لقد قامت البنوك بالبحث عن الضمانات التي تمكنها من استرداد القروض والتي هي في الحقيقة أموال المودعين فأوجدت شكلين من الضمانات:</a:t>
            </a:r>
          </a:p>
          <a:p>
            <a:pPr marL="514350" lvl="0" indent="-514350" algn="just" rtl="1">
              <a:buAutoNum type="arabicPeriod"/>
            </a:pPr>
            <a:r>
              <a:rPr lang="ar-DZ" sz="2800" b="1" dirty="0" smtClean="0">
                <a:solidFill>
                  <a:srgbClr val="FFFF00"/>
                </a:solidFill>
                <a:latin typeface="Traditional Arabic" pitchFamily="18" charset="-78"/>
                <a:cs typeface="Traditional Arabic" pitchFamily="18" charset="-78"/>
              </a:rPr>
              <a:t>الضمانات الشخصية</a:t>
            </a:r>
            <a:r>
              <a:rPr lang="en-US" sz="2800" b="1" i="1" dirty="0" smtClean="0">
                <a:solidFill>
                  <a:srgbClr val="FFFF00"/>
                </a:solidFill>
                <a:latin typeface="Traditional Arabic" pitchFamily="18" charset="-78"/>
                <a:cs typeface="Traditional Arabic" pitchFamily="18" charset="-78"/>
              </a:rPr>
              <a:t> </a:t>
            </a:r>
            <a:r>
              <a:rPr lang="ar-DZ" sz="2800" b="1" dirty="0" smtClean="0">
                <a:solidFill>
                  <a:srgbClr val="FFFF00"/>
                </a:solidFill>
                <a:latin typeface="Traditional Arabic" pitchFamily="18" charset="-78"/>
                <a:cs typeface="Traditional Arabic" pitchFamily="18" charset="-78"/>
              </a:rPr>
              <a:t>: </a:t>
            </a:r>
            <a:r>
              <a:rPr lang="ar-DZ" sz="2800" b="1" dirty="0" smtClean="0">
                <a:latin typeface="Traditional Arabic" pitchFamily="18" charset="-78"/>
                <a:cs typeface="Traditional Arabic" pitchFamily="18" charset="-78"/>
              </a:rPr>
              <a:t>ترتكز الضمانات الشخصية على التعهد الذي يقوم </a:t>
            </a:r>
            <a:r>
              <a:rPr lang="ar-DZ" sz="2800" b="1" dirty="0" err="1" smtClean="0">
                <a:latin typeface="Traditional Arabic" pitchFamily="18" charset="-78"/>
                <a:cs typeface="Traditional Arabic" pitchFamily="18" charset="-78"/>
              </a:rPr>
              <a:t>به</a:t>
            </a:r>
            <a:r>
              <a:rPr lang="ar-DZ" sz="2800" b="1" dirty="0" smtClean="0">
                <a:latin typeface="Traditional Arabic" pitchFamily="18" charset="-78"/>
                <a:cs typeface="Traditional Arabic" pitchFamily="18" charset="-78"/>
              </a:rPr>
              <a:t> الأشخاص والذي بموجبه يعدون بتسديد المدين في حالة عدم قدرته على الوفاء </a:t>
            </a:r>
            <a:r>
              <a:rPr lang="ar-DZ" sz="2800" b="1" dirty="0" err="1" smtClean="0">
                <a:latin typeface="Traditional Arabic" pitchFamily="18" charset="-78"/>
                <a:cs typeface="Traditional Arabic" pitchFamily="18" charset="-78"/>
              </a:rPr>
              <a:t>بإلتزاماته</a:t>
            </a:r>
            <a:r>
              <a:rPr lang="ar-DZ" sz="2800" b="1" dirty="0" smtClean="0">
                <a:latin typeface="Traditional Arabic" pitchFamily="18" charset="-78"/>
                <a:cs typeface="Traditional Arabic" pitchFamily="18" charset="-78"/>
              </a:rPr>
              <a:t> في تاريخ الاستحقاق. وعلى هذا الأساس فالضمان الشخصي لا يمكن أن يقوم </a:t>
            </a:r>
            <a:r>
              <a:rPr lang="ar-DZ" sz="2800" b="1" dirty="0" err="1" smtClean="0">
                <a:latin typeface="Traditional Arabic" pitchFamily="18" charset="-78"/>
                <a:cs typeface="Traditional Arabic" pitchFamily="18" charset="-78"/>
              </a:rPr>
              <a:t>به</a:t>
            </a:r>
            <a:r>
              <a:rPr lang="ar-DZ" sz="2800" b="1" dirty="0" smtClean="0">
                <a:latin typeface="Traditional Arabic" pitchFamily="18" charset="-78"/>
                <a:cs typeface="Traditional Arabic" pitchFamily="18" charset="-78"/>
              </a:rPr>
              <a:t> المدين شخصياً، ولكن يتطلب ذلك تدخل شخص ثالث للقيام بدور الضامن وفي إطار الممارسة.</a:t>
            </a:r>
          </a:p>
          <a:p>
            <a:pPr marL="514350" lvl="0" indent="-514350" algn="just" rtl="1">
              <a:buNone/>
            </a:pPr>
            <a:r>
              <a:rPr lang="ar-DZ" sz="2800" b="1" dirty="0" smtClean="0">
                <a:latin typeface="Traditional Arabic" pitchFamily="18" charset="-78"/>
                <a:cs typeface="Traditional Arabic" pitchFamily="18" charset="-78"/>
              </a:rPr>
              <a:t>       ويمكن أن نميز بين:</a:t>
            </a:r>
            <a:endParaRPr lang="fr-FR" sz="2800" b="1" dirty="0" smtClean="0">
              <a:latin typeface="Traditional Arabic" pitchFamily="18" charset="-78"/>
              <a:cs typeface="Traditional Arabic" pitchFamily="18" charset="-78"/>
            </a:endParaRPr>
          </a:p>
          <a:p>
            <a:pPr lvl="0" algn="just" rtl="1">
              <a:buNone/>
            </a:pPr>
            <a:r>
              <a:rPr lang="ar-DZ" sz="2800" b="1" dirty="0" smtClean="0">
                <a:solidFill>
                  <a:srgbClr val="FFFF00"/>
                </a:solidFill>
                <a:latin typeface="Traditional Arabic" pitchFamily="18" charset="-78"/>
                <a:cs typeface="Traditional Arabic" pitchFamily="18" charset="-78"/>
              </a:rPr>
              <a:t>أ. الكفالة: </a:t>
            </a:r>
            <a:r>
              <a:rPr lang="ar-DZ" sz="2800" b="1" dirty="0" smtClean="0">
                <a:latin typeface="Traditional Arabic" pitchFamily="18" charset="-78"/>
                <a:cs typeface="Traditional Arabic" pitchFamily="18" charset="-78"/>
              </a:rPr>
              <a:t>الكفالة هي عبارة عن التزام مكتوب من طرف البنك يتعهد بموجبه بتسديد الدين الموجود على عاتق المدين(الزبون) في حالة عم قدرته على الوفاء بالتزاماته. وتحدد في هذا الالتزام مدة الكفالة ومبلغها.</a:t>
            </a:r>
            <a:endParaRPr lang="fr-FR" sz="2800" b="1" dirty="0" smtClean="0">
              <a:latin typeface="Traditional Arabic" pitchFamily="18" charset="-78"/>
              <a:cs typeface="Traditional Arabic" pitchFamily="18" charset="-78"/>
            </a:endParaRPr>
          </a:p>
          <a:p>
            <a:pPr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marL="514350" indent="-514350"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marL="514350" indent="-514350"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marL="514350" indent="-514350" algn="r" rtl="1">
              <a:buNone/>
            </a:pPr>
            <a:r>
              <a:rPr lang="ar-DZ" sz="2600" b="1" dirty="0" smtClean="0">
                <a:latin typeface="Traditional Arabic" pitchFamily="18" charset="-78"/>
                <a:cs typeface="Traditional Arabic" pitchFamily="18" charset="-78"/>
              </a:rPr>
              <a:t>.</a:t>
            </a:r>
            <a:endParaRPr lang="fr-FR" sz="2600" b="1" dirty="0" smtClean="0">
              <a:latin typeface="Traditional Arabic" pitchFamily="18" charset="-78"/>
              <a:cs typeface="Traditional Arabic" pitchFamily="18" charset="-78"/>
            </a:endParaRPr>
          </a:p>
          <a:p>
            <a:pPr rtl="1"/>
            <a:r>
              <a:rPr lang="ar-DZ" sz="2800" dirty="0" smtClean="0"/>
              <a:t> </a:t>
            </a:r>
            <a:endParaRPr lang="fr-FR" sz="2800" dirty="0" smtClean="0"/>
          </a:p>
          <a:p>
            <a:pPr algn="r" rtl="1">
              <a:buNone/>
            </a:pPr>
            <a:endParaRPr lang="fr-FR" sz="2800" dirty="0" smtClean="0"/>
          </a:p>
          <a:p>
            <a:pPr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algn="r" rtl="1">
              <a:buNone/>
            </a:pPr>
            <a:endParaRPr lang="ar-DZ" sz="2800" dirty="0" smtClean="0"/>
          </a:p>
          <a:p>
            <a:pPr algn="r" rtl="1">
              <a:buNone/>
            </a:pPr>
            <a:endParaRPr lang="ar-DZ" sz="2800" dirty="0" smtClean="0"/>
          </a:p>
          <a:p>
            <a:pPr algn="r" rtl="1">
              <a:buNone/>
            </a:pPr>
            <a:endParaRPr lang="fr-FR" sz="2800" dirty="0" smtClean="0"/>
          </a:p>
          <a:p>
            <a:pPr algn="r" rtl="1">
              <a:buNone/>
            </a:pPr>
            <a:endParaRPr lang="fr-FR" sz="2600" b="1" dirty="0" smtClean="0">
              <a:latin typeface="Traditional Arabic" pitchFamily="18" charset="-78"/>
              <a:cs typeface="Traditional Arabic" pitchFamily="18" charset="-78"/>
            </a:endParaRPr>
          </a:p>
          <a:p>
            <a:pPr marL="0" indent="0" algn="r" rtl="1">
              <a:buNone/>
            </a:pPr>
            <a:endParaRPr lang="fr-FR" sz="2600" b="1" dirty="0" smtClean="0">
              <a:latin typeface="Traditional Arabic" pitchFamily="18" charset="-78"/>
              <a:cs typeface="Traditional Arabic" pitchFamily="18" charset="-78"/>
            </a:endParaRPr>
          </a:p>
          <a:p>
            <a:pPr algn="r" rtl="1">
              <a:buNone/>
            </a:pPr>
            <a:endParaRPr lang="fr-FR" sz="2800" dirty="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22</a:t>
            </a:fld>
            <a:endParaRPr lang="fr-F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8"/>
            <a:ext cx="8229600" cy="1143000"/>
          </a:xfrm>
        </p:spPr>
        <p:txBody>
          <a:bodyPr/>
          <a:lstStyle/>
          <a:p>
            <a:pPr lvl="1" algn="r" rtl="0">
              <a:spcBef>
                <a:spcPct val="0"/>
              </a:spcBef>
            </a:pPr>
            <a:r>
              <a:rPr lang="ar-DZ" sz="4400" b="1" dirty="0" smtClean="0">
                <a:solidFill>
                  <a:srgbClr val="FF0000"/>
                </a:solidFill>
              </a:rPr>
              <a:t>ضمانات القروض:</a:t>
            </a:r>
            <a:r>
              <a:rPr lang="ar-SA" dirty="0" smtClean="0"/>
              <a:t/>
            </a:r>
            <a:br>
              <a:rPr lang="ar-SA" dirty="0" smtClean="0"/>
            </a:br>
            <a:endParaRPr lang="fr-FR" dirty="0"/>
          </a:p>
        </p:txBody>
      </p:sp>
      <p:sp>
        <p:nvSpPr>
          <p:cNvPr id="3" name="Espace réservé du contenu 2"/>
          <p:cNvSpPr>
            <a:spLocks noGrp="1"/>
          </p:cNvSpPr>
          <p:nvPr>
            <p:ph idx="1"/>
          </p:nvPr>
        </p:nvSpPr>
        <p:spPr>
          <a:xfrm>
            <a:off x="357158" y="1142984"/>
            <a:ext cx="8401080" cy="4929222"/>
          </a:xfrm>
        </p:spPr>
        <p:txBody>
          <a:bodyPr>
            <a:noAutofit/>
          </a:bodyPr>
          <a:lstStyle/>
          <a:p>
            <a:pPr marL="0" lvl="0" indent="0" algn="just" rtl="1">
              <a:buNone/>
            </a:pPr>
            <a:r>
              <a:rPr lang="ar-DZ" sz="2800" b="1" dirty="0" smtClean="0">
                <a:solidFill>
                  <a:srgbClr val="FFFF00"/>
                </a:solidFill>
                <a:latin typeface="Traditional Arabic" pitchFamily="18" charset="-78"/>
                <a:cs typeface="Traditional Arabic" pitchFamily="18" charset="-78"/>
              </a:rPr>
              <a:t>أ</a:t>
            </a:r>
            <a:r>
              <a:rPr lang="ar-DZ" sz="2700" b="1" dirty="0" smtClean="0">
                <a:solidFill>
                  <a:srgbClr val="FFFF00"/>
                </a:solidFill>
                <a:latin typeface="Traditional Arabic" pitchFamily="18" charset="-78"/>
                <a:cs typeface="Traditional Arabic" pitchFamily="18" charset="-78"/>
              </a:rPr>
              <a:t>. الضمان الاحتياطي: </a:t>
            </a:r>
            <a:r>
              <a:rPr lang="ar-DZ" sz="2700" b="1" dirty="0" smtClean="0">
                <a:latin typeface="Traditional Arabic" pitchFamily="18" charset="-78"/>
                <a:cs typeface="Traditional Arabic" pitchFamily="18" charset="-78"/>
              </a:rPr>
              <a:t>وهو عبارة عن التزام يمنحه شخص يكون في العادة بنكا، يضمن بموجبه تنفيذ الالتزامات التي قبل </a:t>
            </a:r>
            <a:r>
              <a:rPr lang="ar-DZ" sz="2700" b="1" dirty="0" err="1" smtClean="0">
                <a:latin typeface="Traditional Arabic" pitchFamily="18" charset="-78"/>
                <a:cs typeface="Traditional Arabic" pitchFamily="18" charset="-78"/>
              </a:rPr>
              <a:t>بها</a:t>
            </a:r>
            <a:r>
              <a:rPr lang="ar-DZ" sz="2700" b="1" dirty="0" smtClean="0">
                <a:latin typeface="Traditional Arabic" pitchFamily="18" charset="-78"/>
                <a:cs typeface="Traditional Arabic" pitchFamily="18" charset="-78"/>
              </a:rPr>
              <a:t> احد مديني الأوراق التجارية. وعليه فان الضمان الاحتياطي هو عبارة عن تعهد لضمان القروض الناجمة عن خصم الأوراق التجارية.</a:t>
            </a:r>
            <a:endParaRPr lang="fr-FR" sz="2700" b="1" dirty="0" smtClean="0">
              <a:latin typeface="Traditional Arabic" pitchFamily="18" charset="-78"/>
              <a:cs typeface="Traditional Arabic" pitchFamily="18" charset="-78"/>
            </a:endParaRPr>
          </a:p>
          <a:p>
            <a:pPr marL="0" lvl="0" indent="0" algn="just" rtl="1">
              <a:buNone/>
            </a:pPr>
            <a:r>
              <a:rPr lang="ar-DZ" sz="2700" b="1" dirty="0" smtClean="0">
                <a:solidFill>
                  <a:srgbClr val="FFFF00"/>
                </a:solidFill>
                <a:latin typeface="Traditional Arabic" pitchFamily="18" charset="-78"/>
                <a:cs typeface="Traditional Arabic" pitchFamily="18" charset="-78"/>
              </a:rPr>
              <a:t>ب. تأمين </a:t>
            </a:r>
            <a:r>
              <a:rPr lang="ar-DZ" sz="2700" b="1" dirty="0" err="1" smtClean="0">
                <a:solidFill>
                  <a:srgbClr val="FFFF00"/>
                </a:solidFill>
                <a:latin typeface="Traditional Arabic" pitchFamily="18" charset="-78"/>
                <a:cs typeface="Traditional Arabic" pitchFamily="18" charset="-78"/>
              </a:rPr>
              <a:t>الإعتماد</a:t>
            </a:r>
            <a:r>
              <a:rPr lang="ar-DZ" sz="2700" b="1" dirty="0" smtClean="0">
                <a:solidFill>
                  <a:srgbClr val="FFFF00"/>
                </a:solidFill>
                <a:latin typeface="Traditional Arabic" pitchFamily="18" charset="-78"/>
                <a:cs typeface="Traditional Arabic" pitchFamily="18" charset="-78"/>
              </a:rPr>
              <a:t>: </a:t>
            </a:r>
            <a:r>
              <a:rPr lang="ar-DZ" sz="2700" b="1" dirty="0" smtClean="0">
                <a:latin typeface="Traditional Arabic" pitchFamily="18" charset="-78"/>
                <a:cs typeface="Traditional Arabic" pitchFamily="18" charset="-78"/>
              </a:rPr>
              <a:t>هو ضمان شخصي يقوم </a:t>
            </a:r>
            <a:r>
              <a:rPr lang="ar-DZ" sz="2700" b="1" dirty="0" err="1" smtClean="0">
                <a:latin typeface="Traditional Arabic" pitchFamily="18" charset="-78"/>
                <a:cs typeface="Traditional Arabic" pitchFamily="18" charset="-78"/>
              </a:rPr>
              <a:t>به</a:t>
            </a:r>
            <a:r>
              <a:rPr lang="ar-DZ" sz="2700" b="1" dirty="0" smtClean="0">
                <a:latin typeface="Traditional Arabic" pitchFamily="18" charset="-78"/>
                <a:cs typeface="Traditional Arabic" pitchFamily="18" charset="-78"/>
              </a:rPr>
              <a:t> شخص معنوي، هو شركة التأمين لحساب المستفيد لتغطية خطر تعذر الوفاء بمبلغ الاعتماد.</a:t>
            </a:r>
          </a:p>
          <a:p>
            <a:pPr marL="0" lvl="0" indent="0" algn="just" rtl="1">
              <a:buNone/>
            </a:pPr>
            <a:r>
              <a:rPr lang="ar-DZ" sz="2700" b="1" dirty="0" smtClean="0">
                <a:solidFill>
                  <a:srgbClr val="FFFF00"/>
                </a:solidFill>
                <a:latin typeface="Traditional Arabic" pitchFamily="18" charset="-78"/>
                <a:cs typeface="Traditional Arabic" pitchFamily="18" charset="-78"/>
              </a:rPr>
              <a:t>2. الضمانات الحقيقية (العينية) : </a:t>
            </a:r>
            <a:r>
              <a:rPr lang="ar-DZ" sz="2700" b="1" dirty="0" smtClean="0">
                <a:latin typeface="Traditional Arabic" pitchFamily="18" charset="-78"/>
                <a:cs typeface="Traditional Arabic" pitchFamily="18" charset="-78"/>
              </a:rPr>
              <a:t>تعني أشياء مادية يقدمها المدين المقترض إلى البنك الدائن حيث يستطيع أن يستوفي دينه منها أي بيعها عند عجز المدين عن الوفاء في الميعاد. وعلى هذا الأساس فان الدائن أي البنك عندما يوثق قرضه بموجودات يملكها المدين فانه يحجب تلك الموجودات عن باقي الدائنين. ولحد مبلغ القرض فقط هذا ما يدعى الرهن وعرف الرهن بأنه "عقد يتم بمقتضاه منح المدين شيئا ذي قيمة تحت تصرف الدائن ضمانا لتسديد الدين في الآجل المتفق عليه". والرهن صفتان: </a:t>
            </a:r>
            <a:endParaRPr lang="fr-FR" sz="2800" b="1" dirty="0" smtClean="0">
              <a:latin typeface="Traditional Arabic" pitchFamily="18" charset="-78"/>
              <a:cs typeface="Traditional Arabic" pitchFamily="18" charset="-78"/>
            </a:endParaRPr>
          </a:p>
          <a:p>
            <a:pPr algn="r" rtl="1">
              <a:buNone/>
            </a:pPr>
            <a:r>
              <a:rPr lang="ar-DZ" sz="2800" b="1" dirty="0" smtClean="0">
                <a:latin typeface="Traditional Arabic" pitchFamily="18" charset="-78"/>
                <a:cs typeface="Traditional Arabic" pitchFamily="18" charset="-78"/>
              </a:rPr>
              <a:t> </a:t>
            </a:r>
            <a:endParaRPr lang="fr-FR" sz="2800" b="1" dirty="0" smtClean="0">
              <a:latin typeface="Traditional Arabic" pitchFamily="18" charset="-78"/>
              <a:cs typeface="Traditional Arabic" pitchFamily="18" charset="-78"/>
            </a:endParaRPr>
          </a:p>
          <a:p>
            <a:pPr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marL="514350" indent="-514350"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marL="514350" indent="-514350"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marL="514350" indent="-514350" algn="r" rtl="1">
              <a:buNone/>
            </a:pPr>
            <a:r>
              <a:rPr lang="ar-DZ" sz="2600" b="1" dirty="0" smtClean="0">
                <a:latin typeface="Traditional Arabic" pitchFamily="18" charset="-78"/>
                <a:cs typeface="Traditional Arabic" pitchFamily="18" charset="-78"/>
              </a:rPr>
              <a:t>.</a:t>
            </a:r>
            <a:endParaRPr lang="fr-FR" sz="2600" b="1" dirty="0" smtClean="0">
              <a:latin typeface="Traditional Arabic" pitchFamily="18" charset="-78"/>
              <a:cs typeface="Traditional Arabic" pitchFamily="18" charset="-78"/>
            </a:endParaRPr>
          </a:p>
          <a:p>
            <a:pPr rtl="1"/>
            <a:r>
              <a:rPr lang="ar-DZ" sz="2800" dirty="0" smtClean="0"/>
              <a:t> </a:t>
            </a:r>
            <a:endParaRPr lang="fr-FR" sz="2800" dirty="0" smtClean="0"/>
          </a:p>
          <a:p>
            <a:pPr algn="r" rtl="1">
              <a:buNone/>
            </a:pPr>
            <a:endParaRPr lang="fr-FR" sz="2800" dirty="0" smtClean="0"/>
          </a:p>
          <a:p>
            <a:pPr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algn="r" rtl="1">
              <a:buNone/>
            </a:pPr>
            <a:endParaRPr lang="ar-DZ" sz="2800" dirty="0" smtClean="0"/>
          </a:p>
          <a:p>
            <a:pPr algn="r" rtl="1">
              <a:buNone/>
            </a:pPr>
            <a:endParaRPr lang="ar-DZ" sz="2800" dirty="0" smtClean="0"/>
          </a:p>
          <a:p>
            <a:pPr algn="r" rtl="1">
              <a:buNone/>
            </a:pPr>
            <a:endParaRPr lang="fr-FR" sz="2800" dirty="0" smtClean="0"/>
          </a:p>
          <a:p>
            <a:pPr algn="r" rtl="1">
              <a:buNone/>
            </a:pPr>
            <a:endParaRPr lang="fr-FR" sz="2600" b="1" dirty="0" smtClean="0">
              <a:latin typeface="Traditional Arabic" pitchFamily="18" charset="-78"/>
              <a:cs typeface="Traditional Arabic" pitchFamily="18" charset="-78"/>
            </a:endParaRPr>
          </a:p>
          <a:p>
            <a:pPr marL="0" indent="0" algn="r" rtl="1">
              <a:buNone/>
            </a:pPr>
            <a:endParaRPr lang="fr-FR" sz="2600" b="1" dirty="0" smtClean="0">
              <a:latin typeface="Traditional Arabic" pitchFamily="18" charset="-78"/>
              <a:cs typeface="Traditional Arabic" pitchFamily="18" charset="-78"/>
            </a:endParaRPr>
          </a:p>
          <a:p>
            <a:pPr algn="r" rtl="1">
              <a:buNone/>
            </a:pPr>
            <a:endParaRPr lang="fr-FR" sz="2800" dirty="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23</a:t>
            </a:fld>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8"/>
            <a:ext cx="8229600" cy="1143000"/>
          </a:xfrm>
        </p:spPr>
        <p:txBody>
          <a:bodyPr/>
          <a:lstStyle/>
          <a:p>
            <a:pPr lvl="1" algn="r" rtl="0">
              <a:spcBef>
                <a:spcPct val="0"/>
              </a:spcBef>
            </a:pPr>
            <a:r>
              <a:rPr lang="ar-DZ" sz="4400" b="1" dirty="0" smtClean="0">
                <a:solidFill>
                  <a:srgbClr val="FF0000"/>
                </a:solidFill>
              </a:rPr>
              <a:t>ضمانات القروض:</a:t>
            </a:r>
            <a:r>
              <a:rPr lang="ar-SA" dirty="0" smtClean="0"/>
              <a:t/>
            </a:r>
            <a:br>
              <a:rPr lang="ar-SA" dirty="0" smtClean="0"/>
            </a:br>
            <a:endParaRPr lang="fr-FR" dirty="0"/>
          </a:p>
        </p:txBody>
      </p:sp>
      <p:sp>
        <p:nvSpPr>
          <p:cNvPr id="3" name="Espace réservé du contenu 2"/>
          <p:cNvSpPr>
            <a:spLocks noGrp="1"/>
          </p:cNvSpPr>
          <p:nvPr>
            <p:ph idx="1"/>
          </p:nvPr>
        </p:nvSpPr>
        <p:spPr>
          <a:xfrm>
            <a:off x="357158" y="857232"/>
            <a:ext cx="8401080" cy="5214974"/>
          </a:xfrm>
        </p:spPr>
        <p:txBody>
          <a:bodyPr>
            <a:noAutofit/>
          </a:bodyPr>
          <a:lstStyle/>
          <a:p>
            <a:pPr marL="0" lvl="0" indent="0" algn="just" rtl="1">
              <a:buNone/>
            </a:pPr>
            <a:r>
              <a:rPr lang="ar-DZ" sz="2800" b="1" dirty="0" smtClean="0">
                <a:solidFill>
                  <a:srgbClr val="FFFF00"/>
                </a:solidFill>
                <a:latin typeface="Traditional Arabic" pitchFamily="18" charset="-78"/>
                <a:cs typeface="Traditional Arabic" pitchFamily="18" charset="-78"/>
              </a:rPr>
              <a:t>أ. الرهن </a:t>
            </a:r>
            <a:r>
              <a:rPr lang="ar-DZ" sz="2800" b="1" dirty="0" err="1" smtClean="0">
                <a:solidFill>
                  <a:srgbClr val="FFFF00"/>
                </a:solidFill>
                <a:latin typeface="Traditional Arabic" pitchFamily="18" charset="-78"/>
                <a:cs typeface="Traditional Arabic" pitchFamily="18" charset="-78"/>
              </a:rPr>
              <a:t>الحيازي</a:t>
            </a:r>
            <a:r>
              <a:rPr lang="ar-DZ" sz="2800" b="1" dirty="0" smtClean="0">
                <a:solidFill>
                  <a:srgbClr val="FFFF00"/>
                </a:solidFill>
                <a:latin typeface="Traditional Arabic" pitchFamily="18" charset="-78"/>
                <a:cs typeface="Traditional Arabic" pitchFamily="18" charset="-78"/>
              </a:rPr>
              <a:t>: </a:t>
            </a:r>
            <a:r>
              <a:rPr lang="ar-DZ" sz="2800" b="1" dirty="0" smtClean="0">
                <a:latin typeface="Traditional Arabic" pitchFamily="18" charset="-78"/>
                <a:cs typeface="Traditional Arabic" pitchFamily="18" charset="-78"/>
              </a:rPr>
              <a:t>هو عقد يلتزم </a:t>
            </a:r>
            <a:r>
              <a:rPr lang="ar-DZ" sz="2800" b="1" dirty="0" err="1" smtClean="0">
                <a:latin typeface="Traditional Arabic" pitchFamily="18" charset="-78"/>
                <a:cs typeface="Traditional Arabic" pitchFamily="18" charset="-78"/>
              </a:rPr>
              <a:t>به</a:t>
            </a:r>
            <a:r>
              <a:rPr lang="ar-DZ" sz="2800" b="1" dirty="0" smtClean="0">
                <a:latin typeface="Traditional Arabic" pitchFamily="18" charset="-78"/>
                <a:cs typeface="Traditional Arabic" pitchFamily="18" charset="-78"/>
              </a:rPr>
              <a:t> شخص ضماناً لدين أو على غيره. أن يستلم إلى الدائن أو إلى أجنبي يعنيه المتعاقدان شيئا يرتب عليه الدائن حقا عينيا(عقاراً أو  منقولاً) يخوله حبس الشيء (حيازة) إلى أن يستوفي الدين.</a:t>
            </a:r>
            <a:endParaRPr lang="fr-FR" sz="2800" b="1" dirty="0" smtClean="0">
              <a:latin typeface="Traditional Arabic" pitchFamily="18" charset="-78"/>
              <a:cs typeface="Traditional Arabic" pitchFamily="18" charset="-78"/>
            </a:endParaRPr>
          </a:p>
          <a:p>
            <a:pPr marL="0" lvl="0" indent="0" algn="just" rtl="1">
              <a:buNone/>
            </a:pPr>
            <a:r>
              <a:rPr lang="ar-DZ" sz="2800" b="1" dirty="0" smtClean="0">
                <a:solidFill>
                  <a:srgbClr val="FFFF00"/>
                </a:solidFill>
                <a:latin typeface="Traditional Arabic" pitchFamily="18" charset="-78"/>
                <a:cs typeface="Traditional Arabic" pitchFamily="18" charset="-78"/>
              </a:rPr>
              <a:t>ب. الرهن الرسمي أو التأميني:</a:t>
            </a:r>
            <a:r>
              <a:rPr lang="ar-DZ" sz="2800" b="1" dirty="0" smtClean="0">
                <a:latin typeface="Traditional Arabic" pitchFamily="18" charset="-78"/>
                <a:cs typeface="Traditional Arabic" pitchFamily="18" charset="-78"/>
              </a:rPr>
              <a:t>وموضوعه العقار:دار، أرض زراعية... وهنا يكتفي تسجيل الرهن في السجل العقاري مع ترك العقار بيد صاحبه .هذا التسجيل وحده يضمن استيفاء الدين، يمنع المدين من التصرف بالعقار إلا بعد تسديد الدين. </a:t>
            </a:r>
          </a:p>
          <a:p>
            <a:pPr marL="0" lvl="0" indent="0" algn="just" rtl="1">
              <a:buNone/>
            </a:pPr>
            <a:r>
              <a:rPr lang="ar-DZ" sz="2600" b="1" dirty="0" smtClean="0">
                <a:solidFill>
                  <a:srgbClr val="FFFF00"/>
                </a:solidFill>
                <a:latin typeface="Traditional Arabic" pitchFamily="18" charset="-78"/>
                <a:cs typeface="Traditional Arabic" pitchFamily="18" charset="-78"/>
              </a:rPr>
              <a:t>ج. الفرق بين الرهن </a:t>
            </a:r>
            <a:r>
              <a:rPr lang="ar-DZ" sz="2600" b="1" dirty="0" err="1" smtClean="0">
                <a:solidFill>
                  <a:srgbClr val="FFFF00"/>
                </a:solidFill>
                <a:latin typeface="Traditional Arabic" pitchFamily="18" charset="-78"/>
                <a:cs typeface="Traditional Arabic" pitchFamily="18" charset="-78"/>
              </a:rPr>
              <a:t>الحيازى</a:t>
            </a:r>
            <a:r>
              <a:rPr lang="ar-DZ" sz="2600" b="1" dirty="0" smtClean="0">
                <a:solidFill>
                  <a:srgbClr val="FFFF00"/>
                </a:solidFill>
                <a:latin typeface="Traditional Arabic" pitchFamily="18" charset="-78"/>
                <a:cs typeface="Traditional Arabic" pitchFamily="18" charset="-78"/>
              </a:rPr>
              <a:t> والرهن الرسمي:</a:t>
            </a:r>
            <a:r>
              <a:rPr lang="ar-DZ" sz="2600" b="1" dirty="0" smtClean="0">
                <a:latin typeface="Traditional Arabic" pitchFamily="18" charset="-78"/>
                <a:cs typeface="Traditional Arabic" pitchFamily="18" charset="-78"/>
              </a:rPr>
              <a:t> للتمييز بينها نذكر ما يلي:</a:t>
            </a:r>
          </a:p>
          <a:p>
            <a:pPr algn="r">
              <a:buNone/>
            </a:pPr>
            <a:r>
              <a:rPr lang="ar-DZ" sz="2600" b="1" dirty="0" smtClean="0">
                <a:latin typeface="Traditional Arabic" pitchFamily="18" charset="-78"/>
                <a:cs typeface="Traditional Arabic" pitchFamily="18" charset="-78"/>
              </a:rPr>
              <a:t>- ينشأ حق الرهن الرسمي بمقتضى عقد رسمي بحيث يجب إتباع إجراءات رسمية لتوثيقه أمام موظف رسمي، بينما ينشأ حق الرهن </a:t>
            </a:r>
            <a:r>
              <a:rPr lang="ar-DZ" sz="2600" b="1" dirty="0" err="1" smtClean="0">
                <a:latin typeface="Traditional Arabic" pitchFamily="18" charset="-78"/>
                <a:cs typeface="Traditional Arabic" pitchFamily="18" charset="-78"/>
              </a:rPr>
              <a:t>الحيازي</a:t>
            </a:r>
            <a:r>
              <a:rPr lang="ar-DZ" sz="2600" b="1" dirty="0" smtClean="0">
                <a:latin typeface="Traditional Arabic" pitchFamily="18" charset="-78"/>
                <a:cs typeface="Traditional Arabic" pitchFamily="18" charset="-78"/>
              </a:rPr>
              <a:t> بمقتضى عقد عرفي.</a:t>
            </a:r>
          </a:p>
          <a:p>
            <a:pPr algn="r">
              <a:buNone/>
            </a:pPr>
            <a:r>
              <a:rPr lang="ar-DZ" sz="2600" b="1" dirty="0" smtClean="0">
                <a:latin typeface="Traditional Arabic" pitchFamily="18" charset="-78"/>
                <a:cs typeface="Traditional Arabic" pitchFamily="18" charset="-78"/>
              </a:rPr>
              <a:t>- تبقى ملكية وحيازة الشيء المرهون في حق الرهن الرسمي بيد المالك (المدين)، بينما تنتقل الحيازة في عقد الرهن </a:t>
            </a:r>
            <a:r>
              <a:rPr lang="ar-DZ" sz="2600" b="1" dirty="0" err="1" smtClean="0">
                <a:latin typeface="Traditional Arabic" pitchFamily="18" charset="-78"/>
                <a:cs typeface="Traditional Arabic" pitchFamily="18" charset="-78"/>
              </a:rPr>
              <a:t>الحيازي</a:t>
            </a:r>
            <a:r>
              <a:rPr lang="ar-DZ" sz="2600" b="1" dirty="0" smtClean="0">
                <a:latin typeface="Traditional Arabic" pitchFamily="18" charset="-78"/>
                <a:cs typeface="Traditional Arabic" pitchFamily="18" charset="-78"/>
              </a:rPr>
              <a:t> إلى الدائن.</a:t>
            </a:r>
          </a:p>
          <a:p>
            <a:pPr algn="r">
              <a:buNone/>
            </a:pPr>
            <a:r>
              <a:rPr lang="ar-DZ" sz="2600" b="1" dirty="0" smtClean="0">
                <a:latin typeface="Traditional Arabic" pitchFamily="18" charset="-78"/>
                <a:cs typeface="Traditional Arabic" pitchFamily="18" charset="-78"/>
              </a:rPr>
              <a:t>- يرد حق الرهن الرسمي على العقارات فقط، بينما يرد حق الرهن </a:t>
            </a:r>
            <a:r>
              <a:rPr lang="ar-DZ" sz="2600" b="1" dirty="0" err="1" smtClean="0">
                <a:latin typeface="Traditional Arabic" pitchFamily="18" charset="-78"/>
                <a:cs typeface="Traditional Arabic" pitchFamily="18" charset="-78"/>
              </a:rPr>
              <a:t>الحيازي</a:t>
            </a:r>
            <a:r>
              <a:rPr lang="ar-DZ" sz="2600" b="1" dirty="0" smtClean="0">
                <a:latin typeface="Traditional Arabic" pitchFamily="18" charset="-78"/>
                <a:cs typeface="Traditional Arabic" pitchFamily="18" charset="-78"/>
              </a:rPr>
              <a:t> على العقارات والمنقولات.</a:t>
            </a:r>
            <a:endParaRPr lang="ar-DZ" sz="2600" b="1" dirty="0" smtClean="0">
              <a:solidFill>
                <a:srgbClr val="FFFF00"/>
              </a:solidFill>
              <a:latin typeface="Traditional Arabic" pitchFamily="18" charset="-78"/>
              <a:cs typeface="Traditional Arabic" pitchFamily="18" charset="-78"/>
            </a:endParaRPr>
          </a:p>
          <a:p>
            <a:pPr marL="0" lvl="0" indent="0" algn="just" rtl="1">
              <a:buNone/>
            </a:pPr>
            <a:r>
              <a:rPr lang="ar-DZ" sz="2600" b="1" dirty="0" smtClean="0">
                <a:latin typeface="Traditional Arabic" pitchFamily="18" charset="-78"/>
                <a:cs typeface="Traditional Arabic" pitchFamily="18" charset="-78"/>
              </a:rPr>
              <a:t/>
            </a:r>
            <a:br>
              <a:rPr lang="ar-DZ" sz="2600" b="1" dirty="0" smtClean="0">
                <a:latin typeface="Traditional Arabic" pitchFamily="18" charset="-78"/>
                <a:cs typeface="Traditional Arabic" pitchFamily="18" charset="-78"/>
              </a:rPr>
            </a:b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marL="514350" indent="-514350"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marL="514350" indent="-514350"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marL="514350" indent="-514350" algn="r" rtl="1">
              <a:buNone/>
            </a:pPr>
            <a:r>
              <a:rPr lang="ar-DZ" sz="2600" b="1" dirty="0" smtClean="0">
                <a:latin typeface="Traditional Arabic" pitchFamily="18" charset="-78"/>
                <a:cs typeface="Traditional Arabic" pitchFamily="18" charset="-78"/>
              </a:rPr>
              <a:t>.</a:t>
            </a:r>
            <a:endParaRPr lang="fr-FR" sz="2600" b="1" dirty="0" smtClean="0">
              <a:latin typeface="Traditional Arabic" pitchFamily="18" charset="-78"/>
              <a:cs typeface="Traditional Arabic" pitchFamily="18" charset="-78"/>
            </a:endParaRPr>
          </a:p>
          <a:p>
            <a:pPr rtl="1"/>
            <a:r>
              <a:rPr lang="ar-DZ" sz="2800" dirty="0" smtClean="0"/>
              <a:t> </a:t>
            </a:r>
            <a:endParaRPr lang="fr-FR" sz="2800" dirty="0" smtClean="0"/>
          </a:p>
          <a:p>
            <a:pPr algn="r" rtl="1">
              <a:buNone/>
            </a:pPr>
            <a:endParaRPr lang="fr-FR" sz="2800" dirty="0" smtClean="0"/>
          </a:p>
          <a:p>
            <a:pPr algn="r" rtl="1">
              <a:buNone/>
            </a:pPr>
            <a:r>
              <a:rPr lang="ar-DZ" sz="2600" b="1" dirty="0" smtClean="0">
                <a:latin typeface="Traditional Arabic" pitchFamily="18" charset="-78"/>
                <a:cs typeface="Traditional Arabic" pitchFamily="18" charset="-78"/>
              </a:rPr>
              <a:t> </a:t>
            </a:r>
            <a:endParaRPr lang="fr-FR" sz="2600" b="1" dirty="0" smtClean="0">
              <a:latin typeface="Traditional Arabic" pitchFamily="18" charset="-78"/>
              <a:cs typeface="Traditional Arabic" pitchFamily="18" charset="-78"/>
            </a:endParaRPr>
          </a:p>
          <a:p>
            <a:pPr algn="r" rtl="1">
              <a:buNone/>
            </a:pPr>
            <a:endParaRPr lang="ar-DZ" sz="2800" dirty="0" smtClean="0"/>
          </a:p>
          <a:p>
            <a:pPr algn="r" rtl="1">
              <a:buNone/>
            </a:pPr>
            <a:endParaRPr lang="ar-DZ" sz="2800" dirty="0" smtClean="0"/>
          </a:p>
          <a:p>
            <a:pPr algn="r" rtl="1">
              <a:buNone/>
            </a:pPr>
            <a:endParaRPr lang="fr-FR" sz="2800" dirty="0" smtClean="0"/>
          </a:p>
          <a:p>
            <a:pPr algn="r" rtl="1">
              <a:buNone/>
            </a:pPr>
            <a:endParaRPr lang="fr-FR" sz="2600" b="1" dirty="0" smtClean="0">
              <a:latin typeface="Traditional Arabic" pitchFamily="18" charset="-78"/>
              <a:cs typeface="Traditional Arabic" pitchFamily="18" charset="-78"/>
            </a:endParaRPr>
          </a:p>
          <a:p>
            <a:pPr marL="0" indent="0" algn="r" rtl="1">
              <a:buNone/>
            </a:pPr>
            <a:endParaRPr lang="fr-FR" sz="2600" b="1" dirty="0" smtClean="0">
              <a:latin typeface="Traditional Arabic" pitchFamily="18" charset="-78"/>
              <a:cs typeface="Traditional Arabic" pitchFamily="18" charset="-78"/>
            </a:endParaRPr>
          </a:p>
          <a:p>
            <a:pPr algn="r" rtl="1">
              <a:buNone/>
            </a:pPr>
            <a:endParaRPr lang="fr-FR" sz="2800" dirty="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24</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62"/>
            <a:ext cx="8229600" cy="1143000"/>
          </a:xfrm>
        </p:spPr>
        <p:txBody>
          <a:bodyPr>
            <a:normAutofit fontScale="90000"/>
          </a:bodyPr>
          <a:lstStyle/>
          <a:p>
            <a:r>
              <a:rPr lang="ar-DZ" sz="3900" b="1" dirty="0" smtClean="0">
                <a:solidFill>
                  <a:srgbClr val="FF0000"/>
                </a:solidFill>
              </a:rPr>
              <a:t>مصطلحات مهمة  لفهم  المقياس ( الكلمات  </a:t>
            </a:r>
            <a:r>
              <a:rPr lang="ar-DZ" sz="3900" b="1" dirty="0" err="1" smtClean="0">
                <a:solidFill>
                  <a:srgbClr val="FF0000"/>
                </a:solidFill>
              </a:rPr>
              <a:t>المفتاحية</a:t>
            </a:r>
            <a:r>
              <a:rPr lang="ar-DZ" sz="3900" b="1" dirty="0" smtClean="0">
                <a:solidFill>
                  <a:srgbClr val="FF0000"/>
                </a:solidFill>
              </a:rPr>
              <a:t>): </a:t>
            </a:r>
            <a:endParaRPr lang="fr-FR" sz="3900" b="1" dirty="0">
              <a:solidFill>
                <a:srgbClr val="FF0000"/>
              </a:solidFill>
            </a:endParaRPr>
          </a:p>
        </p:txBody>
      </p:sp>
      <p:sp>
        <p:nvSpPr>
          <p:cNvPr id="3" name="Espace réservé du contenu 2"/>
          <p:cNvSpPr>
            <a:spLocks noGrp="1"/>
          </p:cNvSpPr>
          <p:nvPr>
            <p:ph idx="1"/>
          </p:nvPr>
        </p:nvSpPr>
        <p:spPr>
          <a:xfrm>
            <a:off x="323528" y="1407646"/>
            <a:ext cx="8496944" cy="4093056"/>
          </a:xfrm>
        </p:spPr>
        <p:txBody>
          <a:bodyPr>
            <a:noAutofit/>
          </a:bodyPr>
          <a:lstStyle/>
          <a:p>
            <a:pPr marL="514350" indent="-514350" algn="just" rtl="1">
              <a:lnSpc>
                <a:spcPct val="120000"/>
              </a:lnSpc>
              <a:buNone/>
            </a:pPr>
            <a:r>
              <a:rPr lang="ar-DZ" sz="2600" b="1" dirty="0" smtClean="0">
                <a:solidFill>
                  <a:srgbClr val="FFFF00"/>
                </a:solidFill>
                <a:latin typeface="Traditional Arabic" pitchFamily="18" charset="-78"/>
                <a:ea typeface="Times New Roman" pitchFamily="18" charset="0"/>
                <a:cs typeface="Traditional Arabic" pitchFamily="18" charset="-78"/>
              </a:rPr>
              <a:t>5. القرض: </a:t>
            </a:r>
            <a:r>
              <a:rPr lang="ar-DZ" sz="2600" b="1" dirty="0" smtClean="0">
                <a:latin typeface="Traditional Arabic" pitchFamily="18" charset="-78"/>
                <a:ea typeface="Times New Roman" pitchFamily="18" charset="0"/>
                <a:cs typeface="Traditional Arabic" pitchFamily="18" charset="-78"/>
              </a:rPr>
              <a:t>يعني تقديم مبلغ معين دفعة واحدة من قبل البنك إلى الزبون والفائدة فيه تسري على المبلغ كله. </a:t>
            </a:r>
          </a:p>
          <a:p>
            <a:pPr marL="514350" indent="-514350" algn="just" rtl="1">
              <a:lnSpc>
                <a:spcPct val="120000"/>
              </a:lnSpc>
              <a:buNone/>
            </a:pPr>
            <a:r>
              <a:rPr lang="ar-DZ" sz="2600" b="1" dirty="0" smtClean="0">
                <a:solidFill>
                  <a:srgbClr val="FFFF00"/>
                </a:solidFill>
                <a:latin typeface="Traditional Arabic" pitchFamily="18" charset="-78"/>
                <a:cs typeface="Traditional Arabic" pitchFamily="18" charset="-78"/>
              </a:rPr>
              <a:t>6. الاعتماد: </a:t>
            </a:r>
            <a:r>
              <a:rPr lang="ar-DZ" sz="2600" b="1" dirty="0" smtClean="0">
                <a:latin typeface="Traditional Arabic" pitchFamily="18" charset="-78"/>
                <a:cs typeface="Traditional Arabic" pitchFamily="18" charset="-78"/>
              </a:rPr>
              <a:t>مبلغ يوضع تحت تصرف </a:t>
            </a:r>
            <a:r>
              <a:rPr lang="ar-DZ" sz="2600" b="1" dirty="0" err="1" smtClean="0">
                <a:latin typeface="Traditional Arabic" pitchFamily="18" charset="-78"/>
                <a:cs typeface="Traditional Arabic" pitchFamily="18" charset="-78"/>
              </a:rPr>
              <a:t>الزيون</a:t>
            </a:r>
            <a:r>
              <a:rPr lang="ar-DZ" sz="2600" b="1" dirty="0" smtClean="0">
                <a:latin typeface="Traditional Arabic" pitchFamily="18" charset="-78"/>
                <a:cs typeface="Traditional Arabic" pitchFamily="18" charset="-78"/>
              </a:rPr>
              <a:t> يسحب منه ما يشاء في أي وقت يشاء ضمن مدة محددة والفوائد تسري على المبالغ المسحوبة فقط ومن تواريخ سحبها.</a:t>
            </a:r>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3</a:t>
            </a:fld>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5804" y="285728"/>
            <a:ext cx="8229600" cy="1143000"/>
          </a:xfrm>
        </p:spPr>
        <p:txBody>
          <a:bodyPr/>
          <a:lstStyle/>
          <a:p>
            <a:pPr lvl="1" algn="r" rtl="0">
              <a:spcBef>
                <a:spcPct val="0"/>
              </a:spcBef>
            </a:pPr>
            <a:r>
              <a:rPr lang="ar-DZ" sz="4400" b="1" dirty="0" smtClean="0">
                <a:solidFill>
                  <a:srgbClr val="FF0000"/>
                </a:solidFill>
              </a:rPr>
              <a:t> مفهوم البنك التجاري</a:t>
            </a:r>
            <a:r>
              <a:rPr lang="ar-SA" sz="4400" b="1" dirty="0" smtClean="0">
                <a:solidFill>
                  <a:srgbClr val="FF0000"/>
                </a:solidFill>
              </a:rPr>
              <a:t>:</a:t>
            </a:r>
            <a:r>
              <a:rPr lang="ar-SA" dirty="0" smtClean="0"/>
              <a:t/>
            </a:r>
            <a:br>
              <a:rPr lang="ar-SA" dirty="0" smtClean="0"/>
            </a:br>
            <a:endParaRPr lang="fr-FR" dirty="0"/>
          </a:p>
        </p:txBody>
      </p:sp>
      <p:sp>
        <p:nvSpPr>
          <p:cNvPr id="3" name="Espace réservé du contenu 2"/>
          <p:cNvSpPr>
            <a:spLocks noGrp="1"/>
          </p:cNvSpPr>
          <p:nvPr>
            <p:ph idx="1"/>
          </p:nvPr>
        </p:nvSpPr>
        <p:spPr>
          <a:xfrm>
            <a:off x="285720" y="1214422"/>
            <a:ext cx="8401080" cy="4857784"/>
          </a:xfrm>
        </p:spPr>
        <p:txBody>
          <a:bodyPr>
            <a:noAutofit/>
          </a:bodyPr>
          <a:lstStyle/>
          <a:p>
            <a:pPr marL="0" indent="0" algn="just" rtl="1">
              <a:buNone/>
            </a:pPr>
            <a:r>
              <a:rPr lang="ar-DZ" sz="2600" b="1" dirty="0" smtClean="0">
                <a:solidFill>
                  <a:srgbClr val="FFFF00"/>
                </a:solidFill>
                <a:latin typeface="Traditional Arabic" pitchFamily="18" charset="-78"/>
                <a:cs typeface="Traditional Arabic" pitchFamily="18" charset="-78"/>
              </a:rPr>
              <a:t>أولاً- البنك التجاري : </a:t>
            </a:r>
            <a:r>
              <a:rPr lang="ar-DZ" sz="2600" b="1" dirty="0" smtClean="0">
                <a:latin typeface="Traditional Arabic" pitchFamily="18" charset="-78"/>
                <a:cs typeface="Traditional Arabic" pitchFamily="18" charset="-78"/>
              </a:rPr>
              <a:t>هو مؤسسة مالية عملها الرئيسي هو تجميع المدخرات العاطلة  مؤقتا، من الجمهور لغرض تقديمها للغير لاستخدامها. و بعبارة أخرى: هو يقبل الودائع –ويكون مدينا بقيمتها- ويقرض الأموال- (وهذا هو الائتمان) </a:t>
            </a:r>
            <a:r>
              <a:rPr lang="ar-DZ" sz="2600" b="1" dirty="0" err="1" smtClean="0">
                <a:latin typeface="Traditional Arabic" pitchFamily="18" charset="-78"/>
                <a:cs typeface="Traditional Arabic" pitchFamily="18" charset="-78"/>
              </a:rPr>
              <a:t>و</a:t>
            </a:r>
            <a:r>
              <a:rPr lang="ar-DZ" sz="2600" b="1" dirty="0" smtClean="0">
                <a:latin typeface="Traditional Arabic" pitchFamily="18" charset="-78"/>
                <a:cs typeface="Traditional Arabic" pitchFamily="18" charset="-78"/>
              </a:rPr>
              <a:t> يكون دائنا بقيمتها. </a:t>
            </a:r>
          </a:p>
          <a:p>
            <a:pPr marL="0" indent="0" algn="just" rtl="1">
              <a:buNone/>
            </a:pPr>
            <a:r>
              <a:rPr lang="ar-DZ" sz="2600" b="1" dirty="0" smtClean="0">
                <a:solidFill>
                  <a:srgbClr val="FFFF00"/>
                </a:solidFill>
                <a:latin typeface="Traditional Arabic" pitchFamily="18" charset="-78"/>
                <a:cs typeface="Traditional Arabic" pitchFamily="18" charset="-78"/>
              </a:rPr>
              <a:t>ثانياً- طبيعة عمل البنك: </a:t>
            </a:r>
            <a:r>
              <a:rPr lang="ar-DZ" sz="2600" b="1" dirty="0" smtClean="0">
                <a:latin typeface="Traditional Arabic" pitchFamily="18" charset="-78"/>
                <a:cs typeface="Traditional Arabic" pitchFamily="18" charset="-78"/>
              </a:rPr>
              <a:t>إن البنك يتاجر بأموال الناس، وأمواله لا تمثل إلا جزءا بسيطا من مجموع الأموال التي يتعامل </a:t>
            </a:r>
            <a:r>
              <a:rPr lang="ar-DZ" sz="2600" b="1" dirty="0" err="1" smtClean="0">
                <a:latin typeface="Traditional Arabic" pitchFamily="18" charset="-78"/>
                <a:cs typeface="Traditional Arabic" pitchFamily="18" charset="-78"/>
              </a:rPr>
              <a:t>بها</a:t>
            </a:r>
            <a:r>
              <a:rPr lang="ar-DZ" sz="2600" b="1" dirty="0" smtClean="0">
                <a:latin typeface="Traditional Arabic" pitchFamily="18" charset="-78"/>
                <a:cs typeface="Traditional Arabic" pitchFamily="18" charset="-78"/>
              </a:rPr>
              <a:t>، ومن هذه الحقيقة الهامة يتوجب على البنك ما يلي:</a:t>
            </a:r>
            <a:endParaRPr lang="fr-FR" sz="2600" b="1" dirty="0" smtClean="0">
              <a:latin typeface="Traditional Arabic" pitchFamily="18" charset="-78"/>
              <a:cs typeface="Traditional Arabic" pitchFamily="18" charset="-78"/>
            </a:endParaRPr>
          </a:p>
          <a:p>
            <a:pPr marL="514350" lvl="0" indent="-514350" algn="just" rtl="1">
              <a:buNone/>
            </a:pPr>
            <a:r>
              <a:rPr lang="ar-DZ" sz="2600" b="1" dirty="0" smtClean="0">
                <a:solidFill>
                  <a:srgbClr val="FFFF00"/>
                </a:solidFill>
                <a:latin typeface="Traditional Arabic" pitchFamily="18" charset="-78"/>
                <a:cs typeface="Traditional Arabic" pitchFamily="18" charset="-78"/>
              </a:rPr>
              <a:t>1. الحرص: </a:t>
            </a:r>
            <a:r>
              <a:rPr lang="ar-DZ" sz="2600" b="1" dirty="0" smtClean="0">
                <a:latin typeface="Traditional Arabic" pitchFamily="18" charset="-78"/>
                <a:cs typeface="Traditional Arabic" pitchFamily="18" charset="-78"/>
              </a:rPr>
              <a:t>يجب على البنك أن يكون حريصاً على أموال المودعين الذي يأتمنونه على أموالهم وذلك حتى يكون في مستوى الثقة الممنوحة له، وهذا الحرص يتمثل في الضمانات التي يطلبها عند منح القروض.</a:t>
            </a:r>
            <a:endParaRPr lang="fr-FR" sz="2600" b="1" dirty="0" smtClean="0">
              <a:latin typeface="Traditional Arabic" pitchFamily="18" charset="-78"/>
              <a:cs typeface="Traditional Arabic" pitchFamily="18" charset="-78"/>
            </a:endParaRPr>
          </a:p>
          <a:p>
            <a:pPr marL="514350" lvl="0" indent="-514350" algn="just" rtl="1">
              <a:buNone/>
            </a:pPr>
            <a:r>
              <a:rPr lang="ar-DZ" sz="2600" b="1" dirty="0" smtClean="0">
                <a:solidFill>
                  <a:srgbClr val="FFFF00"/>
                </a:solidFill>
                <a:latin typeface="Traditional Arabic" pitchFamily="18" charset="-78"/>
                <a:cs typeface="Traditional Arabic" pitchFamily="18" charset="-78"/>
              </a:rPr>
              <a:t>2. السيولة: </a:t>
            </a:r>
            <a:r>
              <a:rPr lang="ar-DZ" sz="2600" b="1" dirty="0" smtClean="0">
                <a:latin typeface="Traditional Arabic" pitchFamily="18" charset="-78"/>
                <a:cs typeface="Traditional Arabic" pitchFamily="18" charset="-78"/>
              </a:rPr>
              <a:t>إن البنك يتعامل بأموال الناس فعليه أن يكون مستعدا </a:t>
            </a:r>
            <a:r>
              <a:rPr lang="ar-DZ" sz="2600" b="1" dirty="0" err="1" smtClean="0">
                <a:latin typeface="Traditional Arabic" pitchFamily="18" charset="-78"/>
                <a:cs typeface="Traditional Arabic" pitchFamily="18" charset="-78"/>
              </a:rPr>
              <a:t>لطلبياتهم</a:t>
            </a:r>
            <a:r>
              <a:rPr lang="ar-DZ" sz="2600" b="1" dirty="0" smtClean="0">
                <a:latin typeface="Traditional Arabic" pitchFamily="18" charset="-78"/>
                <a:cs typeface="Traditional Arabic" pitchFamily="18" charset="-78"/>
              </a:rPr>
              <a:t> إذا أرادوا سحب ودائعهم، وهذا يعني توفير السيولة الكافية لدى البنك لمواجهة طلبات السحب الآنية أو الفورية.</a:t>
            </a:r>
            <a:endParaRPr lang="fr-FR" sz="2600" b="1" dirty="0" smtClean="0">
              <a:latin typeface="Traditional Arabic" pitchFamily="18" charset="-78"/>
              <a:cs typeface="Traditional Arabic" pitchFamily="18" charset="-78"/>
            </a:endParaRPr>
          </a:p>
          <a:p>
            <a:pPr marL="0" indent="0" algn="just" rtl="1">
              <a:lnSpc>
                <a:spcPct val="150000"/>
              </a:lnSpc>
              <a:buNone/>
            </a:pPr>
            <a:endParaRPr lang="ar-DZ" sz="3000" b="1" dirty="0" smtClean="0">
              <a:solidFill>
                <a:srgbClr val="0000FF"/>
              </a:solidFill>
              <a:latin typeface="Traditional Arabic" pitchFamily="18" charset="-78"/>
              <a:cs typeface="Traditional Arabic" pitchFamily="18" charset="-78"/>
            </a:endParaRPr>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4</a:t>
            </a:fld>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14290"/>
            <a:ext cx="8229600" cy="1143000"/>
          </a:xfrm>
        </p:spPr>
        <p:txBody>
          <a:bodyPr/>
          <a:lstStyle/>
          <a:p>
            <a:pPr lvl="1" algn="r" rtl="0">
              <a:spcBef>
                <a:spcPct val="0"/>
              </a:spcBef>
            </a:pPr>
            <a:r>
              <a:rPr lang="ar-DZ" sz="4400" b="1" dirty="0" smtClean="0">
                <a:solidFill>
                  <a:srgbClr val="FF0000"/>
                </a:solidFill>
              </a:rPr>
              <a:t>أهمية البنوك التجارية</a:t>
            </a:r>
            <a:r>
              <a:rPr lang="ar-SA" sz="4400" b="1" dirty="0" smtClean="0">
                <a:solidFill>
                  <a:srgbClr val="FF0000"/>
                </a:solidFill>
              </a:rPr>
              <a:t>:</a:t>
            </a:r>
            <a:r>
              <a:rPr lang="ar-SA" dirty="0" smtClean="0"/>
              <a:t/>
            </a:r>
            <a:br>
              <a:rPr lang="ar-SA" dirty="0" smtClean="0"/>
            </a:br>
            <a:endParaRPr lang="fr-FR" dirty="0"/>
          </a:p>
        </p:txBody>
      </p:sp>
      <p:sp>
        <p:nvSpPr>
          <p:cNvPr id="3" name="Espace réservé du contenu 2"/>
          <p:cNvSpPr>
            <a:spLocks noGrp="1"/>
          </p:cNvSpPr>
          <p:nvPr>
            <p:ph idx="1"/>
          </p:nvPr>
        </p:nvSpPr>
        <p:spPr>
          <a:xfrm>
            <a:off x="285720" y="1225822"/>
            <a:ext cx="8401080" cy="3643338"/>
          </a:xfrm>
        </p:spPr>
        <p:txBody>
          <a:bodyPr>
            <a:noAutofit/>
          </a:bodyPr>
          <a:lstStyle/>
          <a:p>
            <a:pPr marL="514350" lvl="0" indent="-514350" algn="just" rtl="1">
              <a:buFont typeface="+mj-lt"/>
              <a:buAutoNum type="arabicPeriod"/>
            </a:pPr>
            <a:r>
              <a:rPr lang="ar-DZ" sz="2600" b="1" dirty="0" smtClean="0">
                <a:latin typeface="Traditional Arabic" pitchFamily="18" charset="-78"/>
                <a:cs typeface="Traditional Arabic" pitchFamily="18" charset="-78"/>
              </a:rPr>
              <a:t>بدون هذه الوساطة يتعين على صاحب المال أن يجد المستثمر المطلوب والعكس بالشروط </a:t>
            </a:r>
            <a:r>
              <a:rPr lang="ar-DZ" sz="2600" b="1" dirty="0" err="1" smtClean="0">
                <a:latin typeface="Traditional Arabic" pitchFamily="18" charset="-78"/>
                <a:cs typeface="Traditional Arabic" pitchFamily="18" charset="-78"/>
              </a:rPr>
              <a:t>و</a:t>
            </a:r>
            <a:r>
              <a:rPr lang="ar-DZ" sz="2600" b="1" dirty="0" smtClean="0">
                <a:latin typeface="Traditional Arabic" pitchFamily="18" charset="-78"/>
                <a:cs typeface="Traditional Arabic" pitchFamily="18" charset="-78"/>
              </a:rPr>
              <a:t> المدة الملائمة للاثنين.</a:t>
            </a:r>
            <a:endParaRPr lang="fr-FR" sz="2600" b="1" dirty="0" smtClean="0">
              <a:latin typeface="Traditional Arabic" pitchFamily="18" charset="-78"/>
              <a:cs typeface="Traditional Arabic" pitchFamily="18" charset="-78"/>
            </a:endParaRPr>
          </a:p>
          <a:p>
            <a:pPr marL="514350" lvl="0" indent="-514350" algn="just" rtl="1">
              <a:buFont typeface="+mj-lt"/>
              <a:buAutoNum type="arabicPeriod"/>
            </a:pPr>
            <a:r>
              <a:rPr lang="ar-DZ" sz="2600" b="1" dirty="0" smtClean="0">
                <a:latin typeface="Traditional Arabic" pitchFamily="18" charset="-78"/>
                <a:cs typeface="Traditional Arabic" pitchFamily="18" charset="-78"/>
              </a:rPr>
              <a:t>بدون البنوك تكون المخاطر اكبر لاقتصار المشاركة على مشروع واحد.</a:t>
            </a:r>
            <a:endParaRPr lang="fr-FR" sz="2600" b="1" dirty="0" smtClean="0">
              <a:latin typeface="Traditional Arabic" pitchFamily="18" charset="-78"/>
              <a:cs typeface="Traditional Arabic" pitchFamily="18" charset="-78"/>
            </a:endParaRPr>
          </a:p>
          <a:p>
            <a:pPr marL="514350" lvl="0" indent="-514350" algn="just" rtl="1">
              <a:buFont typeface="+mj-lt"/>
              <a:buAutoNum type="arabicPeriod"/>
            </a:pPr>
            <a:r>
              <a:rPr lang="ar-DZ" sz="2600" b="1" dirty="0" smtClean="0">
                <a:latin typeface="Traditional Arabic" pitchFamily="18" charset="-78"/>
                <a:cs typeface="Traditional Arabic" pitchFamily="18" charset="-78"/>
              </a:rPr>
              <a:t>نظرا لتنوع استثمارات للبنوك فإنها توزع المخاطر مما يجعل في الإمكان الدخول في مشاريع ذات مخاطرة عالية.</a:t>
            </a:r>
            <a:endParaRPr lang="fr-FR" sz="2600" b="1" dirty="0" smtClean="0">
              <a:latin typeface="Traditional Arabic" pitchFamily="18" charset="-78"/>
              <a:cs typeface="Traditional Arabic" pitchFamily="18" charset="-78"/>
            </a:endParaRPr>
          </a:p>
          <a:p>
            <a:pPr marL="514350" lvl="0" indent="-514350" algn="just" rtl="1">
              <a:buFont typeface="+mj-lt"/>
              <a:buAutoNum type="arabicPeriod"/>
            </a:pPr>
            <a:r>
              <a:rPr lang="ar-DZ" sz="2600" b="1" dirty="0" smtClean="0">
                <a:latin typeface="Traditional Arabic" pitchFamily="18" charset="-78"/>
                <a:cs typeface="Traditional Arabic" pitchFamily="18" charset="-78"/>
              </a:rPr>
              <a:t>يمكن للبنوك نظرا لكبر حجم الأرصدة أن تدخل في مشاريع طويلة الأجل.</a:t>
            </a:r>
            <a:endParaRPr lang="fr-FR" sz="2600" b="1" dirty="0" smtClean="0">
              <a:latin typeface="Traditional Arabic" pitchFamily="18" charset="-78"/>
              <a:cs typeface="Traditional Arabic" pitchFamily="18" charset="-78"/>
            </a:endParaRPr>
          </a:p>
          <a:p>
            <a:pPr marL="514350" lvl="0" indent="-514350" algn="just" rtl="1">
              <a:buFont typeface="+mj-lt"/>
              <a:buAutoNum type="arabicPeriod"/>
            </a:pPr>
            <a:r>
              <a:rPr lang="ar-DZ" sz="2600" b="1" dirty="0" smtClean="0">
                <a:latin typeface="Traditional Arabic" pitchFamily="18" charset="-78"/>
                <a:cs typeface="Traditional Arabic" pitchFamily="18" charset="-78"/>
              </a:rPr>
              <a:t>أن وساطة البنوك تزيد سيولة الاقتصاد بتقديم أصول قريبة من النقود ترد عائدا مما يقلل الطلب  على النقود.</a:t>
            </a:r>
            <a:endParaRPr lang="fr-FR" sz="2600" b="1" dirty="0" smtClean="0">
              <a:latin typeface="Traditional Arabic" pitchFamily="18" charset="-78"/>
              <a:cs typeface="Traditional Arabic" pitchFamily="18" charset="-78"/>
            </a:endParaRPr>
          </a:p>
          <a:p>
            <a:pPr marL="514350" lvl="0" indent="-514350" algn="just" rtl="1">
              <a:buFont typeface="+mj-lt"/>
              <a:buAutoNum type="arabicPeriod"/>
            </a:pPr>
            <a:r>
              <a:rPr lang="ar-DZ" sz="2600" b="1" dirty="0" smtClean="0">
                <a:latin typeface="Traditional Arabic" pitchFamily="18" charset="-78"/>
                <a:cs typeface="Traditional Arabic" pitchFamily="18" charset="-78"/>
              </a:rPr>
              <a:t>بتقديم أصول مالية متنوعة المخاطر مختلفة وعائد مختلف وشروط مختلفة للمستثمرين فإنها تستوعب جميع الرغبات وتستجب لها.</a:t>
            </a:r>
            <a:endParaRPr lang="fr-FR" sz="2600" b="1" dirty="0" smtClean="0">
              <a:latin typeface="Traditional Arabic" pitchFamily="18" charset="-78"/>
              <a:cs typeface="Traditional Arabic" pitchFamily="18" charset="-78"/>
            </a:endParaRPr>
          </a:p>
          <a:p>
            <a:pPr marL="514350" lvl="0" indent="-514350" algn="just" rtl="1">
              <a:buFont typeface="+mj-lt"/>
              <a:buAutoNum type="arabicPeriod"/>
            </a:pPr>
            <a:r>
              <a:rPr lang="ar-DZ" sz="2600" b="1" dirty="0" smtClean="0">
                <a:latin typeface="Traditional Arabic" pitchFamily="18" charset="-78"/>
                <a:cs typeface="Traditional Arabic" pitchFamily="18" charset="-78"/>
              </a:rPr>
              <a:t>تشجيع الأسواق الأولية التي تستثمر وتصدر الأصول المالية التي يحجم عنها الأفراد خوفا من المخاطرة.</a:t>
            </a:r>
            <a:endParaRPr lang="fr-FR" sz="2600" b="1" dirty="0" smtClean="0">
              <a:latin typeface="Traditional Arabic" pitchFamily="18" charset="-78"/>
              <a:cs typeface="Traditional Arabic" pitchFamily="18" charset="-78"/>
            </a:endParaRPr>
          </a:p>
          <a:p>
            <a:pPr marL="514350" indent="-514350" algn="r" rtl="1">
              <a:buNone/>
            </a:pPr>
            <a:r>
              <a:rPr lang="ar-DZ" sz="2800" b="1" dirty="0" smtClean="0">
                <a:latin typeface="Traditional Arabic" pitchFamily="18" charset="-78"/>
                <a:cs typeface="Traditional Arabic" pitchFamily="18" charset="-78"/>
              </a:rPr>
              <a:t/>
            </a:r>
            <a:br>
              <a:rPr lang="ar-DZ" sz="2800" b="1" dirty="0" smtClean="0">
                <a:latin typeface="Traditional Arabic" pitchFamily="18" charset="-78"/>
                <a:cs typeface="Traditional Arabic" pitchFamily="18" charset="-78"/>
              </a:rPr>
            </a:br>
            <a:endParaRPr lang="ar-DZ" sz="3000" b="1" dirty="0" smtClean="0">
              <a:solidFill>
                <a:srgbClr val="0000FF"/>
              </a:solidFill>
              <a:latin typeface="Traditional Arabic" pitchFamily="18" charset="-78"/>
              <a:cs typeface="Traditional Arabic" pitchFamily="18" charset="-78"/>
            </a:endParaRPr>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5</a:t>
            </a:fld>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14290"/>
            <a:ext cx="8229600" cy="1143000"/>
          </a:xfrm>
        </p:spPr>
        <p:txBody>
          <a:bodyPr/>
          <a:lstStyle/>
          <a:p>
            <a:pPr lvl="1" algn="r" rtl="0">
              <a:spcBef>
                <a:spcPct val="0"/>
              </a:spcBef>
            </a:pPr>
            <a:r>
              <a:rPr lang="ar-DZ" sz="4400" b="1" dirty="0" smtClean="0">
                <a:solidFill>
                  <a:srgbClr val="FF0000"/>
                </a:solidFill>
              </a:rPr>
              <a:t>أهداف البنوك التجارية</a:t>
            </a:r>
            <a:r>
              <a:rPr lang="ar-SA" sz="4400" b="1" dirty="0" smtClean="0">
                <a:solidFill>
                  <a:srgbClr val="FF0000"/>
                </a:solidFill>
              </a:rPr>
              <a:t>:</a:t>
            </a:r>
            <a:r>
              <a:rPr lang="ar-SA" dirty="0" smtClean="0"/>
              <a:t/>
            </a:r>
            <a:br>
              <a:rPr lang="ar-SA" dirty="0" smtClean="0"/>
            </a:br>
            <a:endParaRPr lang="fr-FR" dirty="0"/>
          </a:p>
        </p:txBody>
      </p:sp>
      <p:sp>
        <p:nvSpPr>
          <p:cNvPr id="3" name="Espace réservé du contenu 2"/>
          <p:cNvSpPr>
            <a:spLocks noGrp="1"/>
          </p:cNvSpPr>
          <p:nvPr>
            <p:ph idx="1"/>
          </p:nvPr>
        </p:nvSpPr>
        <p:spPr>
          <a:xfrm>
            <a:off x="285720" y="1428736"/>
            <a:ext cx="8401080" cy="3643338"/>
          </a:xfrm>
        </p:spPr>
        <p:txBody>
          <a:bodyPr>
            <a:noAutofit/>
          </a:bodyPr>
          <a:lstStyle/>
          <a:p>
            <a:pPr marL="0" indent="0" algn="r" rtl="1">
              <a:buNone/>
            </a:pPr>
            <a:r>
              <a:rPr lang="ar-DZ" sz="3000" b="1" dirty="0" smtClean="0">
                <a:latin typeface="Traditional Arabic" pitchFamily="18" charset="-78"/>
                <a:cs typeface="Traditional Arabic" pitchFamily="18" charset="-78"/>
              </a:rPr>
              <a:t> </a:t>
            </a:r>
            <a:r>
              <a:rPr lang="ar-DZ" sz="2800" b="1" dirty="0" smtClean="0">
                <a:latin typeface="Traditional Arabic" pitchFamily="18" charset="-78"/>
                <a:cs typeface="Traditional Arabic" pitchFamily="18" charset="-78"/>
              </a:rPr>
              <a:t>تتمثّل أهداف البنوك بما يأتي: </a:t>
            </a:r>
          </a:p>
          <a:p>
            <a:pPr marL="514350" indent="-514350" algn="r" rtl="1">
              <a:buFont typeface="+mj-lt"/>
              <a:buAutoNum type="arabicPeriod"/>
            </a:pPr>
            <a:r>
              <a:rPr lang="ar-DZ" sz="2800" b="1" dirty="0" smtClean="0">
                <a:latin typeface="Traditional Arabic" pitchFamily="18" charset="-78"/>
                <a:cs typeface="Traditional Arabic" pitchFamily="18" charset="-78"/>
              </a:rPr>
              <a:t>إنشاء مؤسسة من أجل تحصيل الأرباح والقيام بالأنشطة الاقتصادية؛</a:t>
            </a:r>
          </a:p>
          <a:p>
            <a:pPr marL="514350" indent="-514350" algn="r" rtl="1">
              <a:buFont typeface="+mj-lt"/>
              <a:buAutoNum type="arabicPeriod"/>
            </a:pPr>
            <a:r>
              <a:rPr lang="ar-DZ" sz="2800" b="1" dirty="0" smtClean="0">
                <a:latin typeface="Traditional Arabic" pitchFamily="18" charset="-78"/>
                <a:cs typeface="Traditional Arabic" pitchFamily="18" charset="-78"/>
              </a:rPr>
              <a:t>جمع المدخرات من الناس بمعدّل فائدة قليل، ثُمّ إقراض هذه الأموال بمعدّل فائدة أعلى؛</a:t>
            </a:r>
          </a:p>
          <a:p>
            <a:pPr marL="514350" indent="-514350" algn="r" rtl="1">
              <a:buFont typeface="+mj-lt"/>
              <a:buAutoNum type="arabicPeriod"/>
            </a:pPr>
            <a:r>
              <a:rPr lang="ar-DZ" sz="2800" b="1" dirty="0" smtClean="0">
                <a:latin typeface="Traditional Arabic" pitchFamily="18" charset="-78"/>
                <a:cs typeface="Traditional Arabic" pitchFamily="18" charset="-78"/>
              </a:rPr>
              <a:t>حثّ الأفراد على توفير الأموال واستثمارها؛</a:t>
            </a:r>
          </a:p>
          <a:p>
            <a:pPr marL="514350" indent="-514350" algn="r" rtl="1">
              <a:buFont typeface="+mj-lt"/>
              <a:buAutoNum type="arabicPeriod"/>
            </a:pPr>
            <a:r>
              <a:rPr lang="ar-DZ" sz="2800" b="1" dirty="0" smtClean="0">
                <a:latin typeface="Traditional Arabic" pitchFamily="18" charset="-78"/>
                <a:cs typeface="Traditional Arabic" pitchFamily="18" charset="-78"/>
              </a:rPr>
              <a:t>تسريع الاستثمارات؛</a:t>
            </a:r>
          </a:p>
          <a:p>
            <a:pPr marL="514350" indent="-514350" algn="r" rtl="1">
              <a:buFont typeface="+mj-lt"/>
              <a:buAutoNum type="arabicPeriod"/>
            </a:pPr>
            <a:r>
              <a:rPr lang="ar-DZ" sz="2800" b="1" dirty="0" smtClean="0">
                <a:latin typeface="Traditional Arabic" pitchFamily="18" charset="-78"/>
                <a:cs typeface="Traditional Arabic" pitchFamily="18" charset="-78"/>
              </a:rPr>
              <a:t>الحفاظ على الاستقرار الاقتصادي؛</a:t>
            </a:r>
          </a:p>
          <a:p>
            <a:pPr marL="514350" indent="-514350" algn="r" rtl="1">
              <a:buFont typeface="+mj-lt"/>
              <a:buAutoNum type="arabicPeriod"/>
            </a:pPr>
            <a:r>
              <a:rPr lang="ar-DZ" sz="2800" b="1" dirty="0" smtClean="0">
                <a:latin typeface="Traditional Arabic" pitchFamily="18" charset="-78"/>
                <a:cs typeface="Traditional Arabic" pitchFamily="18" charset="-78"/>
              </a:rPr>
              <a:t>إعطاء النصائح للحكومات فيما يتعلّق بالقضايا الاقتصادية. </a:t>
            </a:r>
          </a:p>
          <a:p>
            <a:pPr marL="514350" indent="-514350" algn="r" rtl="1">
              <a:buFont typeface="+mj-lt"/>
              <a:buAutoNum type="arabicPeriod"/>
            </a:pPr>
            <a:r>
              <a:rPr lang="ar-DZ" sz="2800" b="1" dirty="0" smtClean="0">
                <a:latin typeface="Traditional Arabic" pitchFamily="18" charset="-78"/>
                <a:cs typeface="Traditional Arabic" pitchFamily="18" charset="-78"/>
              </a:rPr>
              <a:t>خدمة الزبائن بشكل أفضل.</a:t>
            </a:r>
            <a:br>
              <a:rPr lang="ar-DZ" sz="2800" b="1" dirty="0" smtClean="0">
                <a:latin typeface="Traditional Arabic" pitchFamily="18" charset="-78"/>
                <a:cs typeface="Traditional Arabic" pitchFamily="18" charset="-78"/>
              </a:rPr>
            </a:br>
            <a:endParaRPr lang="ar-DZ" sz="3000" b="1" dirty="0" smtClean="0">
              <a:solidFill>
                <a:srgbClr val="0000FF"/>
              </a:solidFill>
              <a:latin typeface="Traditional Arabic" pitchFamily="18" charset="-78"/>
              <a:cs typeface="Traditional Arabic" pitchFamily="18" charset="-78"/>
            </a:endParaRPr>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6</a:t>
            </a:fld>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8662" y="71414"/>
            <a:ext cx="7286676" cy="928694"/>
          </a:xfrm>
        </p:spPr>
        <p:txBody>
          <a:bodyPr>
            <a:normAutofit fontScale="90000"/>
          </a:bodyPr>
          <a:lstStyle/>
          <a:p>
            <a:pPr lvl="1" algn="r" rtl="0">
              <a:spcBef>
                <a:spcPct val="0"/>
              </a:spcBef>
            </a:pPr>
            <a:r>
              <a:rPr lang="ar-DZ" sz="4400" b="1" dirty="0" smtClean="0">
                <a:solidFill>
                  <a:srgbClr val="FF0000"/>
                </a:solidFill>
                <a:latin typeface="Traditional Arabic" pitchFamily="18" charset="-78"/>
                <a:cs typeface="+mj-cs"/>
              </a:rPr>
              <a:t>وظائف البنك التجاري:</a:t>
            </a:r>
            <a:r>
              <a:rPr lang="ar-SA" dirty="0" smtClean="0"/>
              <a:t/>
            </a:r>
            <a:br>
              <a:rPr lang="ar-SA" dirty="0" smtClean="0"/>
            </a:br>
            <a:endParaRPr lang="fr-FR" dirty="0"/>
          </a:p>
        </p:txBody>
      </p:sp>
      <p:sp>
        <p:nvSpPr>
          <p:cNvPr id="3" name="Espace réservé du contenu 2"/>
          <p:cNvSpPr>
            <a:spLocks noGrp="1"/>
          </p:cNvSpPr>
          <p:nvPr>
            <p:ph idx="1"/>
          </p:nvPr>
        </p:nvSpPr>
        <p:spPr>
          <a:xfrm>
            <a:off x="285720" y="785794"/>
            <a:ext cx="8401080" cy="5143536"/>
          </a:xfrm>
        </p:spPr>
        <p:txBody>
          <a:bodyPr>
            <a:noAutofit/>
          </a:bodyPr>
          <a:lstStyle/>
          <a:p>
            <a:pPr marL="0" indent="0" algn="just" rtl="1">
              <a:buNone/>
            </a:pPr>
            <a:r>
              <a:rPr lang="ar-DZ" sz="2800" b="1" dirty="0" smtClean="0">
                <a:solidFill>
                  <a:srgbClr val="FFFF00"/>
                </a:solidFill>
                <a:latin typeface="Traditional Arabic" pitchFamily="18" charset="-78"/>
                <a:cs typeface="Traditional Arabic" pitchFamily="18" charset="-78"/>
              </a:rPr>
              <a:t>أولاً- قبول الودائع: </a:t>
            </a:r>
            <a:r>
              <a:rPr lang="ar-DZ" sz="2800" b="1" dirty="0" smtClean="0">
                <a:latin typeface="Traditional Arabic" pitchFamily="18" charset="-78"/>
                <a:cs typeface="Traditional Arabic" pitchFamily="18" charset="-78"/>
              </a:rPr>
              <a:t>تعتبر الودائع من أهم مصادر التمويل للبنوك التجارية، لذلك تحرص البنوك على تنميتها، من خلال تنمية الوعي البنكي، والادخاري، بالتوسع في فتح المزيد من الوحدات البنكية، وتبسيط إجراءات التعامل، من حيث السحب والإيداع، ورفع كفاءة الأوعية الادخارية.</a:t>
            </a:r>
            <a:endParaRPr lang="fr-FR" sz="2800" b="1" dirty="0" smtClean="0">
              <a:latin typeface="Traditional Arabic" pitchFamily="18" charset="-78"/>
              <a:cs typeface="Traditional Arabic" pitchFamily="18" charset="-78"/>
            </a:endParaRPr>
          </a:p>
          <a:p>
            <a:pPr marL="0" lvl="0" indent="0" algn="just" rtl="1">
              <a:buNone/>
            </a:pPr>
            <a:r>
              <a:rPr lang="ar-DZ" sz="2800" b="1" dirty="0" smtClean="0">
                <a:solidFill>
                  <a:srgbClr val="FFFF00"/>
                </a:solidFill>
                <a:latin typeface="Traditional Arabic" pitchFamily="18" charset="-78"/>
                <a:cs typeface="Traditional Arabic" pitchFamily="18" charset="-78"/>
              </a:rPr>
              <a:t>ثانياَ- تعريف الودائع:</a:t>
            </a:r>
            <a:r>
              <a:rPr lang="ar-DZ" sz="2800" b="1" dirty="0" smtClean="0">
                <a:latin typeface="Traditional Arabic" pitchFamily="18" charset="-78"/>
                <a:cs typeface="Traditional Arabic" pitchFamily="18" charset="-78"/>
              </a:rPr>
              <a:t> هي اتفاق يدفع بمقتضاه المودع مبلغا من النقود بوسيلة من وسائل الدفع، ويلتزم بمقتضاه البنك برد هذا المبلغ للمودع عند الطلب أو حينما يحل أجله، كما قد يلتزم بدفع فوائد على قيمة الوديعة. </a:t>
            </a:r>
            <a:endParaRPr lang="fr-FR" sz="2800" b="1" dirty="0" smtClean="0">
              <a:latin typeface="Traditional Arabic" pitchFamily="18" charset="-78"/>
              <a:cs typeface="Traditional Arabic" pitchFamily="18" charset="-78"/>
            </a:endParaRPr>
          </a:p>
          <a:p>
            <a:pPr marL="0" lvl="0" indent="0" algn="just" rtl="1">
              <a:buNone/>
            </a:pPr>
            <a:r>
              <a:rPr lang="ar-DZ" sz="2800" b="1" dirty="0" smtClean="0">
                <a:solidFill>
                  <a:srgbClr val="FFFF00"/>
                </a:solidFill>
                <a:latin typeface="Traditional Arabic" pitchFamily="18" charset="-78"/>
                <a:cs typeface="Traditional Arabic" pitchFamily="18" charset="-78"/>
              </a:rPr>
              <a:t>ثالثاً- أهمية الودائع: </a:t>
            </a:r>
            <a:r>
              <a:rPr lang="ar-DZ" sz="2800" b="1" dirty="0" smtClean="0">
                <a:latin typeface="Traditional Arabic" pitchFamily="18" charset="-78"/>
                <a:cs typeface="Traditional Arabic" pitchFamily="18" charset="-78"/>
              </a:rPr>
              <a:t>تعتبر الوديعة هامة من عدة جوانب، سواء من وجهة نظر الأفراد أو النظام البنكي أو الاقتصاد ككل. فهي تفتح آفاقا واسعة أمام كل الأطراف، وتتيح لكل واحد منها فرصة لتحقيق أهدافه فيما يتعلق بالأمن والسيولة والربحية، وتمثل الودائع آفاقا لتوظيف أموال البعض، تساهم في تغطية عجز البعض الآخر، وخلق إمكانيات جديدة تسمح بالتوسع في النشاط الاقتصادي، وتنمية ديناميكية دائمة، من خلال تدفقات مالية مستمرة، تساعد على تطور الأعمال.</a:t>
            </a:r>
            <a:endParaRPr lang="fr-FR" sz="2800" b="1" dirty="0" smtClean="0">
              <a:latin typeface="Traditional Arabic" pitchFamily="18" charset="-78"/>
              <a:cs typeface="Traditional Arabic" pitchFamily="18" charset="-78"/>
            </a:endParaRPr>
          </a:p>
          <a:p>
            <a:pPr algn="r">
              <a:buNone/>
            </a:pPr>
            <a:r>
              <a:rPr lang="ar-DZ" sz="2800" dirty="0" smtClean="0"/>
              <a:t> </a:t>
            </a:r>
            <a:endParaRPr lang="fr-FR" sz="2800" dirty="0" smtClean="0"/>
          </a:p>
          <a:p>
            <a:pPr algn="r" rtl="1">
              <a:buNone/>
            </a:pPr>
            <a:endParaRPr lang="fr-FR" sz="2800" dirty="0">
              <a:latin typeface="Traditional Arabic" pitchFamily="18" charset="-78"/>
              <a:cs typeface="Traditional Arabic" pitchFamily="18" charset="-78"/>
            </a:endParaRPr>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7</a:t>
            </a:fld>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8"/>
            <a:ext cx="8229600" cy="1143000"/>
          </a:xfrm>
        </p:spPr>
        <p:txBody>
          <a:bodyPr/>
          <a:lstStyle/>
          <a:p>
            <a:pPr lvl="1" algn="r" rtl="0">
              <a:spcBef>
                <a:spcPct val="0"/>
              </a:spcBef>
            </a:pPr>
            <a:r>
              <a:rPr lang="ar-DZ" sz="4400" b="1" dirty="0" smtClean="0">
                <a:solidFill>
                  <a:srgbClr val="FF0000"/>
                </a:solidFill>
              </a:rPr>
              <a:t>أشكال  الودائع:</a:t>
            </a:r>
            <a:r>
              <a:rPr lang="ar-SA" dirty="0" smtClean="0"/>
              <a:t/>
            </a:r>
            <a:br>
              <a:rPr lang="ar-SA" dirty="0" smtClean="0"/>
            </a:br>
            <a:endParaRPr lang="fr-FR" dirty="0"/>
          </a:p>
        </p:txBody>
      </p:sp>
      <p:sp>
        <p:nvSpPr>
          <p:cNvPr id="3" name="Espace réservé du contenu 2"/>
          <p:cNvSpPr>
            <a:spLocks noGrp="1"/>
          </p:cNvSpPr>
          <p:nvPr>
            <p:ph idx="1"/>
          </p:nvPr>
        </p:nvSpPr>
        <p:spPr>
          <a:xfrm>
            <a:off x="357158" y="1071546"/>
            <a:ext cx="8401080" cy="3945050"/>
          </a:xfrm>
        </p:spPr>
        <p:txBody>
          <a:bodyPr>
            <a:noAutofit/>
          </a:bodyPr>
          <a:lstStyle/>
          <a:p>
            <a:pPr marL="0" lvl="0" indent="0" algn="just" rtl="1">
              <a:buNone/>
            </a:pPr>
            <a:r>
              <a:rPr lang="ar-DZ" sz="2600" b="1" dirty="0" smtClean="0">
                <a:solidFill>
                  <a:srgbClr val="FFFF00"/>
                </a:solidFill>
                <a:latin typeface="Traditional Arabic" pitchFamily="18" charset="-78"/>
                <a:cs typeface="Traditional Arabic" pitchFamily="18" charset="-78"/>
              </a:rPr>
              <a:t>أولاً- الودائع الجارية ( الودائع تحت الطلب): </a:t>
            </a:r>
            <a:r>
              <a:rPr lang="ar-DZ" sz="2600" b="1" dirty="0" smtClean="0">
                <a:latin typeface="Traditional Arabic" pitchFamily="18" charset="-78"/>
                <a:cs typeface="Traditional Arabic" pitchFamily="18" charset="-78"/>
              </a:rPr>
              <a:t>وهي عبارة عن اتفاق بين البنك والزبون الذي يودع بموجبه هذا الأخير مبلغاً من النقود لدى البنك، على أن يكون له الحق في سحبه في أي وقت يشاء ودون إخطار سابق منه. و بالتالي فان البنك لا يدفع عنها أي فوائد وتتمثل عادة في رواتب الموظفين، وودائع الحكومة. </a:t>
            </a:r>
            <a:endParaRPr lang="fr-FR" sz="2600" b="1" dirty="0" smtClean="0">
              <a:latin typeface="Traditional Arabic" pitchFamily="18" charset="-78"/>
              <a:cs typeface="Traditional Arabic" pitchFamily="18" charset="-78"/>
            </a:endParaRPr>
          </a:p>
          <a:p>
            <a:pPr marL="0" lvl="0" indent="0" algn="just" rtl="1">
              <a:buNone/>
            </a:pPr>
            <a:r>
              <a:rPr lang="ar-DZ" sz="2600" b="1" dirty="0" smtClean="0">
                <a:solidFill>
                  <a:srgbClr val="FFFF00"/>
                </a:solidFill>
                <a:latin typeface="Traditional Arabic" pitchFamily="18" charset="-78"/>
                <a:cs typeface="Traditional Arabic" pitchFamily="18" charset="-78"/>
              </a:rPr>
              <a:t>ثانياً- ودائع التوفير : </a:t>
            </a:r>
            <a:r>
              <a:rPr lang="ar-DZ" sz="2600" b="1" dirty="0" smtClean="0">
                <a:latin typeface="Traditional Arabic" pitchFamily="18" charset="-78"/>
                <a:cs typeface="Traditional Arabic" pitchFamily="18" charset="-78"/>
              </a:rPr>
              <a:t>تمثل  اتفاق بين البنك والزبون يودع بموجبه الزبون مبلغاً من النقود لدى البنك مقابل الحصول على فائدة، على أن يكون للزبون الحق في السحب من الوديعة في أي وقت يشاء دون إخطار سابق منه. وهذا النوع خاص بالأفراد دون المؤسسات ( مثل دفتر التوفير).</a:t>
            </a:r>
            <a:endParaRPr lang="fr-FR" sz="2600" b="1" dirty="0" smtClean="0">
              <a:latin typeface="Traditional Arabic" pitchFamily="18" charset="-78"/>
              <a:cs typeface="Traditional Arabic" pitchFamily="18" charset="-78"/>
            </a:endParaRPr>
          </a:p>
          <a:p>
            <a:pPr marL="0" lvl="0" indent="0" algn="just" rtl="1">
              <a:buNone/>
            </a:pPr>
            <a:r>
              <a:rPr lang="ar-DZ" sz="2600" b="1" dirty="0" smtClean="0">
                <a:solidFill>
                  <a:srgbClr val="FFFF00"/>
                </a:solidFill>
                <a:latin typeface="Traditional Arabic" pitchFamily="18" charset="-78"/>
                <a:cs typeface="Traditional Arabic" pitchFamily="18" charset="-78"/>
              </a:rPr>
              <a:t>ثالثاً- الودائع لآجل (ودائع الاستثمار): </a:t>
            </a:r>
            <a:r>
              <a:rPr lang="ar-DZ" sz="2600" b="1" dirty="0" smtClean="0">
                <a:latin typeface="Traditional Arabic" pitchFamily="18" charset="-78"/>
                <a:cs typeface="Traditional Arabic" pitchFamily="18" charset="-78"/>
              </a:rPr>
              <a:t>تمثل اتفاق بين البنك والزبون، يودع الأخير بموجبه مبلغاً من النقود لدى البنك، لا يجوز له سحبه أو سحب جزء منه قبل تاريخ متفق عليه. وفي مقابل ذلك يحصل المودع على فائدة بصفة دورية أو يحصل عليها في نهاية مدة الإيداع. بعكس الحساب الجاري أو حساب الادخار الذي يمكن غلقهما في أي وقت بإرادة الطرفين أو حساب الاعتماد الذي يمكن للبنك غلقه في أي وقت.</a:t>
            </a:r>
            <a:endParaRPr lang="fr-FR" sz="2600" b="1" dirty="0" smtClean="0">
              <a:latin typeface="Traditional Arabic" pitchFamily="18" charset="-78"/>
              <a:cs typeface="Traditional Arabic" pitchFamily="18" charset="-78"/>
            </a:endParaRPr>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8</a:t>
            </a:fld>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8"/>
            <a:ext cx="8229600" cy="1143000"/>
          </a:xfrm>
        </p:spPr>
        <p:txBody>
          <a:bodyPr/>
          <a:lstStyle/>
          <a:p>
            <a:pPr lvl="1" algn="r" rtl="0">
              <a:spcBef>
                <a:spcPct val="0"/>
              </a:spcBef>
            </a:pPr>
            <a:r>
              <a:rPr lang="ar-DZ" sz="4400" b="1" dirty="0" smtClean="0">
                <a:solidFill>
                  <a:srgbClr val="FF0000"/>
                </a:solidFill>
              </a:rPr>
              <a:t>القروض البنكية:</a:t>
            </a:r>
            <a:r>
              <a:rPr lang="ar-SA" dirty="0" smtClean="0"/>
              <a:t/>
            </a:r>
            <a:br>
              <a:rPr lang="ar-SA" dirty="0" smtClean="0"/>
            </a:br>
            <a:endParaRPr lang="fr-FR" dirty="0"/>
          </a:p>
        </p:txBody>
      </p:sp>
      <p:sp>
        <p:nvSpPr>
          <p:cNvPr id="3" name="Espace réservé du contenu 2"/>
          <p:cNvSpPr>
            <a:spLocks noGrp="1"/>
          </p:cNvSpPr>
          <p:nvPr>
            <p:ph idx="1"/>
          </p:nvPr>
        </p:nvSpPr>
        <p:spPr>
          <a:xfrm>
            <a:off x="357158" y="1000108"/>
            <a:ext cx="8401080" cy="3945050"/>
          </a:xfrm>
        </p:spPr>
        <p:txBody>
          <a:bodyPr>
            <a:noAutofit/>
          </a:bodyPr>
          <a:lstStyle/>
          <a:p>
            <a:pPr marL="0" indent="0" algn="just" rtl="1">
              <a:buNone/>
            </a:pPr>
            <a:r>
              <a:rPr lang="ar-DZ" sz="2800" b="1" dirty="0" smtClean="0">
                <a:solidFill>
                  <a:srgbClr val="FFFF00"/>
                </a:solidFill>
                <a:latin typeface="Traditional Arabic" pitchFamily="18" charset="-78"/>
                <a:cs typeface="Traditional Arabic" pitchFamily="18" charset="-78"/>
              </a:rPr>
              <a:t>أولاً- تعريف القرض: </a:t>
            </a:r>
          </a:p>
          <a:p>
            <a:pPr marL="0" indent="0" algn="just" rtl="1">
              <a:buNone/>
            </a:pPr>
            <a:r>
              <a:rPr lang="ar-DZ" sz="2800" b="1" dirty="0" smtClean="0">
                <a:solidFill>
                  <a:srgbClr val="FFFF00"/>
                </a:solidFill>
                <a:latin typeface="Traditional Arabic" pitchFamily="18" charset="-78"/>
                <a:cs typeface="Traditional Arabic" pitchFamily="18" charset="-78"/>
              </a:rPr>
              <a:t>     </a:t>
            </a:r>
            <a:r>
              <a:rPr lang="ar-DZ" sz="2800" b="1" dirty="0" smtClean="0">
                <a:latin typeface="Traditional Arabic" pitchFamily="18" charset="-78"/>
                <a:cs typeface="Traditional Arabic" pitchFamily="18" charset="-78"/>
              </a:rPr>
              <a:t>هو المبلغ من المال يضعه المقرض (الدائن) بين أيدي المقترض (المدين) لمدة معينة ولغرض معين، مقابل التعهد بتسديده مع فائدة متفق عليها في مدة محدودة، كما يكون القرض مضمونا أو غير مضمون ويسدد مبلغ القرض حسب الاتفاق أما دفعة واحدة بتاريخ معين أو على عدة دفعات محددة بتواريخ.</a:t>
            </a:r>
            <a:endParaRPr lang="fr-FR" sz="2800" b="1" dirty="0" smtClean="0">
              <a:latin typeface="Traditional Arabic" pitchFamily="18" charset="-78"/>
              <a:cs typeface="Traditional Arabic" pitchFamily="18" charset="-78"/>
            </a:endParaRPr>
          </a:p>
          <a:p>
            <a:pPr marL="0" indent="0" algn="just" rtl="1">
              <a:buNone/>
            </a:pPr>
            <a:r>
              <a:rPr lang="ar-DZ" sz="2800" b="1" dirty="0" smtClean="0">
                <a:solidFill>
                  <a:srgbClr val="FFFF00"/>
                </a:solidFill>
                <a:latin typeface="Traditional Arabic" pitchFamily="18" charset="-78"/>
                <a:cs typeface="Traditional Arabic" pitchFamily="18" charset="-78"/>
              </a:rPr>
              <a:t>ثانياً- الأهمية الاقتصادية للقرض: </a:t>
            </a:r>
          </a:p>
          <a:p>
            <a:pPr marL="0" indent="0" algn="just" rtl="1">
              <a:buNone/>
            </a:pPr>
            <a:r>
              <a:rPr lang="ar-DZ" sz="2800" b="1" dirty="0" smtClean="0">
                <a:solidFill>
                  <a:srgbClr val="FFFF00"/>
                </a:solidFill>
                <a:latin typeface="Traditional Arabic" pitchFamily="18" charset="-78"/>
                <a:cs typeface="Traditional Arabic" pitchFamily="18" charset="-78"/>
              </a:rPr>
              <a:t>     </a:t>
            </a:r>
            <a:r>
              <a:rPr lang="ar-DZ" sz="2800" b="1" dirty="0" smtClean="0">
                <a:latin typeface="Traditional Arabic" pitchFamily="18" charset="-78"/>
                <a:cs typeface="Traditional Arabic" pitchFamily="18" charset="-78"/>
              </a:rPr>
              <a:t>تتمثل أهمية القرض في تسهيل المعاملات التي أصبحت تقوم على أساس العقود والوعد والوفاء. وكيف أن هذا الأسلوب قد رافق النهوض الاقتصادي الذي لم يسبق له مثيل في تاريخ الإنسانية في العصور الحديثة، ويعتبر وسيلة مناسبة لتحويل رأس المال من شخص لآخر وبذلك فهو واسطة للتبادل وواسطة للاستغلال الأموال في الإنتاج والتوزيع أي واسطة لزيادة إنتاجية رأس المال. </a:t>
            </a:r>
            <a:endParaRPr lang="fr-FR" sz="2800" b="1" dirty="0" smtClean="0">
              <a:latin typeface="Traditional Arabic" pitchFamily="18" charset="-78"/>
              <a:cs typeface="Traditional Arabic" pitchFamily="18" charset="-78"/>
            </a:endParaRPr>
          </a:p>
          <a:p>
            <a:pPr rtl="1"/>
            <a:r>
              <a:rPr lang="ar-DZ" sz="2800" dirty="0" smtClean="0"/>
              <a:t> </a:t>
            </a:r>
            <a:endParaRPr lang="fr-FR" sz="2800" dirty="0"/>
          </a:p>
        </p:txBody>
      </p:sp>
      <p:sp>
        <p:nvSpPr>
          <p:cNvPr id="4" name="Espace réservé de la date 3"/>
          <p:cNvSpPr>
            <a:spLocks noGrp="1"/>
          </p:cNvSpPr>
          <p:nvPr>
            <p:ph type="dt" sz="half" idx="10"/>
          </p:nvPr>
        </p:nvSpPr>
        <p:spPr/>
        <p:txBody>
          <a:bodyPr/>
          <a:lstStyle/>
          <a:p>
            <a:fld id="{B1BDAB21-B6FF-487E-8B9D-58BF2DF6B377}" type="datetime1">
              <a:rPr lang="fr-FR" smtClean="0"/>
              <a:pPr/>
              <a:t>06/04/2022</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9</a:t>
            </a:fld>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17001195</TotalTime>
  <Words>3179</Words>
  <Application>Microsoft Office PowerPoint</Application>
  <PresentationFormat>Affichage à l'écran (4:3)</PresentationFormat>
  <Paragraphs>285</Paragraphs>
  <Slides>24</Slides>
  <Notes>0</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Thème Office</vt:lpstr>
      <vt:lpstr>كلية العلوم الاقتصادية ، التجارية وعلوم التسيير قسم العلوم الاقتصادية تخصص: اقتصاد نقدي وبنكي المستوى: السنة الأولى ماستر </vt:lpstr>
      <vt:lpstr>مصطلحات مهمة  لفهم المقياس ( الكلمات المفتاحية): </vt:lpstr>
      <vt:lpstr>مصطلحات مهمة  لفهم  المقياس ( الكلمات  المفتاحية): </vt:lpstr>
      <vt:lpstr> مفهوم البنك التجاري: </vt:lpstr>
      <vt:lpstr>أهمية البنوك التجارية: </vt:lpstr>
      <vt:lpstr>أهداف البنوك التجارية: </vt:lpstr>
      <vt:lpstr>وظائف البنك التجاري: </vt:lpstr>
      <vt:lpstr>أشكال  الودائع: </vt:lpstr>
      <vt:lpstr>القروض البنكية: </vt:lpstr>
      <vt:lpstr>القروض البنكية: </vt:lpstr>
      <vt:lpstr>القروض البنكية: </vt:lpstr>
      <vt:lpstr>أنواع القروض: </vt:lpstr>
      <vt:lpstr>أنواع القروض: </vt:lpstr>
      <vt:lpstr>أنواع القروض: </vt:lpstr>
      <vt:lpstr>أنواع القروض: </vt:lpstr>
      <vt:lpstr>أنواع القروض: </vt:lpstr>
      <vt:lpstr>أنواع القروض: </vt:lpstr>
      <vt:lpstr>أنواع القروض: </vt:lpstr>
      <vt:lpstr>الخدمات البنكية الأخرى: </vt:lpstr>
      <vt:lpstr>الخدمات البنكية الأخرى: </vt:lpstr>
      <vt:lpstr>ضمانات القروض: </vt:lpstr>
      <vt:lpstr>ضمانات القروض: </vt:lpstr>
      <vt:lpstr>ضمانات القروض: </vt:lpstr>
      <vt:lpstr>ضمانات القروض: </vt:lpstr>
    </vt:vector>
  </TitlesOfParts>
  <Company>LabsOnly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الحصة  الأولى  14 فبراير2018م</dc:title>
  <dc:creator>Dr Fouad</dc:creator>
  <cp:lastModifiedBy>pc</cp:lastModifiedBy>
  <cp:revision>854</cp:revision>
  <dcterms:created xsi:type="dcterms:W3CDTF">2018-02-08T20:58:44Z</dcterms:created>
  <dcterms:modified xsi:type="dcterms:W3CDTF">2022-04-06T16:18:35Z</dcterms:modified>
</cp:coreProperties>
</file>