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73" r:id="rId4"/>
    <p:sldId id="257" r:id="rId5"/>
    <p:sldId id="258" r:id="rId6"/>
    <p:sldId id="271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A69C11-9CCB-469D-ACC0-D42188979D8D}" type="datetimeFigureOut">
              <a:rPr lang="fr-FR" smtClean="0"/>
              <a:pPr/>
              <a:t>12/04/2022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94D17A-7A09-4F1C-90EF-2190249B5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c.pna.ps/ip_docs/DR_AMIR_KHOURY_b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915276" cy="1143008"/>
          </a:xfrm>
        </p:spPr>
        <p:txBody>
          <a:bodyPr>
            <a:normAutofit/>
          </a:bodyPr>
          <a:lstStyle/>
          <a:p>
            <a:r>
              <a:rPr lang="ar-DZ" sz="6000" u="sng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الملكية الفكرية </a:t>
            </a:r>
            <a:r>
              <a:rPr lang="ar-DZ" sz="6000" u="sng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6000" u="sng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الصناعية </a:t>
            </a:r>
            <a:endParaRPr lang="fr-FR" sz="6000" u="sng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/>
              <a:t>و </a:t>
            </a:r>
            <a:r>
              <a:rPr lang="ar-DZ" dirty="0" err="1" smtClean="0"/>
              <a:t>اذا</a:t>
            </a:r>
            <a:r>
              <a:rPr lang="ar-DZ" dirty="0" smtClean="0"/>
              <a:t> تبين </a:t>
            </a:r>
            <a:r>
              <a:rPr lang="ar-DZ" dirty="0" err="1" smtClean="0"/>
              <a:t>ان</a:t>
            </a:r>
            <a:r>
              <a:rPr lang="ar-DZ" dirty="0" smtClean="0"/>
              <a:t> الطلب الدولي يستجيب للشروط الرسمية ،يتم نشره في مجلة العلامات الدولية </a:t>
            </a:r>
            <a:r>
              <a:rPr lang="ar-DZ" dirty="0" err="1" smtClean="0"/>
              <a:t>و</a:t>
            </a:r>
            <a:r>
              <a:rPr lang="ar-DZ" dirty="0" smtClean="0"/>
              <a:t> بعد ذلك يرسل </a:t>
            </a:r>
            <a:r>
              <a:rPr lang="ar-DZ" dirty="0" err="1" smtClean="0"/>
              <a:t>الى</a:t>
            </a:r>
            <a:r>
              <a:rPr lang="ar-DZ" dirty="0" smtClean="0"/>
              <a:t> كل مكتب من مكاتب العلامات التجارية الوطنية المعنية لفحصه حسب قانون العلامات التجارية الوطني الخاص بدولة المكتب الوطني. و يمكن لكل مكتب </a:t>
            </a:r>
            <a:r>
              <a:rPr lang="ar-DZ" dirty="0" err="1" smtClean="0"/>
              <a:t>ان</a:t>
            </a:r>
            <a:r>
              <a:rPr lang="ar-DZ" dirty="0" smtClean="0"/>
              <a:t> يقبل الطلب </a:t>
            </a:r>
            <a:r>
              <a:rPr lang="ar-DZ" dirty="0" err="1" smtClean="0"/>
              <a:t>او</a:t>
            </a:r>
            <a:r>
              <a:rPr lang="ar-DZ" dirty="0" smtClean="0"/>
              <a:t> يرفضه </a:t>
            </a:r>
            <a:r>
              <a:rPr lang="ar-DZ" dirty="0" err="1" smtClean="0"/>
              <a:t>او</a:t>
            </a:r>
            <a:r>
              <a:rPr lang="ar-DZ" dirty="0" smtClean="0"/>
              <a:t> يصدر قبولا مشروطا لهذا الطلب حسب قانون الدولة.و </a:t>
            </a:r>
            <a:r>
              <a:rPr lang="ar-DZ" dirty="0" err="1" smtClean="0"/>
              <a:t>اذا</a:t>
            </a:r>
            <a:r>
              <a:rPr lang="ar-DZ" dirty="0" smtClean="0"/>
              <a:t> لم يتم </a:t>
            </a:r>
            <a:r>
              <a:rPr lang="ar-DZ" dirty="0" err="1" smtClean="0"/>
              <a:t>ارجاع</a:t>
            </a:r>
            <a:r>
              <a:rPr lang="ar-DZ" dirty="0" smtClean="0"/>
              <a:t> الطلب من قبل مكتب العلامات التجارية في </a:t>
            </a:r>
            <a:r>
              <a:rPr lang="ar-DZ" dirty="0" err="1" smtClean="0"/>
              <a:t>اي</a:t>
            </a:r>
            <a:r>
              <a:rPr lang="ar-DZ" dirty="0" smtClean="0"/>
              <a:t> دولة من الدول المعنية فانه يعتبر مقبولا لدى ذلك المكتب.و هكذا يقوم نظام مدريد بتسهيل عملية الطلب ( طلب واحد لكل الدول المعنية)و يعفى صاحب العلامة من دفع رسوم الطلب في كل من الدول المعنية.</a:t>
            </a:r>
          </a:p>
          <a:p>
            <a:pPr algn="just" rtl="1"/>
            <a:r>
              <a:rPr lang="ar-DZ" dirty="0" smtClean="0"/>
              <a:t>و يوفر بروتوكول نظام عمل  </a:t>
            </a:r>
            <a:r>
              <a:rPr lang="ar-DZ" dirty="0" err="1" smtClean="0"/>
              <a:t>اكثر</a:t>
            </a:r>
            <a:r>
              <a:rPr lang="ar-DZ" dirty="0" smtClean="0"/>
              <a:t> مرونة يهدف </a:t>
            </a:r>
            <a:r>
              <a:rPr lang="ar-DZ" dirty="0" err="1" smtClean="0"/>
              <a:t>الى</a:t>
            </a:r>
            <a:r>
              <a:rPr lang="ar-DZ" dirty="0" smtClean="0"/>
              <a:t> تشجيع المزيد من الدول على الانضمام </a:t>
            </a:r>
            <a:r>
              <a:rPr lang="ar-DZ" dirty="0" err="1" smtClean="0"/>
              <a:t>الى</a:t>
            </a:r>
            <a:r>
              <a:rPr lang="ar-DZ" dirty="0" smtClean="0"/>
              <a:t> نظام مدريد.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358246" cy="6000792"/>
          </a:xfrm>
        </p:spPr>
        <p:txBody>
          <a:bodyPr>
            <a:normAutofit/>
          </a:bodyPr>
          <a:lstStyle/>
          <a:p>
            <a:pPr algn="r" rtl="1"/>
            <a:r>
              <a:rPr lang="ar-DZ" u="sng" dirty="0" smtClean="0">
                <a:solidFill>
                  <a:srgbClr val="FF0000"/>
                </a:solidFill>
              </a:rPr>
              <a:t>اتفاق لاهاي </a:t>
            </a:r>
            <a:r>
              <a:rPr lang="ar-DZ" u="sng" dirty="0" err="1" smtClean="0">
                <a:solidFill>
                  <a:srgbClr val="FF0000"/>
                </a:solidFill>
              </a:rPr>
              <a:t>لايداع</a:t>
            </a:r>
            <a:r>
              <a:rPr lang="ar-DZ" u="sng" dirty="0" smtClean="0">
                <a:solidFill>
                  <a:srgbClr val="FF0000"/>
                </a:solidFill>
              </a:rPr>
              <a:t> الدولي للرسوم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النماذج الصناعية (1934):</a:t>
            </a:r>
            <a:r>
              <a:rPr lang="ar-DZ" u="sng" dirty="0" smtClean="0"/>
              <a:t> </a:t>
            </a:r>
            <a:r>
              <a:rPr lang="ar-DZ" dirty="0" smtClean="0"/>
              <a:t>يسمح لصاحب الرسم </a:t>
            </a:r>
            <a:r>
              <a:rPr lang="ar-DZ" dirty="0" err="1" smtClean="0"/>
              <a:t>او</a:t>
            </a:r>
            <a:r>
              <a:rPr lang="ar-DZ" dirty="0" smtClean="0"/>
              <a:t> النموذج الصناعي </a:t>
            </a:r>
            <a:r>
              <a:rPr lang="ar-DZ" dirty="0" err="1" smtClean="0"/>
              <a:t>ان</a:t>
            </a:r>
            <a:r>
              <a:rPr lang="ar-DZ" dirty="0" smtClean="0"/>
              <a:t> يحصل على اعتراف بحقه في رسمه </a:t>
            </a:r>
            <a:r>
              <a:rPr lang="ar-DZ" dirty="0" err="1" smtClean="0"/>
              <a:t>او</a:t>
            </a:r>
            <a:r>
              <a:rPr lang="ar-DZ" dirty="0" smtClean="0"/>
              <a:t> نموذجه الصناعي في دول حددها هو بنفسه بدون </a:t>
            </a:r>
            <a:r>
              <a:rPr lang="ar-DZ" dirty="0" err="1" smtClean="0"/>
              <a:t>ان</a:t>
            </a:r>
            <a:r>
              <a:rPr lang="ar-DZ" dirty="0" smtClean="0"/>
              <a:t> يضطر </a:t>
            </a:r>
            <a:r>
              <a:rPr lang="ar-DZ" dirty="0" err="1" smtClean="0"/>
              <a:t>الى</a:t>
            </a:r>
            <a:r>
              <a:rPr lang="ar-DZ" dirty="0" smtClean="0"/>
              <a:t> تسجيل الرسم </a:t>
            </a:r>
            <a:r>
              <a:rPr lang="ar-DZ" dirty="0" err="1" smtClean="0"/>
              <a:t>او</a:t>
            </a:r>
            <a:r>
              <a:rPr lang="ar-DZ" dirty="0" smtClean="0"/>
              <a:t> النموذج الصناعي في كل دولة من تلك الدول على حدة. و يتم هذا </a:t>
            </a:r>
            <a:r>
              <a:rPr lang="ar-DZ" dirty="0" err="1" smtClean="0"/>
              <a:t>الامر</a:t>
            </a:r>
            <a:r>
              <a:rPr lang="ar-DZ" dirty="0" smtClean="0"/>
              <a:t> من خلال القيام </a:t>
            </a:r>
            <a:r>
              <a:rPr lang="ar-DZ" dirty="0" err="1" smtClean="0"/>
              <a:t>باجراءات</a:t>
            </a:r>
            <a:r>
              <a:rPr lang="ar-DZ" dirty="0" smtClean="0"/>
              <a:t> ”</a:t>
            </a:r>
            <a:r>
              <a:rPr lang="ar-DZ" dirty="0" err="1" smtClean="0"/>
              <a:t>الايداع</a:t>
            </a:r>
            <a:r>
              <a:rPr lang="ar-DZ" dirty="0" smtClean="0"/>
              <a:t> الدولي“ في المكتب الدولي التابع </a:t>
            </a:r>
            <a:r>
              <a:rPr lang="ar-DZ" dirty="0" err="1" smtClean="0"/>
              <a:t>للويبو</a:t>
            </a:r>
            <a:r>
              <a:rPr lang="ar-DZ" dirty="0" smtClean="0"/>
              <a:t> ،و تقوم </a:t>
            </a:r>
            <a:r>
              <a:rPr lang="ar-DZ" dirty="0" err="1" smtClean="0"/>
              <a:t>الويبو</a:t>
            </a:r>
            <a:r>
              <a:rPr lang="ar-DZ" dirty="0" smtClean="0"/>
              <a:t> بنشر الرسم </a:t>
            </a:r>
            <a:r>
              <a:rPr lang="ar-DZ" dirty="0" err="1" smtClean="0"/>
              <a:t>او</a:t>
            </a:r>
            <a:r>
              <a:rPr lang="ar-DZ" dirty="0" smtClean="0"/>
              <a:t> النموذج الصناعي المودع في مجلة الرسوم </a:t>
            </a:r>
            <a:r>
              <a:rPr lang="ar-DZ" dirty="0" err="1" smtClean="0"/>
              <a:t>او</a:t>
            </a:r>
            <a:r>
              <a:rPr lang="ar-DZ" dirty="0" smtClean="0"/>
              <a:t> النماذج الصناعية ثم يرسله </a:t>
            </a:r>
            <a:r>
              <a:rPr lang="ar-DZ" dirty="0" err="1" smtClean="0"/>
              <a:t>الى</a:t>
            </a:r>
            <a:r>
              <a:rPr lang="ar-DZ" dirty="0" smtClean="0"/>
              <a:t> الدول التي يعينها مقدم الطلب .و تعطى لكل دولة من تلك الدول مهلة 6 </a:t>
            </a:r>
            <a:r>
              <a:rPr lang="ar-DZ" dirty="0" err="1" smtClean="0"/>
              <a:t>اشهر</a:t>
            </a:r>
            <a:r>
              <a:rPr lang="ar-DZ" dirty="0" smtClean="0"/>
              <a:t> تستطيع فيها </a:t>
            </a:r>
            <a:r>
              <a:rPr lang="ar-DZ" dirty="0" err="1" smtClean="0"/>
              <a:t>ان</a:t>
            </a:r>
            <a:r>
              <a:rPr lang="ar-DZ" dirty="0" smtClean="0"/>
              <a:t> ترد على الطلب </a:t>
            </a:r>
            <a:r>
              <a:rPr lang="ar-DZ" dirty="0" err="1" smtClean="0"/>
              <a:t>فاذا</a:t>
            </a:r>
            <a:r>
              <a:rPr lang="ar-DZ" dirty="0" smtClean="0"/>
              <a:t> قبلت الدولة للطلب،يصبح الرسم </a:t>
            </a:r>
            <a:r>
              <a:rPr lang="ar-DZ" dirty="0" err="1" smtClean="0"/>
              <a:t>او</a:t>
            </a:r>
            <a:r>
              <a:rPr lang="ar-DZ" dirty="0" smtClean="0"/>
              <a:t> النموذج الصناعي عندئذ محميا لمدة تصل </a:t>
            </a:r>
            <a:r>
              <a:rPr lang="ar-DZ" dirty="0" err="1" smtClean="0"/>
              <a:t>الى</a:t>
            </a:r>
            <a:r>
              <a:rPr lang="ar-DZ" dirty="0" smtClean="0"/>
              <a:t> 10 سنوات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/>
            <a:r>
              <a:rPr lang="ar-DZ" u="sng" dirty="0" smtClean="0">
                <a:solidFill>
                  <a:srgbClr val="FF0000"/>
                </a:solidFill>
              </a:rPr>
              <a:t>اتفاق نيس للتصنيف الدولي للسلع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الخدمات من اجل تسجيل العلامات التجارية 1957: </a:t>
            </a:r>
            <a:r>
              <a:rPr lang="ar-DZ" dirty="0" smtClean="0"/>
              <a:t>يمكن استعمال العلامات التجارية </a:t>
            </a:r>
            <a:r>
              <a:rPr lang="ar-DZ" dirty="0" err="1" smtClean="0"/>
              <a:t>و</a:t>
            </a:r>
            <a:r>
              <a:rPr lang="ar-DZ" dirty="0" smtClean="0"/>
              <a:t> علامات الخدمة فيما يتعلق بعدد كبير جدا من السلع </a:t>
            </a:r>
            <a:r>
              <a:rPr lang="ar-DZ" dirty="0" err="1" smtClean="0"/>
              <a:t>و</a:t>
            </a:r>
            <a:r>
              <a:rPr lang="ar-DZ" dirty="0" smtClean="0"/>
              <a:t> الخدمات المختلفة .و لقد نجحت اتفاقية نيس في تأسيس نظام تصنيف على مستوى جيد،بحيث انه </a:t>
            </a:r>
            <a:r>
              <a:rPr lang="ar-DZ" dirty="0" err="1" smtClean="0"/>
              <a:t>اصبح</a:t>
            </a:r>
            <a:r>
              <a:rPr lang="ar-DZ" dirty="0" smtClean="0"/>
              <a:t> مستعملا في حوالي 140 دولة </a:t>
            </a:r>
            <a:r>
              <a:rPr lang="ar-DZ" dirty="0" err="1" smtClean="0"/>
              <a:t>و</a:t>
            </a:r>
            <a:r>
              <a:rPr lang="ar-DZ" dirty="0" smtClean="0"/>
              <a:t> منظمة في مختلف </a:t>
            </a:r>
            <a:r>
              <a:rPr lang="ar-DZ" dirty="0" err="1" smtClean="0"/>
              <a:t>ارجاء</a:t>
            </a:r>
            <a:r>
              <a:rPr lang="ar-DZ" dirty="0" smtClean="0"/>
              <a:t> الكرة </a:t>
            </a:r>
            <a:r>
              <a:rPr lang="ar-DZ" dirty="0" err="1" smtClean="0"/>
              <a:t>الارضية</a:t>
            </a:r>
            <a:r>
              <a:rPr lang="ar-DZ" dirty="0" smtClean="0"/>
              <a:t> .و يشمل تصنيف نيس 45 صنفا ،تتعلق ال35 صنفا </a:t>
            </a:r>
            <a:r>
              <a:rPr lang="ar-DZ" dirty="0" err="1" smtClean="0"/>
              <a:t>الاولى</a:t>
            </a:r>
            <a:r>
              <a:rPr lang="ar-DZ" dirty="0" smtClean="0"/>
              <a:t> منها بالسلع بينما تغطي </a:t>
            </a:r>
            <a:r>
              <a:rPr lang="ar-DZ" dirty="0" err="1" smtClean="0"/>
              <a:t>ال</a:t>
            </a:r>
            <a:r>
              <a:rPr lang="ar-DZ" dirty="0" smtClean="0"/>
              <a:t> 10 الباقية الخدمات .و يسهل هذا النظام الموحد في التصنيف تسجيل </a:t>
            </a:r>
            <a:r>
              <a:rPr lang="ar-DZ" dirty="0" err="1" smtClean="0"/>
              <a:t>و</a:t>
            </a:r>
            <a:r>
              <a:rPr lang="ar-DZ" dirty="0" smtClean="0"/>
              <a:t> استعمال العلامات التجارية في مختلف </a:t>
            </a:r>
            <a:r>
              <a:rPr lang="ar-DZ" dirty="0" err="1" smtClean="0"/>
              <a:t>ارجاء</a:t>
            </a:r>
            <a:r>
              <a:rPr lang="ar-DZ" dirty="0" smtClean="0"/>
              <a:t> العالم.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443914" cy="5811847"/>
          </a:xfrm>
        </p:spPr>
        <p:txBody>
          <a:bodyPr/>
          <a:lstStyle/>
          <a:p>
            <a:pPr algn="r" rtl="1"/>
            <a:r>
              <a:rPr lang="ar-DZ" dirty="0" smtClean="0"/>
              <a:t>معاهدة قانون العلامات التجارية 1994</a:t>
            </a:r>
          </a:p>
          <a:p>
            <a:pPr algn="r" rtl="1"/>
            <a:r>
              <a:rPr lang="ar-DZ" dirty="0" smtClean="0"/>
              <a:t>معاهدة قانون </a:t>
            </a:r>
            <a:r>
              <a:rPr lang="ar-DZ" dirty="0" err="1" smtClean="0"/>
              <a:t>البراءات</a:t>
            </a:r>
            <a:r>
              <a:rPr lang="ar-DZ" dirty="0" smtClean="0"/>
              <a:t> 2000</a:t>
            </a:r>
          </a:p>
          <a:p>
            <a:pPr algn="r" rtl="1"/>
            <a:r>
              <a:rPr lang="ar-DZ" dirty="0" smtClean="0"/>
              <a:t>معاهدة بودابست بشأن الاعتراف الدولي </a:t>
            </a:r>
            <a:r>
              <a:rPr lang="ar-DZ" dirty="0" err="1" smtClean="0"/>
              <a:t>بايداع</a:t>
            </a:r>
            <a:r>
              <a:rPr lang="ar-DZ" dirty="0" smtClean="0"/>
              <a:t> الكائنات </a:t>
            </a:r>
            <a:r>
              <a:rPr lang="ar-DZ" dirty="0" err="1" smtClean="0"/>
              <a:t>المجهرية</a:t>
            </a:r>
            <a:r>
              <a:rPr lang="ar-DZ" dirty="0" smtClean="0"/>
              <a:t> </a:t>
            </a:r>
            <a:r>
              <a:rPr lang="ar-DZ" dirty="0" err="1" smtClean="0"/>
              <a:t>لاغراض</a:t>
            </a:r>
            <a:r>
              <a:rPr lang="ar-DZ" dirty="0" smtClean="0"/>
              <a:t> </a:t>
            </a:r>
            <a:r>
              <a:rPr lang="ar-DZ" dirty="0" err="1" smtClean="0"/>
              <a:t>الاجراءات</a:t>
            </a:r>
            <a:r>
              <a:rPr lang="ar-DZ" dirty="0" smtClean="0"/>
              <a:t> الخاصة </a:t>
            </a:r>
            <a:r>
              <a:rPr lang="ar-DZ" dirty="0" err="1" smtClean="0"/>
              <a:t>بالبراءات</a:t>
            </a:r>
            <a:r>
              <a:rPr lang="ar-DZ" dirty="0" smtClean="0"/>
              <a:t> 1977</a:t>
            </a:r>
          </a:p>
          <a:p>
            <a:pPr algn="r" rtl="1"/>
            <a:r>
              <a:rPr lang="ar-DZ" dirty="0" smtClean="0"/>
              <a:t>اتفاق </a:t>
            </a:r>
            <a:r>
              <a:rPr lang="ar-DZ" dirty="0" err="1" smtClean="0"/>
              <a:t>فيينا</a:t>
            </a:r>
            <a:r>
              <a:rPr lang="ar-DZ" dirty="0" smtClean="0"/>
              <a:t> لوضع تصنيف دولي لعناصر </a:t>
            </a:r>
            <a:r>
              <a:rPr lang="ar-DZ" dirty="0" err="1" smtClean="0"/>
              <a:t>اشكال</a:t>
            </a:r>
            <a:r>
              <a:rPr lang="ar-DZ" dirty="0" smtClean="0"/>
              <a:t> العلامات 1973</a:t>
            </a:r>
          </a:p>
          <a:p>
            <a:pPr algn="r" rtl="1"/>
            <a:r>
              <a:rPr lang="ar-DZ" dirty="0" smtClean="0"/>
              <a:t>اتفاق </a:t>
            </a:r>
            <a:r>
              <a:rPr lang="ar-DZ" dirty="0" err="1" smtClean="0"/>
              <a:t>لوكارنو</a:t>
            </a:r>
            <a:r>
              <a:rPr lang="ar-DZ" dirty="0" smtClean="0"/>
              <a:t> لوضع تصنيف دولي للرسوم </a:t>
            </a:r>
            <a:r>
              <a:rPr lang="ar-DZ" dirty="0" err="1" smtClean="0"/>
              <a:t>و</a:t>
            </a:r>
            <a:r>
              <a:rPr lang="ar-DZ" dirty="0" smtClean="0"/>
              <a:t> النماذج الصناعية 1968</a:t>
            </a:r>
          </a:p>
          <a:p>
            <a:pPr algn="r" rtl="1"/>
            <a:r>
              <a:rPr lang="ar-DZ" dirty="0" smtClean="0"/>
              <a:t>اتفاقية </a:t>
            </a:r>
            <a:r>
              <a:rPr lang="ar-DZ" dirty="0" err="1" smtClean="0"/>
              <a:t>ستراسبورغ</a:t>
            </a:r>
            <a:r>
              <a:rPr lang="ar-DZ" dirty="0" smtClean="0"/>
              <a:t> بشأن التصنيف الدولي </a:t>
            </a:r>
            <a:r>
              <a:rPr lang="ar-DZ" dirty="0" err="1" smtClean="0"/>
              <a:t>للبراءات</a:t>
            </a:r>
            <a:r>
              <a:rPr lang="ar-DZ" dirty="0" smtClean="0"/>
              <a:t> 1971</a:t>
            </a:r>
          </a:p>
          <a:p>
            <a:pPr algn="r" rtl="1"/>
            <a:r>
              <a:rPr lang="ar-DZ" dirty="0" smtClean="0"/>
              <a:t>الاتفاقية </a:t>
            </a:r>
            <a:r>
              <a:rPr lang="ar-DZ" dirty="0" err="1" smtClean="0"/>
              <a:t>الاوروبية</a:t>
            </a:r>
            <a:r>
              <a:rPr lang="ar-DZ" dirty="0" smtClean="0"/>
              <a:t> في </a:t>
            </a:r>
            <a:r>
              <a:rPr lang="ar-DZ" dirty="0" err="1" smtClean="0"/>
              <a:t>البراءات</a:t>
            </a:r>
            <a:r>
              <a:rPr lang="ar-DZ" dirty="0" smtClean="0"/>
              <a:t> 1970</a:t>
            </a:r>
          </a:p>
          <a:p>
            <a:pPr algn="r" rtl="1"/>
            <a:r>
              <a:rPr lang="ar-DZ" dirty="0" smtClean="0"/>
              <a:t>للمزيد من المعلومات اطلع على الموقع التالي:</a:t>
            </a:r>
          </a:p>
          <a:p>
            <a:pPr rtl="1">
              <a:buNone/>
            </a:pPr>
            <a:r>
              <a:rPr lang="fr-FR" dirty="0" smtClean="0">
                <a:hlinkClick r:id="rId2"/>
              </a:rPr>
              <a:t>http://www.moc.pna.ps/ip_docs/DR_AMIR_KHOURY_b1.pdf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u="sng" dirty="0" smtClean="0">
                <a:solidFill>
                  <a:srgbClr val="C00000"/>
                </a:solidFill>
              </a:rPr>
              <a:t>الملكية الفكرية في الجزائر:</a:t>
            </a:r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إن الجزائر، بعد الاستقلال، أقرت بكافة </a:t>
            </a:r>
            <a:r>
              <a:rPr lang="ar-DZ" dirty="0" err="1" smtClean="0"/>
              <a:t>الإتفاقيات</a:t>
            </a:r>
            <a:r>
              <a:rPr lang="ar-DZ" dirty="0" smtClean="0"/>
              <a:t> والمعاهدات التي أبرمها</a:t>
            </a:r>
          </a:p>
          <a:p>
            <a:pPr algn="r" rtl="1">
              <a:buNone/>
            </a:pPr>
            <a:r>
              <a:rPr lang="ar-DZ" dirty="0" smtClean="0"/>
              <a:t>المستعمر بالأمس، وذلك من خلال تقديمها لوثيقة الانضمام إلى هيئة الأمم</a:t>
            </a:r>
          </a:p>
          <a:p>
            <a:pPr algn="r" rtl="1">
              <a:buNone/>
            </a:pPr>
            <a:r>
              <a:rPr lang="ar-DZ" dirty="0" smtClean="0"/>
              <a:t>المتحدة.فانضمت إلى اتفاقية باريس بمقتضى الأمر رقم 66-48 المؤرخ في</a:t>
            </a:r>
          </a:p>
          <a:p>
            <a:pPr algn="r" rtl="1">
              <a:buNone/>
            </a:pPr>
            <a:r>
              <a:rPr lang="ar-DZ" dirty="0" smtClean="0"/>
              <a:t>1966/02/25 ثم صادقت عليها بموجب الأمر رقم 75-02  المؤرخ في1975/01/09  وبعدها </a:t>
            </a:r>
            <a:r>
              <a:rPr lang="ar-DZ" dirty="0" err="1" smtClean="0"/>
              <a:t>إنضمت</a:t>
            </a:r>
            <a:r>
              <a:rPr lang="ar-DZ" dirty="0" smtClean="0"/>
              <a:t> إلى المنظمة العالمية للملكية الفكرية </a:t>
            </a:r>
            <a:r>
              <a:rPr lang="ar-DZ" dirty="0" err="1" smtClean="0"/>
              <a:t>ويبو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بموجب </a:t>
            </a:r>
            <a:r>
              <a:rPr lang="ar-DZ" dirty="0" err="1" smtClean="0"/>
              <a:t>الامر</a:t>
            </a:r>
            <a:r>
              <a:rPr lang="ar-DZ" dirty="0" smtClean="0"/>
              <a:t> 75-02 مكرر مؤرخ في 09/01/1975</a:t>
            </a:r>
          </a:p>
          <a:p>
            <a:pPr algn="r" rtl="1">
              <a:buNone/>
            </a:pPr>
            <a:r>
              <a:rPr lang="ar-DZ" dirty="0" smtClean="0"/>
              <a:t> </a:t>
            </a:r>
          </a:p>
          <a:p>
            <a:pPr algn="r" rtl="1">
              <a:buNone/>
            </a:pPr>
            <a:r>
              <a:rPr lang="fr-FR" u="sng" dirty="0" smtClean="0">
                <a:solidFill>
                  <a:srgbClr val="C00000"/>
                </a:solidFill>
              </a:rPr>
              <a:t>http://193.194.83.98/xtf/data/pdf/117/CHIRAK_HAYAT.pdf</a:t>
            </a:r>
            <a:r>
              <a:rPr lang="ar-DZ" u="sng" dirty="0" smtClean="0">
                <a:solidFill>
                  <a:srgbClr val="C00000"/>
                </a:solidFill>
              </a:rPr>
              <a:t> </a:t>
            </a:r>
            <a:endParaRPr lang="fr-FR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r" rtl="1"/>
            <a:r>
              <a:rPr lang="ar-DZ" u="sng" dirty="0" smtClean="0">
                <a:solidFill>
                  <a:srgbClr val="FF0000"/>
                </a:solidFill>
              </a:rPr>
              <a:t>حماية الملكية الفكرية الصناعية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التجارية : في ظل التشريع الجزائري:</a:t>
            </a:r>
          </a:p>
          <a:p>
            <a:pPr algn="r" rtl="1"/>
            <a:r>
              <a:rPr lang="ar-DZ" u="sng" dirty="0" smtClean="0">
                <a:solidFill>
                  <a:srgbClr val="FF0000"/>
                </a:solidFill>
              </a:rPr>
              <a:t>براءة الاختراع :</a:t>
            </a:r>
          </a:p>
          <a:p>
            <a:pPr algn="r" rtl="1"/>
            <a:r>
              <a:rPr lang="ar-DZ" dirty="0" err="1" smtClean="0"/>
              <a:t>الامر</a:t>
            </a:r>
            <a:r>
              <a:rPr lang="ar-DZ" dirty="0" smtClean="0"/>
              <a:t> رقم 03 -07 المؤرخ في 19 جمادى </a:t>
            </a:r>
            <a:r>
              <a:rPr lang="ar-DZ" dirty="0" err="1" smtClean="0"/>
              <a:t>الاولى</a:t>
            </a:r>
            <a:r>
              <a:rPr lang="ar-DZ" dirty="0" smtClean="0"/>
              <a:t> عام 1424الموافق 19 يوليو سنة 2003 المتعلقة </a:t>
            </a:r>
            <a:r>
              <a:rPr lang="ar-DZ" dirty="0" err="1" smtClean="0"/>
              <a:t>ببراءات</a:t>
            </a:r>
            <a:r>
              <a:rPr lang="ar-DZ" dirty="0" smtClean="0"/>
              <a:t> الاختراع </a:t>
            </a:r>
          </a:p>
          <a:p>
            <a:pPr algn="r" rtl="1"/>
            <a:r>
              <a:rPr lang="ar-DZ" dirty="0" smtClean="0"/>
              <a:t>الذي جاء هدفا </a:t>
            </a:r>
            <a:r>
              <a:rPr lang="ar-DZ" dirty="0" err="1" smtClean="0"/>
              <a:t>الى</a:t>
            </a:r>
            <a:r>
              <a:rPr lang="ar-DZ" dirty="0" smtClean="0"/>
              <a:t> تحديد شروط حماية الاختراعات كما يحدد وسائل هذه الحماية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اثارها</a:t>
            </a:r>
            <a:r>
              <a:rPr lang="ar-DZ" dirty="0" smtClean="0"/>
              <a:t> بناءا على ما نصت عليه المادة </a:t>
            </a:r>
            <a:r>
              <a:rPr lang="ar-DZ" dirty="0" err="1" smtClean="0"/>
              <a:t>الاولى</a:t>
            </a:r>
            <a:r>
              <a:rPr lang="ar-DZ" dirty="0" smtClean="0"/>
              <a:t> من هذا </a:t>
            </a:r>
            <a:r>
              <a:rPr lang="ar-DZ" dirty="0" err="1" smtClean="0"/>
              <a:t>الامر</a:t>
            </a:r>
            <a:r>
              <a:rPr lang="ar-DZ" dirty="0" smtClean="0"/>
              <a:t> ، حيث </a:t>
            </a:r>
            <a:r>
              <a:rPr lang="ar-DZ" dirty="0" err="1" smtClean="0"/>
              <a:t>ان</a:t>
            </a:r>
            <a:r>
              <a:rPr lang="ar-DZ" dirty="0" smtClean="0"/>
              <a:t> براءة الاختراع هي وثيقة تسلم لحماية الاختراع حيث </a:t>
            </a:r>
            <a:r>
              <a:rPr lang="ar-DZ" dirty="0" err="1" smtClean="0"/>
              <a:t>امر</a:t>
            </a:r>
            <a:r>
              <a:rPr lang="ar-DZ" dirty="0" smtClean="0"/>
              <a:t> المشرع الجزائري صراحة حق مالك البراءة في احتكار استغلال البراءة لمدة 20 سنة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/>
            <a:r>
              <a:rPr lang="ar-DZ" u="sng" dirty="0" smtClean="0">
                <a:solidFill>
                  <a:srgbClr val="FF0000"/>
                </a:solidFill>
              </a:rPr>
              <a:t>العلامة التجارية : </a:t>
            </a:r>
          </a:p>
          <a:p>
            <a:pPr algn="r" rtl="1"/>
            <a:r>
              <a:rPr lang="ar-DZ" dirty="0" err="1" smtClean="0"/>
              <a:t>الامر</a:t>
            </a:r>
            <a:r>
              <a:rPr lang="ar-DZ" dirty="0" smtClean="0"/>
              <a:t> رقم 03 -06 المؤرخ في 19 جمادى </a:t>
            </a:r>
            <a:r>
              <a:rPr lang="ar-DZ" dirty="0" err="1" smtClean="0"/>
              <a:t>الاولى</a:t>
            </a:r>
            <a:r>
              <a:rPr lang="ar-DZ" dirty="0" smtClean="0"/>
              <a:t> عام 1424 الموافق 19 يوليو سنة 2003 يتعلق بالعلامات  حسب ما نصت عليه المادة </a:t>
            </a:r>
            <a:r>
              <a:rPr lang="ar-DZ" dirty="0" err="1" smtClean="0"/>
              <a:t>الاولى</a:t>
            </a:r>
            <a:r>
              <a:rPr lang="ar-DZ" dirty="0" smtClean="0"/>
              <a:t> من هذا </a:t>
            </a:r>
            <a:r>
              <a:rPr lang="ar-DZ" dirty="0" err="1" smtClean="0"/>
              <a:t>الامر</a:t>
            </a:r>
            <a:r>
              <a:rPr lang="ar-DZ" dirty="0" smtClean="0"/>
              <a:t>  يهدف هذا </a:t>
            </a:r>
            <a:r>
              <a:rPr lang="ar-DZ" dirty="0" err="1" smtClean="0"/>
              <a:t>الامر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تحديد </a:t>
            </a:r>
            <a:r>
              <a:rPr lang="ar-DZ" dirty="0" err="1" smtClean="0"/>
              <a:t>كيفيات</a:t>
            </a:r>
            <a:r>
              <a:rPr lang="ar-DZ" dirty="0" smtClean="0"/>
              <a:t> حماية العلامات </a:t>
            </a:r>
            <a:r>
              <a:rPr lang="ar-DZ" dirty="0" err="1" smtClean="0"/>
              <a:t>و</a:t>
            </a:r>
            <a:r>
              <a:rPr lang="ar-DZ" dirty="0" smtClean="0"/>
              <a:t>, تختلف الحماية بحيث ما </a:t>
            </a:r>
            <a:r>
              <a:rPr lang="ar-DZ" dirty="0" err="1" smtClean="0"/>
              <a:t>اذا</a:t>
            </a:r>
            <a:r>
              <a:rPr lang="ar-DZ" dirty="0" smtClean="0"/>
              <a:t> كانت العلامة مسجلة </a:t>
            </a:r>
            <a:r>
              <a:rPr lang="ar-DZ" dirty="0" err="1" smtClean="0"/>
              <a:t>او</a:t>
            </a:r>
            <a:r>
              <a:rPr lang="ar-DZ" dirty="0" smtClean="0"/>
              <a:t> غير مسجلة ، </a:t>
            </a:r>
            <a:r>
              <a:rPr lang="ar-DZ" dirty="0" err="1" smtClean="0"/>
              <a:t>فاذا</a:t>
            </a:r>
            <a:r>
              <a:rPr lang="ar-DZ" dirty="0" smtClean="0"/>
              <a:t> كانت العلامة غير مسجلة لا يجوز لصاحبها </a:t>
            </a:r>
            <a:r>
              <a:rPr lang="ar-DZ" dirty="0" err="1" smtClean="0"/>
              <a:t>ان</a:t>
            </a:r>
            <a:r>
              <a:rPr lang="ar-DZ" dirty="0" smtClean="0"/>
              <a:t> يتمتع </a:t>
            </a:r>
            <a:r>
              <a:rPr lang="ar-DZ" dirty="0" err="1" smtClean="0"/>
              <a:t>الا</a:t>
            </a:r>
            <a:r>
              <a:rPr lang="ar-DZ" dirty="0" smtClean="0"/>
              <a:t> بالحماية المدنية </a:t>
            </a:r>
            <a:r>
              <a:rPr lang="ar-DZ" dirty="0" err="1" smtClean="0"/>
              <a:t>او</a:t>
            </a:r>
            <a:r>
              <a:rPr lang="ar-DZ" dirty="0" smtClean="0"/>
              <a:t> بتعبير </a:t>
            </a:r>
            <a:r>
              <a:rPr lang="ar-DZ" dirty="0" err="1" smtClean="0"/>
              <a:t>اخر</a:t>
            </a:r>
            <a:r>
              <a:rPr lang="ar-DZ" dirty="0" smtClean="0"/>
              <a:t> تتطلب الاستفادة من الحماية الجنائية استكمال </a:t>
            </a:r>
            <a:r>
              <a:rPr lang="ar-DZ" dirty="0" err="1" smtClean="0"/>
              <a:t>اجراءات</a:t>
            </a:r>
            <a:r>
              <a:rPr lang="ar-DZ" dirty="0" smtClean="0"/>
              <a:t> </a:t>
            </a:r>
            <a:r>
              <a:rPr lang="ar-DZ" dirty="0" err="1" smtClean="0"/>
              <a:t>الايداع</a:t>
            </a:r>
            <a:r>
              <a:rPr lang="ar-DZ" dirty="0" smtClean="0"/>
              <a:t> و التسجيل.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err="1" smtClean="0">
                <a:solidFill>
                  <a:srgbClr val="FF0000"/>
                </a:solidFill>
              </a:rPr>
              <a:t>اولا</a:t>
            </a:r>
            <a:r>
              <a:rPr lang="ar-DZ" dirty="0" smtClean="0">
                <a:solidFill>
                  <a:srgbClr val="FF0000"/>
                </a:solidFill>
              </a:rPr>
              <a:t>: الحماية المدنية</a:t>
            </a:r>
            <a:r>
              <a:rPr lang="ar-DZ" dirty="0" smtClean="0"/>
              <a:t>: " لصاحب تسجيل العلامة الحق في رفع دعوى قضائية ضد كل شخص ارتكب </a:t>
            </a:r>
            <a:r>
              <a:rPr lang="ar-DZ" dirty="0" err="1" smtClean="0"/>
              <a:t>او</a:t>
            </a:r>
            <a:r>
              <a:rPr lang="ar-DZ" dirty="0" smtClean="0"/>
              <a:t> يرتكب تقليدا للعلامة المسجلة ، </a:t>
            </a:r>
            <a:r>
              <a:rPr lang="ar-DZ" dirty="0" err="1" smtClean="0"/>
              <a:t>و</a:t>
            </a:r>
            <a:r>
              <a:rPr lang="ar-DZ" dirty="0" smtClean="0"/>
              <a:t> يستعمل نفس الحق اتجاه كل شخص ارتكب </a:t>
            </a:r>
            <a:r>
              <a:rPr lang="ar-DZ" dirty="0" err="1" smtClean="0"/>
              <a:t>او</a:t>
            </a:r>
            <a:r>
              <a:rPr lang="ar-DZ" dirty="0" smtClean="0"/>
              <a:t> يرتكب </a:t>
            </a:r>
            <a:r>
              <a:rPr lang="ar-DZ" dirty="0" err="1" smtClean="0"/>
              <a:t>اعمالا</a:t>
            </a:r>
            <a:r>
              <a:rPr lang="ar-DZ" dirty="0" smtClean="0"/>
              <a:t> توحي بان تقليدا سيرتكب.</a:t>
            </a:r>
          </a:p>
          <a:p>
            <a:pPr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ثانيا: الحماية الجنائية </a:t>
            </a:r>
            <a:r>
              <a:rPr lang="ar-DZ" dirty="0" smtClean="0"/>
              <a:t>:بين المشرع </a:t>
            </a:r>
            <a:r>
              <a:rPr lang="ar-DZ" dirty="0" err="1" smtClean="0"/>
              <a:t>الافعال</a:t>
            </a:r>
            <a:r>
              <a:rPr lang="ar-DZ" dirty="0" smtClean="0"/>
              <a:t> التي تعتبر اعتداء مباشر </a:t>
            </a:r>
            <a:r>
              <a:rPr lang="ar-DZ" dirty="0" err="1" smtClean="0"/>
              <a:t>او</a:t>
            </a:r>
            <a:r>
              <a:rPr lang="ar-DZ" dirty="0" smtClean="0"/>
              <a:t> غير مباشر على ملكية العلامة </a:t>
            </a:r>
            <a:r>
              <a:rPr lang="ar-DZ" dirty="0" err="1" smtClean="0"/>
              <a:t>او</a:t>
            </a:r>
            <a:r>
              <a:rPr lang="ar-DZ" dirty="0" smtClean="0"/>
              <a:t> قيمتها </a:t>
            </a:r>
            <a:r>
              <a:rPr lang="ar-DZ" dirty="0" err="1" smtClean="0"/>
              <a:t>اي</a:t>
            </a:r>
            <a:r>
              <a:rPr lang="ar-DZ" dirty="0" smtClean="0"/>
              <a:t> حدد جنحة التقليد بالمعنى الواسع للكلمة بالنظر </a:t>
            </a:r>
            <a:r>
              <a:rPr lang="ar-DZ" dirty="0" err="1" smtClean="0"/>
              <a:t>الى</a:t>
            </a:r>
            <a:r>
              <a:rPr lang="ar-DZ" dirty="0" smtClean="0"/>
              <a:t> الاعتداءات التي يقوم </a:t>
            </a:r>
            <a:r>
              <a:rPr lang="ar-DZ" dirty="0" err="1" smtClean="0"/>
              <a:t>بها</a:t>
            </a:r>
            <a:r>
              <a:rPr lang="ar-DZ" dirty="0" smtClean="0"/>
              <a:t> الغير خرقا للحقوق </a:t>
            </a:r>
            <a:r>
              <a:rPr lang="ar-DZ" dirty="0" err="1" smtClean="0"/>
              <a:t>الاستئثارية</a:t>
            </a:r>
            <a:r>
              <a:rPr lang="ar-DZ" dirty="0" smtClean="0"/>
              <a:t> المعترف </a:t>
            </a:r>
            <a:r>
              <a:rPr lang="ar-DZ" dirty="0" err="1" smtClean="0"/>
              <a:t>بها</a:t>
            </a:r>
            <a:r>
              <a:rPr lang="ar-DZ" dirty="0" smtClean="0"/>
              <a:t> لصالح صاحب العلامة المودعة ، ومن </a:t>
            </a:r>
            <a:r>
              <a:rPr lang="ar-DZ" dirty="0" err="1" smtClean="0"/>
              <a:t>انواع</a:t>
            </a:r>
            <a:r>
              <a:rPr lang="ar-DZ" dirty="0" smtClean="0"/>
              <a:t> الاعتداء على العلامة نذكر تقليد العلامة </a:t>
            </a:r>
            <a:r>
              <a:rPr lang="ar-DZ" dirty="0" err="1" smtClean="0"/>
              <a:t>او</a:t>
            </a:r>
            <a:r>
              <a:rPr lang="ar-DZ" dirty="0" smtClean="0"/>
              <a:t> تشبيهها استعمال علامة مقلدة </a:t>
            </a:r>
            <a:r>
              <a:rPr lang="ar-DZ" dirty="0" err="1" smtClean="0"/>
              <a:t>او</a:t>
            </a:r>
            <a:r>
              <a:rPr lang="ar-DZ" dirty="0" smtClean="0"/>
              <a:t> مشبهة سرقة </a:t>
            </a:r>
          </a:p>
          <a:p>
            <a:pPr algn="r" rtl="1">
              <a:buNone/>
            </a:pPr>
            <a:r>
              <a:rPr lang="ar-DZ" dirty="0" smtClean="0"/>
              <a:t>علامة مملوكة للغير ، بيع منتجات عليها علامة مقلدة عرض هذه المنتجات للبيع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اكثرها</a:t>
            </a:r>
            <a:r>
              <a:rPr lang="ar-DZ" dirty="0" smtClean="0"/>
              <a:t> انتشارا هي نقل علامة الغير دون تقليدها تماما </a:t>
            </a:r>
            <a:r>
              <a:rPr lang="ar-DZ" dirty="0" err="1" smtClean="0"/>
              <a:t>و</a:t>
            </a:r>
            <a:r>
              <a:rPr lang="ar-DZ" dirty="0" smtClean="0"/>
              <a:t> جعل صورة مشابهة من شانها خداع الجمهور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u="sng" dirty="0" smtClean="0">
                <a:solidFill>
                  <a:srgbClr val="FF0000"/>
                </a:solidFill>
              </a:rPr>
              <a:t>الرسوم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النماذج </a:t>
            </a:r>
            <a:r>
              <a:rPr lang="ar-DZ" dirty="0" smtClean="0"/>
              <a:t>: تناول المشرع الجزائري حماية الرسوم </a:t>
            </a:r>
            <a:r>
              <a:rPr lang="ar-DZ" dirty="0" err="1" smtClean="0"/>
              <a:t>و</a:t>
            </a:r>
            <a:r>
              <a:rPr lang="ar-DZ" dirty="0" smtClean="0"/>
              <a:t> النماذج على غرار حقوق الملكية الصناعية </a:t>
            </a:r>
            <a:r>
              <a:rPr lang="ar-DZ" dirty="0" err="1" smtClean="0"/>
              <a:t>و</a:t>
            </a:r>
            <a:r>
              <a:rPr lang="ar-DZ" dirty="0" smtClean="0"/>
              <a:t> التجارية  حسب ما جاء </a:t>
            </a:r>
            <a:r>
              <a:rPr lang="ar-DZ" dirty="0" err="1" smtClean="0"/>
              <a:t>به</a:t>
            </a:r>
            <a:r>
              <a:rPr lang="ar-DZ" dirty="0" smtClean="0"/>
              <a:t> </a:t>
            </a:r>
            <a:r>
              <a:rPr lang="ar-DZ" dirty="0" err="1" smtClean="0"/>
              <a:t>الامر</a:t>
            </a:r>
            <a:r>
              <a:rPr lang="ar-DZ" dirty="0" smtClean="0"/>
              <a:t> رقم -86 66 المؤرخ في 7 محرم عام 1386 الموافق </a:t>
            </a:r>
            <a:r>
              <a:rPr lang="ar-DZ" dirty="0" err="1" smtClean="0"/>
              <a:t>ل</a:t>
            </a:r>
            <a:r>
              <a:rPr lang="ar-DZ" dirty="0" smtClean="0"/>
              <a:t> 28 </a:t>
            </a:r>
            <a:r>
              <a:rPr lang="ar-DZ" dirty="0" err="1" smtClean="0"/>
              <a:t>افريل</a:t>
            </a:r>
            <a:r>
              <a:rPr lang="ar-DZ" dirty="0" smtClean="0"/>
              <a:t> سنة 1966 المتعلق بالرسوم </a:t>
            </a:r>
            <a:r>
              <a:rPr lang="ar-DZ" dirty="0" err="1" smtClean="0"/>
              <a:t>و</a:t>
            </a:r>
            <a:r>
              <a:rPr lang="ar-DZ" dirty="0" smtClean="0"/>
              <a:t> النماذج</a:t>
            </a:r>
          </a:p>
          <a:p>
            <a:pPr algn="r" rtl="1">
              <a:buNone/>
            </a:pPr>
            <a:r>
              <a:rPr lang="ar-DZ" dirty="0" err="1" smtClean="0"/>
              <a:t>ان</a:t>
            </a:r>
            <a:r>
              <a:rPr lang="ar-DZ" dirty="0" smtClean="0"/>
              <a:t> مدة الحماية الممنوحة لكل رسم </a:t>
            </a:r>
            <a:r>
              <a:rPr lang="ar-DZ" dirty="0" err="1" smtClean="0"/>
              <a:t>او</a:t>
            </a:r>
            <a:r>
              <a:rPr lang="ar-DZ" dirty="0" smtClean="0"/>
              <a:t> نموذج بموجب هذا </a:t>
            </a:r>
            <a:r>
              <a:rPr lang="ar-DZ" dirty="0" err="1" smtClean="0"/>
              <a:t>الامر</a:t>
            </a:r>
            <a:r>
              <a:rPr lang="ar-DZ" dirty="0" smtClean="0"/>
              <a:t> تبلغ عشرة </a:t>
            </a:r>
            <a:r>
              <a:rPr lang="ar-DZ" dirty="0" err="1" smtClean="0"/>
              <a:t>اعوام</a:t>
            </a:r>
            <a:r>
              <a:rPr lang="ar-DZ" dirty="0" smtClean="0"/>
              <a:t> ابتداء من تاريخ </a:t>
            </a:r>
            <a:r>
              <a:rPr lang="ar-DZ" dirty="0" err="1" smtClean="0"/>
              <a:t>الايداع</a:t>
            </a:r>
            <a:r>
              <a:rPr lang="ar-DZ" dirty="0" smtClean="0"/>
              <a:t> ”</a:t>
            </a:r>
          </a:p>
          <a:p>
            <a:pPr algn="r" rtl="1">
              <a:buNone/>
            </a:pPr>
            <a:r>
              <a:rPr lang="ar-DZ" u="sng" dirty="0" smtClean="0">
                <a:solidFill>
                  <a:srgbClr val="FF0000"/>
                </a:solidFill>
              </a:rPr>
              <a:t>لدوائر المتكاملة : </a:t>
            </a:r>
          </a:p>
          <a:p>
            <a:pPr algn="r" rtl="1">
              <a:buNone/>
            </a:pPr>
            <a:r>
              <a:rPr lang="ar-DZ" dirty="0" err="1" smtClean="0"/>
              <a:t>الامر</a:t>
            </a:r>
            <a:r>
              <a:rPr lang="ar-DZ" dirty="0" smtClean="0"/>
              <a:t> رقم 03 -08 المؤرخ في 19 جمادى </a:t>
            </a:r>
            <a:r>
              <a:rPr lang="ar-DZ" dirty="0" err="1" smtClean="0"/>
              <a:t>الاول</a:t>
            </a:r>
            <a:r>
              <a:rPr lang="ar-DZ" dirty="0" smtClean="0"/>
              <a:t> عام 1424 الموافق لـ 19 يوليو 2003 المتعلق بحماية التصاميم الشكلية للدوائر المتكاملة </a:t>
            </a:r>
          </a:p>
          <a:p>
            <a:pPr algn="r" rtl="1">
              <a:buNone/>
            </a:pPr>
            <a:r>
              <a:rPr lang="ar-DZ" dirty="0" smtClean="0"/>
              <a:t>حيث نص في مادته </a:t>
            </a:r>
            <a:r>
              <a:rPr lang="ar-DZ" dirty="0" err="1" smtClean="0"/>
              <a:t>الاولى</a:t>
            </a:r>
            <a:r>
              <a:rPr lang="ar-DZ" dirty="0" smtClean="0"/>
              <a:t> على ما يلي : </a:t>
            </a:r>
          </a:p>
          <a:p>
            <a:pPr algn="r" rtl="1">
              <a:buNone/>
            </a:pPr>
            <a:r>
              <a:rPr lang="ar-DZ" dirty="0" smtClean="0"/>
              <a:t>" يهدف هذا </a:t>
            </a:r>
            <a:r>
              <a:rPr lang="ar-DZ" dirty="0" err="1" smtClean="0"/>
              <a:t>الامر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تحديد القواعد المتعلقة بحماية التصاميم الشكلية للدوائر المتكاملة "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7772400" cy="1143000"/>
          </a:xfrm>
        </p:spPr>
        <p:txBody>
          <a:bodyPr/>
          <a:lstStyle/>
          <a:p>
            <a:pPr algn="ctr" rtl="1"/>
            <a:r>
              <a:rPr lang="ar-DZ" b="1" u="sng" dirty="0" smtClean="0">
                <a:latin typeface="Traditional Arabic" pitchFamily="18" charset="-78"/>
                <a:cs typeface="Traditional Arabic" pitchFamily="18" charset="-78"/>
              </a:rPr>
              <a:t>حماية الملكية الفكرية الصناعية </a:t>
            </a:r>
            <a:endParaRPr lang="fr-FR" b="1" u="sng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8115328" cy="6143668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u="sng" dirty="0" err="1" smtClean="0">
                <a:solidFill>
                  <a:srgbClr val="FF0000"/>
                </a:solidFill>
              </a:rPr>
              <a:t>انواع</a:t>
            </a:r>
            <a:r>
              <a:rPr lang="ar-DZ" u="sng" dirty="0" smtClean="0">
                <a:solidFill>
                  <a:srgbClr val="FF0000"/>
                </a:solidFill>
              </a:rPr>
              <a:t> الاتفاقيات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المعاهدات الدولية:</a:t>
            </a:r>
          </a:p>
          <a:p>
            <a:pPr algn="r" rtl="1">
              <a:buNone/>
            </a:pPr>
            <a:r>
              <a:rPr lang="ar-DZ" u="sng" dirty="0" smtClean="0">
                <a:solidFill>
                  <a:srgbClr val="FF0000"/>
                </a:solidFill>
              </a:rPr>
              <a:t>اتفاقيات تحديد  المعايير</a:t>
            </a:r>
            <a:endParaRPr lang="ar-DZ" dirty="0" smtClean="0"/>
          </a:p>
          <a:p>
            <a:pPr algn="r" rtl="1">
              <a:buNone/>
            </a:pPr>
            <a:r>
              <a:rPr lang="ar-DZ" u="sng" dirty="0" smtClean="0">
                <a:solidFill>
                  <a:srgbClr val="FF0000"/>
                </a:solidFill>
              </a:rPr>
              <a:t>اتفاقيات تسهيل التسجيل الدولي</a:t>
            </a:r>
            <a:endParaRPr lang="ar-DZ" dirty="0" smtClean="0"/>
          </a:p>
          <a:p>
            <a:pPr algn="r" rtl="1">
              <a:buNone/>
            </a:pPr>
            <a:r>
              <a:rPr lang="ar-DZ" u="sng" dirty="0" smtClean="0">
                <a:solidFill>
                  <a:srgbClr val="FF0000"/>
                </a:solidFill>
              </a:rPr>
              <a:t>اتفاقيات المواءمة</a:t>
            </a:r>
          </a:p>
          <a:p>
            <a:pPr algn="r" rtl="1">
              <a:buNone/>
            </a:pPr>
            <a:r>
              <a:rPr lang="ar-DZ" sz="2400" dirty="0" smtClean="0">
                <a:solidFill>
                  <a:srgbClr val="FF0000"/>
                </a:solidFill>
              </a:rPr>
              <a:t>اتفاقيات التصنيف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u="sng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الحماية الدولية للملكية الفكرية</a:t>
            </a:r>
            <a:endParaRPr lang="fr-FR" u="sng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>
            <a:normAutofit fontScale="77500" lnSpcReduction="20000"/>
          </a:bodyPr>
          <a:lstStyle/>
          <a:p>
            <a:pPr algn="just" rtl="1">
              <a:buNone/>
            </a:pPr>
            <a:r>
              <a:rPr lang="ar-DZ" sz="3600" dirty="0" smtClean="0"/>
              <a:t>1. منظمات دولية متعددة </a:t>
            </a:r>
            <a:r>
              <a:rPr lang="ar-DZ" sz="3600" dirty="0" err="1" smtClean="0"/>
              <a:t>الاطراف</a:t>
            </a:r>
            <a:r>
              <a:rPr lang="ar-DZ" sz="3600" dirty="0" smtClean="0"/>
              <a:t> :</a:t>
            </a:r>
          </a:p>
          <a:p>
            <a:pPr algn="just" rtl="1">
              <a:buNone/>
            </a:pPr>
            <a:r>
              <a:rPr lang="ar-DZ" sz="3600" dirty="0" smtClean="0"/>
              <a:t>أ. المنظمة العالمية للملكية الفكرية </a:t>
            </a:r>
            <a:r>
              <a:rPr lang="fr-FR" sz="3600" dirty="0" smtClean="0"/>
              <a:t>WIPO</a:t>
            </a:r>
            <a:r>
              <a:rPr lang="ar-DZ" sz="3600" dirty="0" smtClean="0"/>
              <a:t>1967</a:t>
            </a:r>
          </a:p>
          <a:p>
            <a:pPr algn="just" rtl="1">
              <a:buNone/>
            </a:pPr>
            <a:r>
              <a:rPr lang="ar-DZ" sz="3600" dirty="0" smtClean="0"/>
              <a:t>هي </a:t>
            </a:r>
            <a:r>
              <a:rPr lang="ar-DZ" sz="3600" dirty="0" err="1" smtClean="0"/>
              <a:t>احدى</a:t>
            </a:r>
            <a:r>
              <a:rPr lang="ar-DZ" sz="3600" dirty="0" smtClean="0"/>
              <a:t> وكالات </a:t>
            </a:r>
            <a:r>
              <a:rPr lang="ar-DZ" sz="3600" dirty="0" err="1" smtClean="0"/>
              <a:t>الامم</a:t>
            </a:r>
            <a:r>
              <a:rPr lang="ar-DZ" sz="3600" dirty="0" smtClean="0"/>
              <a:t> المتحدة، </a:t>
            </a:r>
            <a:r>
              <a:rPr lang="ar-DZ" sz="3600" dirty="0" err="1" smtClean="0"/>
              <a:t>و</a:t>
            </a:r>
            <a:r>
              <a:rPr lang="ar-DZ" sz="3600" dirty="0" smtClean="0"/>
              <a:t> لقد تم تفويضها بالقيام بمهمة تعزيز حماية الملكية الفكرية في كل </a:t>
            </a:r>
            <a:r>
              <a:rPr lang="ar-DZ" sz="3600" dirty="0" err="1" smtClean="0"/>
              <a:t>انحاء</a:t>
            </a:r>
            <a:r>
              <a:rPr lang="ar-DZ" sz="3600" dirty="0" smtClean="0"/>
              <a:t> العالم.تهدف إلى تقديم المساعدة من أجل ضمان حماية حقوق المبدعين وأصحاب الملكية الفكرية، </a:t>
            </a:r>
            <a:r>
              <a:rPr lang="ar-DZ" sz="3600" dirty="0" err="1" smtClean="0"/>
              <a:t>والإعتراف</a:t>
            </a:r>
            <a:r>
              <a:rPr lang="ar-DZ" sz="3600" dirty="0" smtClean="0"/>
              <a:t> بالتالي بالمخترعين والمؤلفين </a:t>
            </a:r>
            <a:r>
              <a:rPr lang="ar-DZ" sz="3600" dirty="0" err="1" smtClean="0"/>
              <a:t>ومكاناتهم</a:t>
            </a:r>
            <a:r>
              <a:rPr lang="ar-DZ" sz="3600" dirty="0" smtClean="0"/>
              <a:t> على إبداعاتهم </a:t>
            </a:r>
            <a:r>
              <a:rPr lang="ar-DZ" sz="3600" dirty="0" err="1" smtClean="0"/>
              <a:t>و</a:t>
            </a:r>
            <a:r>
              <a:rPr lang="ar-DZ" sz="3600" dirty="0" smtClean="0"/>
              <a:t> هي </a:t>
            </a:r>
            <a:r>
              <a:rPr lang="ar-DZ" sz="3600" dirty="0" err="1" smtClean="0"/>
              <a:t>ان</a:t>
            </a:r>
            <a:r>
              <a:rPr lang="ar-DZ" sz="3600" dirty="0" smtClean="0"/>
              <a:t> </a:t>
            </a:r>
            <a:r>
              <a:rPr lang="ar-DZ" sz="3600" dirty="0" err="1" smtClean="0"/>
              <a:t>الوايبو</a:t>
            </a:r>
            <a:r>
              <a:rPr lang="ar-DZ" sz="3600" dirty="0" smtClean="0"/>
              <a:t> تشرف على إدارة كل الاتفاقيات.</a:t>
            </a:r>
          </a:p>
          <a:p>
            <a:pPr algn="just" rtl="1">
              <a:buNone/>
            </a:pPr>
            <a:r>
              <a:rPr lang="ar-DZ" sz="3600" dirty="0" smtClean="0"/>
              <a:t>ب. المنظمة العالمية للتجارة </a:t>
            </a:r>
          </a:p>
          <a:p>
            <a:pPr algn="just" rtl="1">
              <a:buNone/>
            </a:pPr>
            <a:r>
              <a:rPr lang="ar-DZ" sz="3600" dirty="0" smtClean="0"/>
              <a:t>ج.الاتحاد الدولي لحماية </a:t>
            </a:r>
            <a:r>
              <a:rPr lang="ar-DZ" sz="3600" dirty="0" err="1" smtClean="0"/>
              <a:t>الاصناف</a:t>
            </a:r>
            <a:r>
              <a:rPr lang="ar-DZ" sz="3600" dirty="0" smtClean="0"/>
              <a:t> النباتية الجديدة 1961</a:t>
            </a:r>
          </a:p>
          <a:p>
            <a:pPr algn="just" rtl="1">
              <a:buNone/>
            </a:pPr>
            <a:r>
              <a:rPr lang="ar-DZ" sz="3600" dirty="0" smtClean="0"/>
              <a:t>2. المكاتب </a:t>
            </a:r>
            <a:r>
              <a:rPr lang="ar-DZ" sz="3600" dirty="0" err="1" smtClean="0"/>
              <a:t>او</a:t>
            </a:r>
            <a:r>
              <a:rPr lang="ar-DZ" sz="3600" dirty="0" smtClean="0"/>
              <a:t> الوكالات الوطنية </a:t>
            </a:r>
            <a:r>
              <a:rPr lang="ar-DZ" sz="3600" dirty="0" err="1" smtClean="0"/>
              <a:t>و</a:t>
            </a:r>
            <a:r>
              <a:rPr lang="ar-DZ" sz="3600" dirty="0" smtClean="0"/>
              <a:t> </a:t>
            </a:r>
            <a:r>
              <a:rPr lang="ar-DZ" sz="3600" dirty="0" err="1" smtClean="0"/>
              <a:t>الاقليمية</a:t>
            </a:r>
            <a:r>
              <a:rPr lang="ar-DZ" sz="3600" dirty="0" smtClean="0"/>
              <a:t> (مكتب مجلس التعاون الخليجي،مكتب </a:t>
            </a:r>
            <a:r>
              <a:rPr lang="ar-DZ" sz="3600" dirty="0" err="1" smtClean="0"/>
              <a:t>البراءات</a:t>
            </a:r>
            <a:r>
              <a:rPr lang="ar-DZ" sz="3600" dirty="0" smtClean="0"/>
              <a:t> </a:t>
            </a:r>
            <a:r>
              <a:rPr lang="ar-DZ" sz="3600" dirty="0" err="1" smtClean="0"/>
              <a:t>الاوروبي</a:t>
            </a:r>
            <a:r>
              <a:rPr lang="ar-DZ" sz="3600" dirty="0" smtClean="0"/>
              <a:t> ،مكتب </a:t>
            </a:r>
            <a:r>
              <a:rPr lang="ar-DZ" sz="3600" dirty="0" err="1" smtClean="0"/>
              <a:t>الافريقي</a:t>
            </a:r>
            <a:r>
              <a:rPr lang="ar-DZ" sz="3600" dirty="0" smtClean="0"/>
              <a:t> </a:t>
            </a:r>
            <a:r>
              <a:rPr lang="ar-DZ" sz="3600" dirty="0" err="1" smtClean="0"/>
              <a:t>للبراءات</a:t>
            </a:r>
            <a:r>
              <a:rPr lang="ar-DZ" sz="3600" dirty="0" smtClean="0"/>
              <a:t>)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u="sng" dirty="0" smtClean="0">
                <a:solidFill>
                  <a:srgbClr val="FF0000"/>
                </a:solidFill>
              </a:rPr>
              <a:t>2.المعاهدات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الاتفاقيات الرئيسية المعنية بالملكية الفكرية الصناعية: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3600" dirty="0" smtClean="0"/>
              <a:t>معاهدة باريس لحماية </a:t>
            </a:r>
            <a:r>
              <a:rPr lang="ar-DZ" sz="3600" u="sng" dirty="0" smtClean="0">
                <a:solidFill>
                  <a:srgbClr val="FF0000"/>
                </a:solidFill>
              </a:rPr>
              <a:t>الملكية الفكرية الصناعية 1883</a:t>
            </a:r>
          </a:p>
          <a:p>
            <a:pPr algn="r" rtl="1"/>
            <a:r>
              <a:rPr lang="ar-DZ" sz="3600" dirty="0" smtClean="0"/>
              <a:t>تقوم على </a:t>
            </a:r>
            <a:r>
              <a:rPr lang="ar-DZ" sz="3600" dirty="0" err="1" smtClean="0"/>
              <a:t>اساس</a:t>
            </a:r>
            <a:r>
              <a:rPr lang="ar-DZ" sz="3600" dirty="0" smtClean="0"/>
              <a:t> 3 مبادئ:</a:t>
            </a:r>
          </a:p>
          <a:p>
            <a:pPr algn="r" rtl="1"/>
            <a:r>
              <a:rPr lang="ar-DZ" sz="3600" dirty="0" smtClean="0"/>
              <a:t>مبدأ المعاملة الوطنية،</a:t>
            </a:r>
            <a:r>
              <a:rPr lang="ar-DZ" sz="3600" dirty="0" err="1" smtClean="0"/>
              <a:t>مبدأالمساواة</a:t>
            </a:r>
            <a:r>
              <a:rPr lang="ar-DZ" sz="3600" dirty="0" smtClean="0"/>
              <a:t> بين رعايا الاتحاد</a:t>
            </a:r>
          </a:p>
          <a:p>
            <a:pPr algn="r" rtl="1"/>
            <a:r>
              <a:rPr lang="ar-DZ" sz="3600" dirty="0" smtClean="0"/>
              <a:t>مبدأ حق </a:t>
            </a:r>
            <a:r>
              <a:rPr lang="ar-DZ" sz="3600" dirty="0" err="1" smtClean="0"/>
              <a:t>الاولوية</a:t>
            </a:r>
            <a:r>
              <a:rPr lang="ar-DZ" sz="3600" dirty="0" smtClean="0"/>
              <a:t>، </a:t>
            </a:r>
            <a:r>
              <a:rPr lang="ar-DZ" sz="3600" dirty="0" err="1" smtClean="0"/>
              <a:t>الاسبقية</a:t>
            </a:r>
            <a:endParaRPr lang="ar-DZ" sz="3600" dirty="0" smtClean="0"/>
          </a:p>
          <a:p>
            <a:pPr algn="r" rtl="1"/>
            <a:r>
              <a:rPr lang="ar-DZ" sz="3600" dirty="0" smtClean="0"/>
              <a:t>مبدأ شكل المعايير</a:t>
            </a:r>
            <a:endParaRPr lang="ar-DZ" sz="3600" u="sng" dirty="0">
              <a:solidFill>
                <a:srgbClr val="FF0000"/>
              </a:solidFill>
            </a:endParaRPr>
          </a:p>
          <a:p>
            <a:pPr algn="r" rtl="1"/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857916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DZ" dirty="0" smtClean="0"/>
              <a:t>اتفاقية  باريس لحماية الملكية الصناعية في 20 مارس 1883وهي أول </a:t>
            </a:r>
            <a:r>
              <a:rPr lang="ar-DZ" dirty="0" err="1" smtClean="0"/>
              <a:t>إتفاقية</a:t>
            </a:r>
            <a:r>
              <a:rPr lang="ar-DZ" dirty="0" smtClean="0"/>
              <a:t> دولية أبرمت في هذا المجال التي أدت إلى تشكيل ما يسمى </a:t>
            </a:r>
            <a:r>
              <a:rPr lang="ar-DZ" dirty="0" err="1" smtClean="0"/>
              <a:t>بـ</a:t>
            </a:r>
            <a:r>
              <a:rPr lang="ar-DZ" dirty="0" smtClean="0"/>
              <a:t>: اتحاد باريس</a:t>
            </a:r>
          </a:p>
          <a:p>
            <a:pPr algn="just" rtl="1">
              <a:buNone/>
            </a:pPr>
            <a:r>
              <a:rPr lang="ar-DZ" dirty="0" smtClean="0"/>
              <a:t>وقد جاءت هذه الاتفاقية بثلاثة مبادئ أساسية وهي : </a:t>
            </a:r>
          </a:p>
          <a:p>
            <a:pPr algn="just" rtl="1">
              <a:buNone/>
            </a:pPr>
            <a:r>
              <a:rPr lang="ar-DZ" dirty="0" smtClean="0"/>
              <a:t>1- حق الأسبقية </a:t>
            </a:r>
          </a:p>
          <a:p>
            <a:pPr algn="just" rtl="1">
              <a:buNone/>
            </a:pPr>
            <a:r>
              <a:rPr lang="ar-DZ" dirty="0" smtClean="0"/>
              <a:t>2- مبدأ المساواة بين رعايا دول الإتحاد : </a:t>
            </a:r>
          </a:p>
          <a:p>
            <a:pPr algn="just" rtl="1">
              <a:buNone/>
            </a:pPr>
            <a:r>
              <a:rPr lang="ar-DZ" dirty="0" smtClean="0"/>
              <a:t>3- مبدأ يركز في شكل المعايير المحددة . </a:t>
            </a:r>
          </a:p>
          <a:p>
            <a:pPr algn="just" rtl="1">
              <a:buNone/>
            </a:pP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2. </a:t>
            </a:r>
            <a:r>
              <a:rPr lang="ar-DZ" u="sng" dirty="0" smtClean="0">
                <a:solidFill>
                  <a:srgbClr val="FF0000"/>
                </a:solidFill>
              </a:rPr>
              <a:t>اتفاقية </a:t>
            </a:r>
            <a:r>
              <a:rPr lang="ar-DZ" u="sng" dirty="0" err="1" smtClean="0">
                <a:solidFill>
                  <a:srgbClr val="FF0000"/>
                </a:solidFill>
              </a:rPr>
              <a:t>تريبس</a:t>
            </a:r>
            <a:r>
              <a:rPr lang="ar-DZ" u="sng" dirty="0" smtClean="0">
                <a:solidFill>
                  <a:srgbClr val="FF0000"/>
                </a:solidFill>
              </a:rPr>
              <a:t> 1994:</a:t>
            </a:r>
            <a:r>
              <a:rPr lang="ar-DZ" u="sng" dirty="0" smtClean="0"/>
              <a:t> </a:t>
            </a:r>
          </a:p>
          <a:p>
            <a:pPr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3.</a:t>
            </a:r>
            <a:r>
              <a:rPr lang="ar-DZ" dirty="0" smtClean="0"/>
              <a:t> </a:t>
            </a:r>
            <a:r>
              <a:rPr lang="ar-DZ" u="sng" dirty="0" smtClean="0">
                <a:solidFill>
                  <a:srgbClr val="FF0000"/>
                </a:solidFill>
              </a:rPr>
              <a:t>الاتحاد الدولي لحماية </a:t>
            </a:r>
            <a:r>
              <a:rPr lang="ar-DZ" u="sng" dirty="0" err="1" smtClean="0">
                <a:solidFill>
                  <a:srgbClr val="FF0000"/>
                </a:solidFill>
              </a:rPr>
              <a:t>الاصناف</a:t>
            </a:r>
            <a:r>
              <a:rPr lang="ar-DZ" u="sng" dirty="0" smtClean="0">
                <a:solidFill>
                  <a:srgbClr val="FF0000"/>
                </a:solidFill>
              </a:rPr>
              <a:t> النباتية الجديدة 1961:</a:t>
            </a:r>
          </a:p>
          <a:p>
            <a:pPr marL="514350" indent="-514350" algn="just" rtl="1">
              <a:buNone/>
            </a:pPr>
            <a:r>
              <a:rPr lang="ar-DZ" sz="2800" u="sng" dirty="0" smtClean="0">
                <a:solidFill>
                  <a:srgbClr val="FF0000"/>
                </a:solidFill>
              </a:rPr>
              <a:t>4.معاهدة نيروبي بشأن حماية الرمز الاولمبي 1981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58204" cy="6143668"/>
          </a:xfrm>
        </p:spPr>
        <p:txBody>
          <a:bodyPr>
            <a:normAutofit/>
          </a:bodyPr>
          <a:lstStyle/>
          <a:p>
            <a:pPr algn="just" rtl="1"/>
            <a:r>
              <a:rPr lang="ar-DZ" u="sng" dirty="0" smtClean="0">
                <a:solidFill>
                  <a:srgbClr val="FF0000"/>
                </a:solidFill>
              </a:rPr>
              <a:t>معاهدة التعاون في </a:t>
            </a:r>
            <a:r>
              <a:rPr lang="ar-DZ" u="sng" dirty="0" err="1" smtClean="0">
                <a:solidFill>
                  <a:srgbClr val="FF0000"/>
                </a:solidFill>
              </a:rPr>
              <a:t>البراءات</a:t>
            </a:r>
            <a:r>
              <a:rPr lang="ar-DZ" u="sng" dirty="0" smtClean="0">
                <a:solidFill>
                  <a:srgbClr val="FF0000"/>
                </a:solidFill>
              </a:rPr>
              <a:t> 1970</a:t>
            </a:r>
            <a:r>
              <a:rPr lang="ar-DZ" dirty="0" smtClean="0"/>
              <a:t>:يستطيع المواطنون </a:t>
            </a:r>
            <a:r>
              <a:rPr lang="ar-DZ" dirty="0" err="1" smtClean="0"/>
              <a:t>او</a:t>
            </a:r>
            <a:r>
              <a:rPr lang="ar-DZ" dirty="0" smtClean="0"/>
              <a:t> المقيمون في </a:t>
            </a:r>
            <a:r>
              <a:rPr lang="ar-DZ" dirty="0" err="1" smtClean="0"/>
              <a:t>اي</a:t>
            </a:r>
            <a:r>
              <a:rPr lang="ar-DZ" dirty="0" smtClean="0"/>
              <a:t> دولة عضو في هذه المعاهدة </a:t>
            </a:r>
            <a:r>
              <a:rPr lang="ar-DZ" dirty="0" err="1" smtClean="0"/>
              <a:t>ان</a:t>
            </a:r>
            <a:r>
              <a:rPr lang="ar-DZ" dirty="0" smtClean="0"/>
              <a:t> يسعوا </a:t>
            </a:r>
            <a:r>
              <a:rPr lang="ar-DZ" dirty="0" err="1" smtClean="0"/>
              <a:t>الى</a:t>
            </a:r>
            <a:r>
              <a:rPr lang="ar-DZ" dirty="0" smtClean="0"/>
              <a:t> الحصول على الحماية كاملة للبراءة في أي دولة أو في كل الدول الأخرى ”الدول المعنية“ بواسطة </a:t>
            </a:r>
            <a:r>
              <a:rPr lang="ar-DZ" dirty="0" err="1" smtClean="0"/>
              <a:t>ايداع</a:t>
            </a:r>
            <a:r>
              <a:rPr lang="ar-DZ" dirty="0" smtClean="0"/>
              <a:t> طلب براءة ”دولي“ واحد. و هكذا تسهل الاتفاقية عملية </a:t>
            </a:r>
            <a:r>
              <a:rPr lang="ar-DZ" dirty="0" err="1" smtClean="0"/>
              <a:t>ايداع</a:t>
            </a:r>
            <a:r>
              <a:rPr lang="ar-DZ" dirty="0" smtClean="0"/>
              <a:t> الطلبات ( </a:t>
            </a:r>
            <a:r>
              <a:rPr lang="ar-DZ" dirty="0" err="1" smtClean="0"/>
              <a:t>اي</a:t>
            </a:r>
            <a:r>
              <a:rPr lang="ar-DZ" dirty="0" smtClean="0"/>
              <a:t> العملية المتعلقة بالتسجيل الدولي </a:t>
            </a:r>
            <a:r>
              <a:rPr lang="ar-DZ" dirty="0" err="1" smtClean="0"/>
              <a:t>للبراءات</a:t>
            </a:r>
            <a:r>
              <a:rPr lang="ar-DZ" dirty="0" smtClean="0"/>
              <a:t>) </a:t>
            </a:r>
            <a:r>
              <a:rPr lang="ar-DZ" dirty="0" err="1" smtClean="0"/>
              <a:t>و</a:t>
            </a:r>
            <a:r>
              <a:rPr lang="ar-DZ" dirty="0" smtClean="0"/>
              <a:t> تجعلها اقل تكلفة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اكثر</a:t>
            </a:r>
            <a:r>
              <a:rPr lang="ar-DZ" dirty="0" smtClean="0"/>
              <a:t> كفاءة.و يمكن تقديم ملف الطلب ”الدولي“ في مكتب </a:t>
            </a:r>
            <a:r>
              <a:rPr lang="ar-DZ" dirty="0" err="1" smtClean="0"/>
              <a:t>البراءات</a:t>
            </a:r>
            <a:r>
              <a:rPr lang="ar-DZ" dirty="0" smtClean="0"/>
              <a:t> الوطني ( </a:t>
            </a:r>
            <a:r>
              <a:rPr lang="ar-DZ" dirty="0" err="1" smtClean="0"/>
              <a:t>او</a:t>
            </a:r>
            <a:r>
              <a:rPr lang="ar-DZ" dirty="0" smtClean="0"/>
              <a:t> في مكتب براءات </a:t>
            </a:r>
            <a:r>
              <a:rPr lang="ar-DZ" dirty="0" err="1" smtClean="0"/>
              <a:t>اقليمي</a:t>
            </a:r>
            <a:r>
              <a:rPr lang="ar-DZ" dirty="0" smtClean="0"/>
              <a:t> )</a:t>
            </a:r>
          </a:p>
          <a:p>
            <a:pPr algn="just" rtl="1"/>
            <a:r>
              <a:rPr lang="ar-DZ" dirty="0" smtClean="0"/>
              <a:t>و تمر عملية تقديم الطلب الدولي في مرحلتين من الاختبار.</a:t>
            </a:r>
          </a:p>
          <a:p>
            <a:pPr algn="just" rtl="1"/>
            <a:r>
              <a:rPr lang="ar-DZ" dirty="0" err="1" smtClean="0"/>
              <a:t>اولا</a:t>
            </a:r>
            <a:r>
              <a:rPr lang="ar-DZ" dirty="0" smtClean="0"/>
              <a:t>، من خلال المرحلة الدولية حيث يتم عملية تقصي دولية حول البراءة ،و يرسل الطلب بعد </a:t>
            </a:r>
            <a:r>
              <a:rPr lang="ar-DZ" dirty="0" err="1" smtClean="0"/>
              <a:t>اتمام</a:t>
            </a:r>
            <a:r>
              <a:rPr lang="ar-DZ" dirty="0" smtClean="0"/>
              <a:t> المرحلة </a:t>
            </a:r>
            <a:r>
              <a:rPr lang="ar-DZ" dirty="0" err="1" smtClean="0"/>
              <a:t>الاولى</a:t>
            </a:r>
            <a:r>
              <a:rPr lang="ar-DZ" dirty="0" smtClean="0"/>
              <a:t> </a:t>
            </a:r>
            <a:r>
              <a:rPr lang="ar-DZ" dirty="0" err="1" smtClean="0"/>
              <a:t>الى</a:t>
            </a:r>
            <a:r>
              <a:rPr lang="ar-DZ" dirty="0" smtClean="0"/>
              <a:t> كل مكاتب </a:t>
            </a:r>
            <a:r>
              <a:rPr lang="ar-DZ" dirty="0" err="1" smtClean="0"/>
              <a:t>البراءات</a:t>
            </a:r>
            <a:r>
              <a:rPr lang="ar-DZ" dirty="0" smtClean="0"/>
              <a:t> الوطنية المعنية (المرحلة الوطنية)،و يقوم كل مكتب من هذه المكاتب الوطنية بفحص الطلب </a:t>
            </a:r>
            <a:r>
              <a:rPr lang="ar-DZ" dirty="0" err="1" smtClean="0"/>
              <a:t>و</a:t>
            </a:r>
            <a:r>
              <a:rPr lang="ar-DZ" dirty="0" smtClean="0"/>
              <a:t> يقرر قبوله </a:t>
            </a:r>
            <a:r>
              <a:rPr lang="ar-DZ" dirty="0" err="1" smtClean="0"/>
              <a:t>او</a:t>
            </a:r>
            <a:r>
              <a:rPr lang="ar-DZ" dirty="0" smtClean="0"/>
              <a:t> رفضه. ميزته انه يقلل عبء العمل على المكاتب </a:t>
            </a:r>
            <a:r>
              <a:rPr lang="ar-DZ" dirty="0" err="1" smtClean="0"/>
              <a:t>البراءات</a:t>
            </a:r>
            <a:r>
              <a:rPr lang="ar-DZ" dirty="0" smtClean="0"/>
              <a:t> الوطنية عن طريق تعبئة طلب واحد يقدم </a:t>
            </a:r>
            <a:r>
              <a:rPr lang="ar-DZ" dirty="0" err="1" smtClean="0"/>
              <a:t>الى</a:t>
            </a:r>
            <a:r>
              <a:rPr lang="ar-DZ" dirty="0" smtClean="0"/>
              <a:t> مكتب </a:t>
            </a:r>
            <a:r>
              <a:rPr lang="ar-DZ" dirty="0" err="1" smtClean="0"/>
              <a:t>البراءات</a:t>
            </a:r>
            <a:r>
              <a:rPr lang="ar-DZ" dirty="0" smtClean="0"/>
              <a:t> الدولي.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 algn="just" rtl="1"/>
            <a:r>
              <a:rPr lang="ar-DZ" u="sng" dirty="0" smtClean="0">
                <a:solidFill>
                  <a:srgbClr val="FF0000"/>
                </a:solidFill>
              </a:rPr>
              <a:t>اتفاق مدريد بشأن قمع بيانات مصدر السلع الزائفة </a:t>
            </a:r>
            <a:r>
              <a:rPr lang="ar-DZ" u="sng" dirty="0" err="1" smtClean="0">
                <a:solidFill>
                  <a:srgbClr val="FF0000"/>
                </a:solidFill>
              </a:rPr>
              <a:t>او</a:t>
            </a:r>
            <a:r>
              <a:rPr lang="ar-DZ" u="sng" dirty="0" smtClean="0">
                <a:solidFill>
                  <a:srgbClr val="FF0000"/>
                </a:solidFill>
              </a:rPr>
              <a:t> المضللة 1981</a:t>
            </a:r>
            <a:r>
              <a:rPr lang="ar-DZ" dirty="0" smtClean="0"/>
              <a:t>: تتعهد الدول الأطراف في هذه الاتفاقية بان تعيق حركة </a:t>
            </a:r>
            <a:r>
              <a:rPr lang="ar-DZ" dirty="0" err="1" smtClean="0"/>
              <a:t>و</a:t>
            </a:r>
            <a:r>
              <a:rPr lang="ar-DZ" dirty="0" smtClean="0"/>
              <a:t> بيع السلع التي تحمل أي علامة يحتمل </a:t>
            </a:r>
            <a:r>
              <a:rPr lang="ar-DZ" dirty="0" err="1" smtClean="0"/>
              <a:t>ان</a:t>
            </a:r>
            <a:r>
              <a:rPr lang="ar-DZ" dirty="0" smtClean="0"/>
              <a:t> تخدع المستهلكين فيما يتعلق بأصل المنتج.</a:t>
            </a:r>
          </a:p>
          <a:p>
            <a:pPr algn="just" rtl="1"/>
            <a:r>
              <a:rPr lang="ar-DZ" u="sng" dirty="0" smtClean="0">
                <a:solidFill>
                  <a:srgbClr val="FF0000"/>
                </a:solidFill>
              </a:rPr>
              <a:t>اتفاق مدريد بشأن التسجيل الدولي للعلامات 1981 </a:t>
            </a:r>
            <a:r>
              <a:rPr lang="ar-DZ" u="sng" dirty="0" err="1" smtClean="0">
                <a:solidFill>
                  <a:srgbClr val="FF0000"/>
                </a:solidFill>
              </a:rPr>
              <a:t>و</a:t>
            </a:r>
            <a:r>
              <a:rPr lang="ar-DZ" u="sng" dirty="0" smtClean="0">
                <a:solidFill>
                  <a:srgbClr val="FF0000"/>
                </a:solidFill>
              </a:rPr>
              <a:t> البروتوكول المتعلق باتفاق مدريد 1989: </a:t>
            </a:r>
            <a:r>
              <a:rPr lang="ar-DZ" dirty="0" smtClean="0"/>
              <a:t>توفر الاتفاقية </a:t>
            </a:r>
            <a:r>
              <a:rPr lang="ar-DZ" dirty="0" err="1" smtClean="0"/>
              <a:t>و</a:t>
            </a:r>
            <a:r>
              <a:rPr lang="ar-DZ" dirty="0" smtClean="0"/>
              <a:t> البروتوكول  مجتمعين نظام يستطيع مالك علامة ما من خلاله </a:t>
            </a:r>
            <a:r>
              <a:rPr lang="ar-DZ" dirty="0" err="1" smtClean="0"/>
              <a:t>ان</a:t>
            </a:r>
            <a:r>
              <a:rPr lang="ar-DZ" dirty="0" smtClean="0"/>
              <a:t> يسجل علامته في </a:t>
            </a:r>
            <a:r>
              <a:rPr lang="ar-DZ" dirty="0" err="1" smtClean="0"/>
              <a:t>اي</a:t>
            </a:r>
            <a:r>
              <a:rPr lang="ar-DZ" dirty="0" smtClean="0"/>
              <a:t> دولة </a:t>
            </a:r>
            <a:r>
              <a:rPr lang="ar-DZ" dirty="0" err="1" smtClean="0"/>
              <a:t>او</a:t>
            </a:r>
            <a:r>
              <a:rPr lang="ar-DZ" dirty="0" smtClean="0"/>
              <a:t> في كل الدول </a:t>
            </a:r>
            <a:r>
              <a:rPr lang="ar-DZ" dirty="0" err="1" smtClean="0"/>
              <a:t>الاعضاء</a:t>
            </a:r>
            <a:r>
              <a:rPr lang="ar-DZ" dirty="0" smtClean="0"/>
              <a:t> ،و ذلك بواسطة تعبئة ملف طلب واحد لدى المكتب الدولي التابع </a:t>
            </a:r>
            <a:r>
              <a:rPr lang="ar-DZ" dirty="0" err="1" smtClean="0"/>
              <a:t>للويبو</a:t>
            </a:r>
            <a:r>
              <a:rPr lang="ar-DZ" dirty="0" smtClean="0"/>
              <a:t> من خلال مكتب العلامات التجارية الوطني في دولته.</a:t>
            </a:r>
          </a:p>
          <a:p>
            <a:pPr algn="just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495</TotalTime>
  <Words>1380</Words>
  <Application>Microsoft Office PowerPoint</Application>
  <PresentationFormat>Affichage à l'écran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Capitaux</vt:lpstr>
      <vt:lpstr>الملكية الفكرية و الصناعية </vt:lpstr>
      <vt:lpstr>حماية الملكية الفكرية الصناعية </vt:lpstr>
      <vt:lpstr>Diapositive 3</vt:lpstr>
      <vt:lpstr>الحماية الدولية للملكية الفكرية</vt:lpstr>
      <vt:lpstr>2.المعاهدات و الاتفاقيات الرئيسية المعنية بالملكية الفكرية الصناعية: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المعاهدات و الاتفاقيات المليكية الصناعية</dc:title>
  <dc:creator>dell</dc:creator>
  <cp:lastModifiedBy>omm</cp:lastModifiedBy>
  <cp:revision>78</cp:revision>
  <dcterms:created xsi:type="dcterms:W3CDTF">2014-09-25T10:56:42Z</dcterms:created>
  <dcterms:modified xsi:type="dcterms:W3CDTF">2022-04-12T21:31:53Z</dcterms:modified>
</cp:coreProperties>
</file>