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7" r:id="rId3"/>
    <p:sldId id="258" r:id="rId4"/>
    <p:sldId id="273" r:id="rId5"/>
    <p:sldId id="274" r:id="rId6"/>
    <p:sldId id="275" r:id="rId7"/>
    <p:sldId id="261" r:id="rId8"/>
    <p:sldId id="272" r:id="rId9"/>
    <p:sldId id="262" r:id="rId10"/>
    <p:sldId id="263" r:id="rId11"/>
    <p:sldId id="264" r:id="rId12"/>
    <p:sldId id="265"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D9CC9C-FB34-4307-BBC5-A95EBA7CA408}" type="datetimeFigureOut">
              <a:rPr lang="fr-FR" smtClean="0"/>
              <a:t>20/04/2022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AC1E19-C197-4CDE-ADD9-4A065AB71DF8}" type="slidenum">
              <a:rPr lang="fr-FR" smtClean="0"/>
              <a:t>‹N°›</a:t>
            </a:fld>
            <a:endParaRPr lang="fr-FR"/>
          </a:p>
        </p:txBody>
      </p:sp>
    </p:spTree>
    <p:extLst>
      <p:ext uri="{BB962C8B-B14F-4D97-AF65-F5344CB8AC3E}">
        <p14:creationId xmlns:p14="http://schemas.microsoft.com/office/powerpoint/2010/main" val="1503888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962238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04100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7690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588865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89674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182208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55082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699822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3413767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422362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BAE7AF4-9268-4576-A882-633730C42301}" type="datetimeFigureOut">
              <a:rPr lang="fr-FR" smtClean="0"/>
              <a:t>20/04/2022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403147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BAE7AF4-9268-4576-A882-633730C42301}" type="datetimeFigureOut">
              <a:rPr lang="fr-FR" smtClean="0"/>
              <a:t>20/04/2022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71765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BAE7AF4-9268-4576-A882-633730C42301}" type="datetimeFigureOut">
              <a:rPr lang="fr-FR" smtClean="0"/>
              <a:t>20/04/2022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3547899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E7AF4-9268-4576-A882-633730C42301}" type="datetimeFigureOut">
              <a:rPr lang="fr-FR" smtClean="0"/>
              <a:t>20/04/2022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501750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BAE7AF4-9268-4576-A882-633730C42301}" type="datetimeFigureOut">
              <a:rPr lang="fr-FR" smtClean="0"/>
              <a:t>20/04/2022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332676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BAE7AF4-9268-4576-A882-633730C42301}" type="datetimeFigureOut">
              <a:rPr lang="fr-FR" smtClean="0"/>
              <a:t>20/04/2022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17086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AE7AF4-9268-4576-A882-633730C42301}" type="datetimeFigureOut">
              <a:rPr lang="fr-FR" smtClean="0"/>
              <a:t>20/04/2022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CDEDC8-FFBE-4B67-A8EF-EB73AA13EB2B}" type="slidenum">
              <a:rPr lang="fr-FR" smtClean="0"/>
              <a:t>‹N°›</a:t>
            </a:fld>
            <a:endParaRPr lang="fr-FR"/>
          </a:p>
        </p:txBody>
      </p:sp>
    </p:spTree>
    <p:extLst>
      <p:ext uri="{BB962C8B-B14F-4D97-AF65-F5344CB8AC3E}">
        <p14:creationId xmlns:p14="http://schemas.microsoft.com/office/powerpoint/2010/main" val="1356444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Grp="1" noChangeArrowheads="1"/>
          </p:cNvSpPr>
          <p:nvPr>
            <p:ph type="ctrTitle"/>
          </p:nvPr>
        </p:nvSpPr>
        <p:spPr>
          <a:xfrm>
            <a:off x="1365400" y="1116647"/>
            <a:ext cx="7766936" cy="1646302"/>
          </a:xfrm>
        </p:spPr>
        <p:txBody>
          <a:bodyPr/>
          <a:lstStyle/>
          <a:p>
            <a:pPr algn="ctr" eaLnBrk="1" hangingPunct="1"/>
            <a:r>
              <a:rPr lang="ar-SA" sz="11500" b="0" dirty="0" smtClean="0">
                <a:solidFill>
                  <a:srgbClr val="FF0000"/>
                </a:solidFill>
                <a:cs typeface="SKR HEAD1" pitchFamily="2" charset="-78"/>
              </a:rPr>
              <a:t>التسويق الدولي</a:t>
            </a:r>
            <a:r>
              <a:rPr lang="ar-SA" sz="13800" dirty="0" smtClean="0"/>
              <a:t> </a:t>
            </a:r>
            <a:endParaRPr lang="en-US" sz="13800" dirty="0" smtClean="0"/>
          </a:p>
        </p:txBody>
      </p:sp>
      <p:sp>
        <p:nvSpPr>
          <p:cNvPr id="3" name="Sous-titre 2"/>
          <p:cNvSpPr>
            <a:spLocks noGrp="1"/>
          </p:cNvSpPr>
          <p:nvPr>
            <p:ph type="subTitle" idx="1"/>
          </p:nvPr>
        </p:nvSpPr>
        <p:spPr>
          <a:xfrm>
            <a:off x="1507067" y="3612952"/>
            <a:ext cx="7766936" cy="1096899"/>
          </a:xfrm>
        </p:spPr>
        <p:txBody>
          <a:bodyPr>
            <a:noAutofit/>
          </a:bodyPr>
          <a:lstStyle/>
          <a:p>
            <a:pPr algn="ctr"/>
            <a:r>
              <a:rPr lang="ar-SA" sz="2800" dirty="0"/>
              <a:t/>
            </a:r>
            <a:br>
              <a:rPr lang="ar-SA" sz="2800" dirty="0"/>
            </a:br>
            <a:r>
              <a:rPr lang="ar-SA" sz="3200" dirty="0">
                <a:solidFill>
                  <a:srgbClr val="7030A0"/>
                </a:solidFill>
                <a:latin typeface="Times New Roman" panose="02020603050405020304" pitchFamily="18" charset="0"/>
                <a:cs typeface="Times New Roman" panose="02020603050405020304" pitchFamily="18" charset="0"/>
              </a:rPr>
              <a:t>محاضرات التسويق الدولي السنه </a:t>
            </a:r>
            <a:r>
              <a:rPr lang="ar-SA" sz="3200" dirty="0" smtClean="0">
                <a:solidFill>
                  <a:srgbClr val="7030A0"/>
                </a:solidFill>
                <a:latin typeface="Times New Roman" panose="02020603050405020304" pitchFamily="18" charset="0"/>
                <a:cs typeface="Times New Roman" panose="02020603050405020304" pitchFamily="18" charset="0"/>
              </a:rPr>
              <a:t>الثالثة علوم تجارية</a:t>
            </a:r>
            <a:endParaRPr lang="ar-SA" sz="3200" dirty="0">
              <a:solidFill>
                <a:srgbClr val="7030A0"/>
              </a:solidFill>
              <a:latin typeface="Times New Roman" panose="02020603050405020304" pitchFamily="18" charset="0"/>
              <a:cs typeface="Times New Roman" panose="02020603050405020304" pitchFamily="18" charset="0"/>
            </a:endParaRPr>
          </a:p>
          <a:p>
            <a:pPr algn="ctr" rtl="1"/>
            <a:r>
              <a:rPr lang="ar-SA" sz="3200" dirty="0" smtClean="0">
                <a:solidFill>
                  <a:srgbClr val="7030A0"/>
                </a:solidFill>
                <a:latin typeface="Times New Roman" panose="02020603050405020304" pitchFamily="18" charset="0"/>
                <a:cs typeface="Times New Roman" panose="02020603050405020304" pitchFamily="18" charset="0"/>
              </a:rPr>
              <a:t>د. سايح فطيمة</a:t>
            </a:r>
            <a:endParaRPr lang="fr-FR" sz="2800" dirty="0"/>
          </a:p>
        </p:txBody>
      </p:sp>
    </p:spTree>
    <p:extLst>
      <p:ext uri="{BB962C8B-B14F-4D97-AF65-F5344CB8AC3E}">
        <p14:creationId xmlns:p14="http://schemas.microsoft.com/office/powerpoint/2010/main" val="1137602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0" dirty="0" smtClean="0">
                <a:solidFill>
                  <a:srgbClr val="0000FF"/>
                </a:solidFill>
                <a:cs typeface="SKR HEAD1" pitchFamily="2" charset="-78"/>
              </a:rPr>
              <a:t>وظائف التسويق الدولي</a:t>
            </a:r>
            <a:endParaRPr lang="fr-FR" dirty="0"/>
          </a:p>
        </p:txBody>
      </p:sp>
      <p:sp>
        <p:nvSpPr>
          <p:cNvPr id="4" name="Rectangle 3"/>
          <p:cNvSpPr/>
          <p:nvPr/>
        </p:nvSpPr>
        <p:spPr>
          <a:xfrm>
            <a:off x="297287" y="1417064"/>
            <a:ext cx="10611118" cy="4358116"/>
          </a:xfrm>
          <a:prstGeom prst="rect">
            <a:avLst/>
          </a:prstGeom>
        </p:spPr>
        <p:txBody>
          <a:bodyPr wrap="square">
            <a:spAutoFit/>
          </a:bodyPr>
          <a:lstStyle/>
          <a:p>
            <a:pPr marL="381000" indent="-381000" algn="justLow" rtl="1">
              <a:lnSpc>
                <a:spcPct val="110000"/>
              </a:lnSpc>
            </a:pPr>
            <a:r>
              <a:rPr lang="ar-SA" sz="2800" dirty="0" smtClean="0">
                <a:solidFill>
                  <a:srgbClr val="000000"/>
                </a:solidFill>
                <a:cs typeface="Simplified Arabic" panose="02020603050405020304" pitchFamily="18" charset="-78"/>
              </a:rPr>
              <a:t>يقوم نشاط التسويق الدولي بالعديد من الأنشطة التي تهدف إلى الوصول للأسواق الدولية ومن أهم وابرز وظائف نشاط التسويق الدولي ما يلي : </a:t>
            </a:r>
          </a:p>
          <a:p>
            <a:pPr marL="381000" indent="-381000" algn="justLow" rtl="1">
              <a:lnSpc>
                <a:spcPct val="110000"/>
              </a:lnSpc>
            </a:pPr>
            <a:endParaRPr lang="ar-SA" sz="2800" dirty="0" smtClean="0">
              <a:solidFill>
                <a:srgbClr val="000000"/>
              </a:solidFill>
              <a:cs typeface="Simplified Arabic" panose="02020603050405020304" pitchFamily="18" charset="-78"/>
            </a:endParaRPr>
          </a:p>
          <a:p>
            <a:pPr marL="381000" indent="-381000" algn="justLow" rtl="1">
              <a:lnSpc>
                <a:spcPct val="110000"/>
              </a:lnSpc>
              <a:buFont typeface="Wingdings" panose="05000000000000000000" pitchFamily="2" charset="2"/>
              <a:buAutoNum type="arabicParenR"/>
            </a:pPr>
            <a:r>
              <a:rPr lang="ar-SA" sz="2800" dirty="0" smtClean="0">
                <a:solidFill>
                  <a:srgbClr val="000000"/>
                </a:solidFill>
                <a:cs typeface="Simplified Arabic" panose="02020603050405020304" pitchFamily="18" charset="-78"/>
              </a:rPr>
              <a:t>دراسة الأسواق الدولية الحالية والتنبؤ بالأسواق المستقبلية.</a:t>
            </a:r>
            <a:endParaRPr lang="en-US" sz="2800" dirty="0" smtClean="0">
              <a:solidFill>
                <a:srgbClr val="000000"/>
              </a:solidFill>
              <a:cs typeface="Simplified Arabic" panose="02020603050405020304" pitchFamily="18" charset="-78"/>
            </a:endParaRPr>
          </a:p>
          <a:p>
            <a:pPr marL="381000" indent="-381000" algn="justLow" rtl="1">
              <a:lnSpc>
                <a:spcPct val="110000"/>
              </a:lnSpc>
              <a:buFont typeface="Wingdings" panose="05000000000000000000" pitchFamily="2" charset="2"/>
              <a:buAutoNum type="arabicParenR"/>
            </a:pPr>
            <a:r>
              <a:rPr lang="ar-SA" sz="2800" dirty="0" smtClean="0">
                <a:solidFill>
                  <a:srgbClr val="000000"/>
                </a:solidFill>
                <a:cs typeface="Simplified Arabic" panose="02020603050405020304" pitchFamily="18" charset="-78"/>
              </a:rPr>
              <a:t>تخطيط وتطوير المنتجات المرغوبة والمطلوبة من قبل المستهلك أو المستثمر في الأسواق الخارجية. </a:t>
            </a:r>
          </a:p>
          <a:p>
            <a:pPr marL="381000" indent="-381000" algn="justLow" rtl="1">
              <a:lnSpc>
                <a:spcPct val="110000"/>
              </a:lnSpc>
              <a:buFont typeface="Wingdings" panose="05000000000000000000" pitchFamily="2" charset="2"/>
              <a:buAutoNum type="arabicParenR"/>
            </a:pPr>
            <a:r>
              <a:rPr lang="ar-SA" sz="2800" dirty="0" smtClean="0">
                <a:solidFill>
                  <a:srgbClr val="000000"/>
                </a:solidFill>
                <a:cs typeface="Simplified Arabic" panose="02020603050405020304" pitchFamily="18" charset="-78"/>
              </a:rPr>
              <a:t>توزيع السلع والخدمات من خلال قنوات التوزيع الملائمة في الأسواق الخارجية.</a:t>
            </a:r>
          </a:p>
          <a:p>
            <a:pPr marL="381000" indent="-381000" algn="justLow" rtl="1">
              <a:lnSpc>
                <a:spcPct val="110000"/>
              </a:lnSpc>
              <a:buFont typeface="Wingdings" panose="05000000000000000000" pitchFamily="2" charset="2"/>
              <a:buAutoNum type="arabicParenR"/>
            </a:pPr>
            <a:r>
              <a:rPr lang="ar-SA" sz="2800" dirty="0" smtClean="0">
                <a:solidFill>
                  <a:srgbClr val="000000"/>
                </a:solidFill>
                <a:cs typeface="Simplified Arabic" panose="02020603050405020304" pitchFamily="18" charset="-78"/>
              </a:rPr>
              <a:t>الترويج للمنتجات وتوضيح كيفية الحصول عليها من المصدر أو من وكيله في الأسواق الأجنبية. </a:t>
            </a:r>
          </a:p>
        </p:txBody>
      </p:sp>
    </p:spTree>
    <p:extLst>
      <p:ext uri="{BB962C8B-B14F-4D97-AF65-F5344CB8AC3E}">
        <p14:creationId xmlns:p14="http://schemas.microsoft.com/office/powerpoint/2010/main" val="1413710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390659" y="2050326"/>
            <a:ext cx="10225825" cy="3410164"/>
          </a:xfrm>
          <a:prstGeom prst="rect">
            <a:avLst/>
          </a:prstGeom>
        </p:spPr>
        <p:txBody>
          <a:bodyPr wrap="square">
            <a:spAutoFit/>
          </a:bodyPr>
          <a:lstStyle/>
          <a:p>
            <a:pPr marL="381000" indent="-381000" algn="justLow" rtl="1">
              <a:lnSpc>
                <a:spcPct val="110000"/>
              </a:lnSpc>
              <a:buFont typeface="Wingdings" panose="05000000000000000000" pitchFamily="2" charset="2"/>
              <a:buAutoNum type="arabicParenR" startAt="5"/>
            </a:pPr>
            <a:r>
              <a:rPr lang="ar-SA" sz="2800" dirty="0" smtClean="0">
                <a:solidFill>
                  <a:srgbClr val="000000"/>
                </a:solidFill>
                <a:cs typeface="Simplified Arabic" panose="02020603050405020304" pitchFamily="18" charset="-78"/>
              </a:rPr>
              <a:t>تحديد طرق التسعير المختلفة والتي تهدف إلي تحقيق عوائد مالية مناسبة للاستثمارات. </a:t>
            </a:r>
          </a:p>
          <a:p>
            <a:pPr marL="381000" indent="-381000" algn="justLow" rtl="1">
              <a:lnSpc>
                <a:spcPct val="110000"/>
              </a:lnSpc>
              <a:buFont typeface="Wingdings" panose="05000000000000000000" pitchFamily="2" charset="2"/>
              <a:buAutoNum type="arabicParenR" startAt="5"/>
            </a:pPr>
            <a:r>
              <a:rPr lang="ar-SA" sz="2800" dirty="0" smtClean="0">
                <a:solidFill>
                  <a:srgbClr val="000000"/>
                </a:solidFill>
                <a:cs typeface="Simplified Arabic" panose="02020603050405020304" pitchFamily="18" charset="-78"/>
              </a:rPr>
              <a:t>تقديم الخدمات الفنية وغير الفنية قبل أو بعد الشراء للتأكد من مدى رضاء العملاء واستمرار تعاملهم مع الشركة.  </a:t>
            </a:r>
          </a:p>
          <a:p>
            <a:pPr marL="381000" indent="-381000" algn="justLow" rtl="1">
              <a:lnSpc>
                <a:spcPct val="110000"/>
              </a:lnSpc>
              <a:buFont typeface="Wingdings" panose="05000000000000000000" pitchFamily="2" charset="2"/>
              <a:buAutoNum type="arabicParenR" startAt="5"/>
            </a:pPr>
            <a:r>
              <a:rPr lang="ar-SA" sz="2800" dirty="0" smtClean="0">
                <a:solidFill>
                  <a:srgbClr val="000000"/>
                </a:solidFill>
                <a:cs typeface="Simplified Arabic" panose="02020603050405020304" pitchFamily="18" charset="-78"/>
              </a:rPr>
              <a:t>الاتصال بالأسواق الدولية باستخدام جميع الوسائل التقنية المتاحة في الأسواق الخارجية.  </a:t>
            </a:r>
          </a:p>
          <a:p>
            <a:pPr marL="381000" indent="-381000" algn="justLow" rtl="1">
              <a:lnSpc>
                <a:spcPct val="110000"/>
              </a:lnSpc>
            </a:pPr>
            <a:r>
              <a:rPr lang="ar-SA" sz="2800" dirty="0" smtClean="0">
                <a:solidFill>
                  <a:srgbClr val="000000"/>
                </a:solidFill>
                <a:cs typeface="Simplified Arabic" panose="02020603050405020304" pitchFamily="18" charset="-78"/>
              </a:rPr>
              <a:t>   وعلى الرغم من قيام التسويق المحلي بنفس الوظائف المذكورة إلا أن نشاط التسويق الدولي يحتم ضرورة التطبيق لهذه الوظائف بأساليب مختلفة باختلاف ثقافة وبيئة الأسواق الخارجية المستهدفة من إدارة التسويق الدولي.</a:t>
            </a:r>
            <a:r>
              <a:rPr lang="en-US" sz="2800" dirty="0" smtClean="0">
                <a:solidFill>
                  <a:srgbClr val="000000"/>
                </a:solidFill>
                <a:cs typeface="Simplified Arabic" panose="02020603050405020304" pitchFamily="18" charset="-78"/>
              </a:rPr>
              <a:t> </a:t>
            </a:r>
          </a:p>
        </p:txBody>
      </p:sp>
    </p:spTree>
    <p:extLst>
      <p:ext uri="{BB962C8B-B14F-4D97-AF65-F5344CB8AC3E}">
        <p14:creationId xmlns:p14="http://schemas.microsoft.com/office/powerpoint/2010/main" val="995398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0" dirty="0" smtClean="0">
                <a:solidFill>
                  <a:srgbClr val="0000FF"/>
                </a:solidFill>
                <a:cs typeface="SKR HEAD1" pitchFamily="2" charset="-78"/>
              </a:rPr>
              <a:t>أهداف التسويق الدولي</a:t>
            </a:r>
            <a:endParaRPr lang="fr-FR" dirty="0"/>
          </a:p>
        </p:txBody>
      </p:sp>
      <p:sp>
        <p:nvSpPr>
          <p:cNvPr id="4" name="Rectangle 3"/>
          <p:cNvSpPr/>
          <p:nvPr/>
        </p:nvSpPr>
        <p:spPr>
          <a:xfrm>
            <a:off x="564654" y="1270000"/>
            <a:ext cx="8822027" cy="4832092"/>
          </a:xfrm>
          <a:prstGeom prst="rect">
            <a:avLst/>
          </a:prstGeom>
        </p:spPr>
        <p:txBody>
          <a:bodyPr wrap="square">
            <a:spAutoFit/>
          </a:bodyPr>
          <a:lstStyle/>
          <a:p>
            <a:pPr marL="360363" indent="-360363" algn="just" rtl="1">
              <a:lnSpc>
                <a:spcPct val="110000"/>
              </a:lnSpc>
              <a:buClr>
                <a:srgbClr val="0000FF"/>
              </a:buClr>
              <a:buSzPct val="70000"/>
            </a:pPr>
            <a:r>
              <a:rPr lang="ar-SA" sz="2800" dirty="0" smtClean="0">
                <a:solidFill>
                  <a:srgbClr val="000000"/>
                </a:solidFill>
                <a:cs typeface="Simplified Arabic" panose="02020603050405020304" pitchFamily="18" charset="-78"/>
              </a:rPr>
              <a:t>من المعروف أن التسويق يهدف إلي تحقيق هدف الوصول إلي العميل أو السوق، والتسويق الدولي يهدف أيضاً إلي الاستفادة من الفرص التسويقية المتاحة في الأسواق الدولية والنمو في مجال الصناعة، وعلى ضوء ذلك يمكن تحديد بعض أهداف التسويق الدولي : </a:t>
            </a:r>
          </a:p>
          <a:p>
            <a:pPr marL="360363" indent="-360363" algn="just" rtl="1">
              <a:lnSpc>
                <a:spcPct val="110000"/>
              </a:lnSpc>
              <a:buClr>
                <a:srgbClr val="0000FF"/>
              </a:buClr>
              <a:buSzPct val="70000"/>
              <a:buFontTx/>
              <a:buAutoNum type="arabicParenR"/>
            </a:pPr>
            <a:r>
              <a:rPr lang="ar-SA" sz="2800" dirty="0" smtClean="0">
                <a:solidFill>
                  <a:srgbClr val="000000"/>
                </a:solidFill>
                <a:cs typeface="Simplified Arabic" panose="02020603050405020304" pitchFamily="18" charset="-78"/>
              </a:rPr>
              <a:t>الاستفادة من الموارد </a:t>
            </a:r>
          </a:p>
          <a:p>
            <a:pPr marL="360363" indent="-360363" algn="just" rtl="1">
              <a:lnSpc>
                <a:spcPct val="110000"/>
              </a:lnSpc>
              <a:buClr>
                <a:srgbClr val="0000FF"/>
              </a:buClr>
              <a:buSzPct val="70000"/>
              <a:buFontTx/>
              <a:buAutoNum type="arabicParenR"/>
            </a:pPr>
            <a:r>
              <a:rPr lang="ar-SA" sz="2800" dirty="0" smtClean="0">
                <a:solidFill>
                  <a:srgbClr val="000000"/>
                </a:solidFill>
                <a:cs typeface="Simplified Arabic" panose="02020603050405020304" pitchFamily="18" charset="-78"/>
              </a:rPr>
              <a:t>الزيادة في حجم المبيعات </a:t>
            </a:r>
          </a:p>
          <a:p>
            <a:pPr marL="360363" indent="-360363" algn="just" rtl="1">
              <a:lnSpc>
                <a:spcPct val="110000"/>
              </a:lnSpc>
              <a:buClr>
                <a:srgbClr val="0000FF"/>
              </a:buClr>
              <a:buSzPct val="70000"/>
              <a:buFontTx/>
              <a:buAutoNum type="arabicParenR"/>
            </a:pPr>
            <a:r>
              <a:rPr lang="ar-SA" sz="2800" dirty="0" smtClean="0">
                <a:solidFill>
                  <a:srgbClr val="000000"/>
                </a:solidFill>
                <a:cs typeface="Simplified Arabic" panose="02020603050405020304" pitchFamily="18" charset="-78"/>
              </a:rPr>
              <a:t>الربح والنمو  </a:t>
            </a:r>
          </a:p>
          <a:p>
            <a:pPr marL="360363" indent="-360363" algn="just" rtl="1">
              <a:lnSpc>
                <a:spcPct val="110000"/>
              </a:lnSpc>
              <a:buClr>
                <a:srgbClr val="0000FF"/>
              </a:buClr>
              <a:buSzPct val="70000"/>
              <a:buFontTx/>
              <a:buAutoNum type="arabicParenR"/>
            </a:pPr>
            <a:r>
              <a:rPr lang="ar-SA" sz="2800" dirty="0" smtClean="0">
                <a:solidFill>
                  <a:srgbClr val="000000"/>
                </a:solidFill>
                <a:cs typeface="Simplified Arabic" panose="02020603050405020304" pitchFamily="18" charset="-78"/>
              </a:rPr>
              <a:t>زيادة دورة حياة المنتج </a:t>
            </a:r>
          </a:p>
          <a:p>
            <a:pPr marL="360363" indent="-360363" algn="just" rtl="1">
              <a:lnSpc>
                <a:spcPct val="110000"/>
              </a:lnSpc>
              <a:buClr>
                <a:srgbClr val="0000FF"/>
              </a:buClr>
              <a:buSzPct val="70000"/>
              <a:buFontTx/>
              <a:buAutoNum type="arabicParenR"/>
            </a:pPr>
            <a:r>
              <a:rPr lang="ar-SA" sz="2800" dirty="0" smtClean="0">
                <a:solidFill>
                  <a:srgbClr val="000000"/>
                </a:solidFill>
                <a:cs typeface="Simplified Arabic" panose="02020603050405020304" pitchFamily="18" charset="-78"/>
              </a:rPr>
              <a:t>اكتساب الخبرة التسويقية </a:t>
            </a:r>
          </a:p>
          <a:p>
            <a:pPr marL="360363" indent="-360363" algn="just" rtl="1">
              <a:lnSpc>
                <a:spcPct val="110000"/>
              </a:lnSpc>
              <a:buClr>
                <a:srgbClr val="0000FF"/>
              </a:buClr>
              <a:buSzPct val="70000"/>
              <a:buFontTx/>
              <a:buAutoNum type="arabicParenR"/>
            </a:pPr>
            <a:r>
              <a:rPr lang="ar-SA" sz="2800" dirty="0" smtClean="0">
                <a:solidFill>
                  <a:srgbClr val="000000"/>
                </a:solidFill>
                <a:cs typeface="Simplified Arabic" panose="02020603050405020304" pitchFamily="18" charset="-78"/>
              </a:rPr>
              <a:t>التغلب على المنافسة </a:t>
            </a:r>
            <a:endParaRPr lang="en-US" sz="2800" dirty="0" smtClean="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789088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51576" y="1220431"/>
            <a:ext cx="9368188" cy="3880773"/>
          </a:xfrm>
        </p:spPr>
        <p:txBody>
          <a:bodyPr>
            <a:noAutofit/>
          </a:bodyPr>
          <a:lstStyle/>
          <a:p>
            <a:pPr marL="0" indent="0" algn="just" rtl="1">
              <a:buNone/>
            </a:pPr>
            <a:endParaRPr lang="ar-SA" sz="3600" dirty="0" smtClean="0">
              <a:latin typeface="Times New Roman" panose="02020603050405020304" pitchFamily="18" charset="0"/>
              <a:cs typeface="Times New Roman" panose="02020603050405020304" pitchFamily="18" charset="0"/>
            </a:endParaRPr>
          </a:p>
          <a:p>
            <a:pPr marL="0" indent="0" algn="just" rtl="1">
              <a:buNone/>
            </a:pPr>
            <a:r>
              <a:rPr lang="ar-SA" sz="3600" dirty="0" smtClean="0">
                <a:latin typeface="Times New Roman" panose="02020603050405020304" pitchFamily="18" charset="0"/>
                <a:cs typeface="Times New Roman" panose="02020603050405020304" pitchFamily="18" charset="0"/>
              </a:rPr>
              <a:t>فقد </a:t>
            </a:r>
            <a:r>
              <a:rPr lang="ar-SA" sz="3600" dirty="0">
                <a:latin typeface="Times New Roman" panose="02020603050405020304" pitchFamily="18" charset="0"/>
                <a:cs typeface="Times New Roman" panose="02020603050405020304" pitchFamily="18" charset="0"/>
              </a:rPr>
              <a:t>حظيت شركات مثل: فورد، ونستلة، ونايك، وماكدونالدز، بحضور عالمي منذ سنوات عديدة، لكن حجم الأسواق العالميّة شهد ازديادًا كبيرًا، وذلك بفضل الانفتاح </a:t>
            </a:r>
            <a:r>
              <a:rPr lang="ar-SA" sz="3600" dirty="0" smtClean="0">
                <a:latin typeface="Times New Roman" panose="02020603050405020304" pitchFamily="18" charset="0"/>
                <a:cs typeface="Times New Roman" panose="02020603050405020304" pitchFamily="18" charset="0"/>
              </a:rPr>
              <a:t>على العالم، </a:t>
            </a:r>
            <a:r>
              <a:rPr lang="ar-SA" sz="3600" dirty="0">
                <a:latin typeface="Times New Roman" panose="02020603050405020304" pitchFamily="18" charset="0"/>
                <a:cs typeface="Times New Roman" panose="02020603050405020304" pitchFamily="18" charset="0"/>
              </a:rPr>
              <a:t>ومع ذلك، ما زال الدخول إلى الأسواق الأجنبيّة أمرًا معقدًا، فشلت فيه العديد من الشركات، والحقيقة أنَّ تطبيق استراتيجيّة التسويق المحليّة على الثقافات الأخرى، ليس كافيًا لتحقيق النجاح في الأسواق العالميّة، ولتحقيق ذلك وجب على مختلف الشركات تدويل منتوجاتها</a:t>
            </a:r>
            <a:r>
              <a:rPr lang="fr-FR" sz="3600" dirty="0">
                <a:latin typeface="Times New Roman" panose="02020603050405020304" pitchFamily="18" charset="0"/>
                <a:cs typeface="Times New Roman" panose="02020603050405020304" pitchFamily="18" charset="0"/>
              </a:rPr>
              <a:t>.</a:t>
            </a:r>
          </a:p>
        </p:txBody>
      </p:sp>
      <p:sp>
        <p:nvSpPr>
          <p:cNvPr id="4" name="Rectangle 3"/>
          <p:cNvSpPr/>
          <p:nvPr/>
        </p:nvSpPr>
        <p:spPr>
          <a:xfrm>
            <a:off x="2472743" y="334851"/>
            <a:ext cx="4533364" cy="631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dirty="0" smtClean="0"/>
              <a:t>مقدمة</a:t>
            </a:r>
            <a:endParaRPr lang="fr-FR" dirty="0"/>
          </a:p>
        </p:txBody>
      </p:sp>
    </p:spTree>
    <p:extLst>
      <p:ext uri="{BB962C8B-B14F-4D97-AF65-F5344CB8AC3E}">
        <p14:creationId xmlns:p14="http://schemas.microsoft.com/office/powerpoint/2010/main" val="2270043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1065" y="2052258"/>
            <a:ext cx="9118882" cy="1325563"/>
          </a:xfrm>
        </p:spPr>
        <p:txBody>
          <a:bodyPr>
            <a:normAutofit fontScale="90000"/>
          </a:bodyPr>
          <a:lstStyle/>
          <a:p>
            <a:pPr algn="just" rtl="1"/>
            <a:r>
              <a:rPr lang="ar-SA" dirty="0" smtClean="0">
                <a:latin typeface="Times New Roman" panose="02020603050405020304" pitchFamily="18" charset="0"/>
                <a:cs typeface="Times New Roman" panose="02020603050405020304" pitchFamily="18" charset="0"/>
              </a:rPr>
              <a:t> تعريف الجمعية الأمريكية للتسويق </a:t>
            </a:r>
            <a:r>
              <a:rPr lang="en-US" dirty="0" smtClean="0">
                <a:latin typeface="Times New Roman" panose="02020603050405020304" pitchFamily="18" charset="0"/>
                <a:cs typeface="Times New Roman" panose="02020603050405020304" pitchFamily="18" charset="0"/>
              </a:rPr>
              <a:t>American Marketing Association (AMA) </a:t>
            </a:r>
            <a:r>
              <a:rPr lang="ar-SA" dirty="0" smtClean="0">
                <a:latin typeface="Times New Roman" panose="02020603050405020304" pitchFamily="18" charset="0"/>
                <a:cs typeface="Times New Roman" panose="02020603050405020304" pitchFamily="18" charset="0"/>
              </a:rPr>
              <a:t> حيث ترى أن التسويق عبارة عن </a:t>
            </a:r>
            <a:br>
              <a:rPr lang="ar-SA" dirty="0" smtClean="0">
                <a:latin typeface="Times New Roman" panose="02020603050405020304" pitchFamily="18" charset="0"/>
                <a:cs typeface="Times New Roman" panose="02020603050405020304" pitchFamily="18" charset="0"/>
              </a:rPr>
            </a:br>
            <a:r>
              <a:rPr lang="ar-SA" dirty="0" smtClean="0">
                <a:latin typeface="Times New Roman" panose="02020603050405020304" pitchFamily="18" charset="0"/>
                <a:cs typeface="Times New Roman" panose="02020603050405020304" pitchFamily="18" charset="0"/>
              </a:rPr>
              <a:t>  ”</a:t>
            </a:r>
            <a:r>
              <a:rPr lang="ar-SA" b="1" dirty="0" smtClean="0">
                <a:solidFill>
                  <a:srgbClr val="FF0000"/>
                </a:solidFill>
                <a:latin typeface="Times New Roman" panose="02020603050405020304" pitchFamily="18" charset="0"/>
                <a:cs typeface="Times New Roman" panose="02020603050405020304" pitchFamily="18" charset="0"/>
              </a:rPr>
              <a:t>عملية تنطوي على تخطيط وتنفيذ المفاهيم أو التصورات الخاصة بالأفكار والسلع والخدمات وتسعيرها وترويجها وتوزيعها لتحقيق عمليات تبادل قادرة على تحقيق أهداف الأفراد والمؤسسات“.</a:t>
            </a:r>
            <a:r>
              <a:rPr lang="ar-SA" dirty="0" smtClean="0">
                <a:solidFill>
                  <a:srgbClr val="FF0000"/>
                </a:solidFill>
                <a:latin typeface="Times New Roman" panose="02020603050405020304" pitchFamily="18" charset="0"/>
                <a:cs typeface="Times New Roman" panose="02020603050405020304" pitchFamily="18" charset="0"/>
              </a:rPr>
              <a:t> </a:t>
            </a:r>
            <a:endParaRPr lang="fr-FR"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333049" y="707196"/>
            <a:ext cx="3363421" cy="830997"/>
          </a:xfrm>
          <a:prstGeom prst="rect">
            <a:avLst/>
          </a:prstGeom>
        </p:spPr>
        <p:txBody>
          <a:bodyPr wrap="none">
            <a:spAutoFit/>
          </a:bodyPr>
          <a:lstStyle/>
          <a:p>
            <a:pPr algn="ctr"/>
            <a:r>
              <a:rPr lang="ar-SA" sz="4800" b="1" dirty="0" smtClean="0">
                <a:solidFill>
                  <a:srgbClr val="7030A0"/>
                </a:solidFill>
                <a:effectLst/>
                <a:ea typeface="Calibri" panose="020F0502020204030204" pitchFamily="34" charset="0"/>
                <a:cs typeface="Times New Roman" panose="02020603050405020304" pitchFamily="18" charset="0"/>
              </a:rPr>
              <a:t>مفهوم التسويق </a:t>
            </a:r>
            <a:endParaRPr lang="fr-FR" sz="4800" dirty="0">
              <a:solidFill>
                <a:srgbClr val="7030A0"/>
              </a:solidFill>
            </a:endParaRPr>
          </a:p>
        </p:txBody>
      </p:sp>
    </p:spTree>
    <p:extLst>
      <p:ext uri="{BB962C8B-B14F-4D97-AF65-F5344CB8AC3E}">
        <p14:creationId xmlns:p14="http://schemas.microsoft.com/office/powerpoint/2010/main" val="2200512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Rectangle 3"/>
          <p:cNvSpPr/>
          <p:nvPr/>
        </p:nvSpPr>
        <p:spPr>
          <a:xfrm>
            <a:off x="522260" y="1270000"/>
            <a:ext cx="8906814" cy="2308324"/>
          </a:xfrm>
          <a:prstGeom prst="rect">
            <a:avLst/>
          </a:prstGeom>
        </p:spPr>
        <p:txBody>
          <a:bodyPr wrap="square">
            <a:spAutoFit/>
          </a:bodyPr>
          <a:lstStyle/>
          <a:p>
            <a:pPr algn="just" rtl="1"/>
            <a:r>
              <a:rPr lang="ar-DZ" sz="3600" dirty="0" smtClean="0">
                <a:effectLst/>
                <a:latin typeface="Times New Roman" panose="02020603050405020304" pitchFamily="18" charset="0"/>
                <a:ea typeface="SimSun" panose="02010600030101010101" pitchFamily="2" charset="-122"/>
                <a:cs typeface="Times New Roman" panose="02020603050405020304" pitchFamily="18" charset="0"/>
              </a:rPr>
              <a:t>عرفه </a:t>
            </a:r>
            <a:r>
              <a:rPr lang="fr-FR" sz="3600" dirty="0" smtClean="0">
                <a:effectLst/>
                <a:latin typeface="Times New Roman" panose="02020603050405020304" pitchFamily="18" charset="0"/>
                <a:ea typeface="SimSun" panose="02010600030101010101" pitchFamily="2" charset="-122"/>
                <a:cs typeface="Times New Roman" panose="02020603050405020304" pitchFamily="18" charset="0"/>
              </a:rPr>
              <a:t>KOTLER et DUBOIS </a:t>
            </a:r>
            <a:r>
              <a:rPr lang="ar-DZ" sz="3600" dirty="0" smtClean="0">
                <a:effectLst/>
                <a:latin typeface="Times New Roman" panose="02020603050405020304" pitchFamily="18" charset="0"/>
                <a:ea typeface="SimSun" panose="02010600030101010101" pitchFamily="2" charset="-122"/>
                <a:cs typeface="Times New Roman" panose="02020603050405020304" pitchFamily="18" charset="0"/>
              </a:rPr>
              <a:t> انه عبارة عن "عمليات اقتصادية و اجتماعية المنجزة من طرف الأفراد والجماعات لتلبية حاجاتهم و رغباتهم عبر عمليات تبادل المنتجات والخدمات''</a:t>
            </a:r>
            <a:endParaRPr lang="fr-FR" sz="3600" dirty="0">
              <a:latin typeface="Times New Roman" panose="02020603050405020304" pitchFamily="18" charset="0"/>
              <a:cs typeface="Times New Roman" panose="02020603050405020304" pitchFamily="18" charset="0"/>
            </a:endParaRPr>
          </a:p>
        </p:txBody>
      </p:sp>
      <p:sp>
        <p:nvSpPr>
          <p:cNvPr id="5" name="Rectangle 4"/>
          <p:cNvSpPr/>
          <p:nvPr/>
        </p:nvSpPr>
        <p:spPr>
          <a:xfrm>
            <a:off x="633341" y="4011729"/>
            <a:ext cx="8684653" cy="2062103"/>
          </a:xfrm>
          <a:prstGeom prst="rect">
            <a:avLst/>
          </a:prstGeom>
        </p:spPr>
        <p:txBody>
          <a:bodyPr wrap="square">
            <a:spAutoFit/>
          </a:bodyPr>
          <a:lstStyle/>
          <a:p>
            <a:pPr algn="just" rtl="1"/>
            <a:r>
              <a:rPr lang="ar-DZ" sz="3200" dirty="0" smtClean="0">
                <a:effectLst/>
                <a:latin typeface="Times New Roman" panose="02020603050405020304" pitchFamily="18" charset="0"/>
                <a:ea typeface="SimSun" panose="02010600030101010101" pitchFamily="2" charset="-122"/>
                <a:cs typeface="Times New Roman" panose="02020603050405020304" pitchFamily="18" charset="0"/>
              </a:rPr>
              <a:t>كما يرى </a:t>
            </a:r>
            <a:r>
              <a:rPr lang="fr-FR" sz="3200" dirty="0" smtClean="0">
                <a:effectLst/>
                <a:latin typeface="Times New Roman" panose="02020603050405020304" pitchFamily="18" charset="0"/>
                <a:ea typeface="SimSun" panose="02010600030101010101" pitchFamily="2" charset="-122"/>
                <a:cs typeface="Times New Roman" panose="02020603050405020304" pitchFamily="18" charset="0"/>
              </a:rPr>
              <a:t>LENDREVIE et LINDON </a:t>
            </a:r>
            <a:r>
              <a:rPr lang="ar-DZ" sz="3200" dirty="0" smtClean="0">
                <a:effectLst/>
                <a:latin typeface="Times New Roman" panose="02020603050405020304" pitchFamily="18" charset="0"/>
                <a:ea typeface="SimSun" panose="02010600030101010101" pitchFamily="2" charset="-122"/>
                <a:cs typeface="Times New Roman" panose="02020603050405020304" pitchFamily="18" charset="0"/>
              </a:rPr>
              <a:t> التسويق هو إجراء مبني على دراسة علمية لرغبات المستهلكين، والذي يسمح لمؤسسة بعرض السلعة او الخدمة في سوقها المستهدف مع تحقيق أهدافها في ما يخص المردودية</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216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rtl="1"/>
            <a:r>
              <a:rPr lang="ar-DZ" sz="4000" dirty="0">
                <a:latin typeface="Times New Roman" panose="02020603050405020304" pitchFamily="18" charset="0"/>
                <a:cs typeface="Times New Roman" panose="02020603050405020304" pitchFamily="18" charset="0"/>
              </a:rPr>
              <a:t>أمَّا الأستاذ </a:t>
            </a:r>
            <a:r>
              <a:rPr lang="fr-FR" sz="4000" dirty="0">
                <a:latin typeface="Times New Roman" panose="02020603050405020304" pitchFamily="18" charset="0"/>
                <a:cs typeface="Times New Roman" panose="02020603050405020304" pitchFamily="18" charset="0"/>
              </a:rPr>
              <a:t>STATON</a:t>
            </a:r>
            <a:r>
              <a:rPr lang="ar-DZ" sz="4000" dirty="0">
                <a:latin typeface="Times New Roman" panose="02020603050405020304" pitchFamily="18" charset="0"/>
                <a:cs typeface="Times New Roman" panose="02020603050405020304" pitchFamily="18" charset="0"/>
              </a:rPr>
              <a:t> فيعرف التسويق بأنَّه 'نظام متكامل تتفاعل فيه مجموعة من الأنشطة التي تعمل بهدف التخطيط و تسعير و ترويج و توزيع السلع و الخدمات للمستهلكين الحاليين و المرتقبين'</a:t>
            </a:r>
            <a:endParaRPr lang="fr-F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0596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747" y="403760"/>
            <a:ext cx="10515600" cy="1325563"/>
          </a:xfrm>
        </p:spPr>
        <p:txBody>
          <a:bodyPr>
            <a:normAutofit/>
          </a:bodyPr>
          <a:lstStyle/>
          <a:p>
            <a:pPr algn="ctr"/>
            <a:r>
              <a:rPr lang="ar-DZ" sz="3200" b="1" dirty="0">
                <a:solidFill>
                  <a:srgbClr val="FF0000"/>
                </a:solidFill>
              </a:rPr>
              <a:t>التوجه </a:t>
            </a:r>
            <a:r>
              <a:rPr lang="ar-DZ" sz="3200" b="1" dirty="0" err="1">
                <a:solidFill>
                  <a:srgbClr val="FF0000"/>
                </a:solidFill>
              </a:rPr>
              <a:t>البيعي</a:t>
            </a:r>
            <a:r>
              <a:rPr lang="ar-DZ" sz="3200" b="1" dirty="0">
                <a:solidFill>
                  <a:srgbClr val="FF0000"/>
                </a:solidFill>
              </a:rPr>
              <a:t> و التوجه التسويقي في منظمات الأعمال.</a:t>
            </a:r>
            <a:endParaRPr lang="fr-FR" sz="3200" dirty="0">
              <a:solidFill>
                <a:srgbClr val="FF0000"/>
              </a:solidFill>
            </a:endParaRPr>
          </a:p>
        </p:txBody>
      </p:sp>
      <p:pic>
        <p:nvPicPr>
          <p:cNvPr id="4" name="Espace réservé du contenu 3"/>
          <p:cNvPicPr>
            <a:picLocks noGrp="1" noChangeAspect="1"/>
          </p:cNvPicPr>
          <p:nvPr>
            <p:ph idx="1"/>
          </p:nvPr>
        </p:nvPicPr>
        <p:blipFill>
          <a:blip r:embed="rId2"/>
          <a:stretch>
            <a:fillRect/>
          </a:stretch>
        </p:blipFill>
        <p:spPr>
          <a:xfrm>
            <a:off x="1313647" y="1435994"/>
            <a:ext cx="7843234" cy="5254581"/>
          </a:xfrm>
          <a:prstGeom prst="rect">
            <a:avLst/>
          </a:prstGeom>
        </p:spPr>
      </p:pic>
    </p:spTree>
    <p:extLst>
      <p:ext uri="{BB962C8B-B14F-4D97-AF65-F5344CB8AC3E}">
        <p14:creationId xmlns:p14="http://schemas.microsoft.com/office/powerpoint/2010/main" val="385067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1320800"/>
          </a:xfrm>
        </p:spPr>
        <p:txBody>
          <a:bodyPr/>
          <a:lstStyle/>
          <a:p>
            <a:pPr algn="ctr"/>
            <a:r>
              <a:rPr lang="ar-SA" b="0" dirty="0" smtClean="0">
                <a:solidFill>
                  <a:srgbClr val="0000FF"/>
                </a:solidFill>
                <a:cs typeface="SKR HEAD1" pitchFamily="2" charset="-78"/>
              </a:rPr>
              <a:t>تعريف التسويق الدولي</a:t>
            </a:r>
            <a:r>
              <a:rPr lang="ar-SA" sz="5400" dirty="0" smtClean="0"/>
              <a:t> </a:t>
            </a:r>
            <a:endParaRPr lang="fr-FR" dirty="0"/>
          </a:p>
        </p:txBody>
      </p:sp>
      <p:sp>
        <p:nvSpPr>
          <p:cNvPr id="4" name="Rectangle 3"/>
          <p:cNvSpPr/>
          <p:nvPr/>
        </p:nvSpPr>
        <p:spPr>
          <a:xfrm>
            <a:off x="528034" y="995228"/>
            <a:ext cx="9736428" cy="5078313"/>
          </a:xfrm>
          <a:prstGeom prst="rect">
            <a:avLst/>
          </a:prstGeom>
        </p:spPr>
        <p:txBody>
          <a:bodyPr wrap="square">
            <a:spAutoFit/>
          </a:bodyPr>
          <a:lstStyle/>
          <a:p>
            <a:pPr algn="just" rtl="1"/>
            <a:r>
              <a:rPr lang="ar-SA" sz="3600" dirty="0">
                <a:latin typeface="Times New Roman" panose="02020603050405020304" pitchFamily="18" charset="0"/>
                <a:cs typeface="Times New Roman" panose="02020603050405020304" pitchFamily="18" charset="0"/>
              </a:rPr>
              <a:t>-         تعريف </a:t>
            </a:r>
            <a:r>
              <a:rPr lang="fr-FR" sz="3600" dirty="0" err="1">
                <a:latin typeface="Times New Roman" panose="02020603050405020304" pitchFamily="18" charset="0"/>
                <a:cs typeface="Times New Roman" panose="02020603050405020304" pitchFamily="18" charset="0"/>
              </a:rPr>
              <a:t>Koleler</a:t>
            </a:r>
            <a:r>
              <a:rPr lang="ar-SA" sz="3600" dirty="0">
                <a:latin typeface="Times New Roman" panose="02020603050405020304" pitchFamily="18" charset="0"/>
                <a:cs typeface="Times New Roman" panose="02020603050405020304" pitchFamily="18" charset="0"/>
              </a:rPr>
              <a:t>     للتسويق الدولي سنة 1983: إن التسويق الدولي يشير إلى تسويق السلع والخدمات في أكثر من دولة واحدة.</a:t>
            </a:r>
            <a:endParaRPr lang="fr-FR" sz="3600" dirty="0">
              <a:latin typeface="Times New Roman" panose="02020603050405020304" pitchFamily="18" charset="0"/>
              <a:cs typeface="Times New Roman" panose="02020603050405020304" pitchFamily="18" charset="0"/>
            </a:endParaRPr>
          </a:p>
          <a:p>
            <a:pPr algn="just" rtl="1"/>
            <a:r>
              <a:rPr lang="ar-SA" sz="3600" dirty="0">
                <a:latin typeface="Times New Roman" panose="02020603050405020304" pitchFamily="18" charset="0"/>
                <a:cs typeface="Times New Roman" panose="02020603050405020304" pitchFamily="18" charset="0"/>
              </a:rPr>
              <a:t>-         تعريف </a:t>
            </a:r>
            <a:r>
              <a:rPr lang="fr-FR" sz="3600" dirty="0" err="1">
                <a:latin typeface="Times New Roman" panose="02020603050405020304" pitchFamily="18" charset="0"/>
                <a:cs typeface="Times New Roman" panose="02020603050405020304" pitchFamily="18" charset="0"/>
              </a:rPr>
              <a:t>Paliwoda</a:t>
            </a:r>
            <a:r>
              <a:rPr lang="ar-SA" sz="3600" dirty="0">
                <a:latin typeface="Times New Roman" panose="02020603050405020304" pitchFamily="18" charset="0"/>
                <a:cs typeface="Times New Roman" panose="02020603050405020304" pitchFamily="18" charset="0"/>
              </a:rPr>
              <a:t>   للتسويق الدولي سنة 1988: التسويق الدولي يهتم بتطبيق عمليات التسويق عبر الحدود الوطنية.</a:t>
            </a:r>
            <a:endParaRPr lang="fr-FR" sz="3600" dirty="0">
              <a:latin typeface="Times New Roman" panose="02020603050405020304" pitchFamily="18" charset="0"/>
              <a:cs typeface="Times New Roman" panose="02020603050405020304" pitchFamily="18" charset="0"/>
            </a:endParaRPr>
          </a:p>
          <a:p>
            <a:pPr algn="just" rtl="1"/>
            <a:r>
              <a:rPr lang="ar-SA" sz="3600" dirty="0">
                <a:latin typeface="Times New Roman" panose="02020603050405020304" pitchFamily="18" charset="0"/>
                <a:cs typeface="Times New Roman" panose="02020603050405020304" pitchFamily="18" charset="0"/>
              </a:rPr>
              <a:t>-         تعريف </a:t>
            </a:r>
            <a:r>
              <a:rPr lang="fr-FR" sz="3600" dirty="0" err="1">
                <a:latin typeface="Times New Roman" panose="02020603050405020304" pitchFamily="18" charset="0"/>
                <a:cs typeface="Times New Roman" panose="02020603050405020304" pitchFamily="18" charset="0"/>
              </a:rPr>
              <a:t>abaum</a:t>
            </a:r>
            <a:r>
              <a:rPr lang="ar-SA" sz="3600" dirty="0">
                <a:latin typeface="Times New Roman" panose="02020603050405020304" pitchFamily="18" charset="0"/>
                <a:cs typeface="Times New Roman" panose="02020603050405020304" pitchFamily="18" charset="0"/>
              </a:rPr>
              <a:t>     للتسويق الدولي سنة 1989 : من وجهة نظر الشركة بأنه قسم من الأعمال يهتم بتخطيط و ترويج و توزيع  و تسعير و خدمة السلع و الخدمات التي يرغب فيها المستهلك الأخير والمستخدم عبر الحدود السياسية .   </a:t>
            </a:r>
            <a:endParaRPr lang="ar-SA"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073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0062" y="1207552"/>
            <a:ext cx="8596668" cy="3880773"/>
          </a:xfrm>
        </p:spPr>
        <p:txBody>
          <a:bodyPr>
            <a:noAutofit/>
          </a:bodyPr>
          <a:lstStyle/>
          <a:p>
            <a:pPr algn="just" rtl="1"/>
            <a:endParaRPr lang="fr-FR" sz="3600" dirty="0" smtClean="0">
              <a:latin typeface="Times New Roman" panose="02020603050405020304" pitchFamily="18" charset="0"/>
              <a:cs typeface="Times New Roman" panose="02020603050405020304" pitchFamily="18" charset="0"/>
            </a:endParaRPr>
          </a:p>
          <a:p>
            <a:pPr algn="just" rtl="1"/>
            <a:r>
              <a:rPr lang="ar-SA" sz="3600" dirty="0" smtClean="0">
                <a:latin typeface="Times New Roman" panose="02020603050405020304" pitchFamily="18" charset="0"/>
                <a:cs typeface="Times New Roman" panose="02020603050405020304" pitchFamily="18" charset="0"/>
              </a:rPr>
              <a:t>-         تعريف   </a:t>
            </a:r>
            <a:r>
              <a:rPr lang="fr-FR" sz="3600" dirty="0" smtClean="0">
                <a:latin typeface="Times New Roman" panose="02020603050405020304" pitchFamily="18" charset="0"/>
                <a:cs typeface="Times New Roman" panose="02020603050405020304" pitchFamily="18" charset="0"/>
              </a:rPr>
              <a:t>Bradly</a:t>
            </a:r>
            <a:r>
              <a:rPr lang="ar-SA" sz="3600" dirty="0" smtClean="0">
                <a:latin typeface="Times New Roman" panose="02020603050405020304" pitchFamily="18" charset="0"/>
                <a:cs typeface="Times New Roman" panose="02020603050405020304" pitchFamily="18" charset="0"/>
              </a:rPr>
              <a:t> للتسويق الدولي سنة 1991 : إن قرارات و عمليات التسويق الدولي تتطلب قيام الشركة   بتحديد حاجات ورغبات المستهلكين و إنتاج أصول التي تحقق ميزة تفضيلية للتسويق وإجراء اتصالات حول هذه الأصول وتوزيعها وتبادلها دوليا عن طريق واحدة أو مجموعة من صيغ التعاقد على التبادل .</a:t>
            </a:r>
            <a:endParaRPr lang="fr-FR" sz="3600" dirty="0" smtClean="0">
              <a:latin typeface="Times New Roman" panose="02020603050405020304" pitchFamily="18" charset="0"/>
              <a:cs typeface="Times New Roman" panose="02020603050405020304" pitchFamily="18" charset="0"/>
            </a:endParaRPr>
          </a:p>
          <a:p>
            <a:endParaRPr lang="fr-F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406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AutoShape 2"/>
          <p:cNvSpPr txBox="1">
            <a:spLocks noChangeArrowheads="1"/>
          </p:cNvSpPr>
          <p:nvPr/>
        </p:nvSpPr>
        <p:spPr>
          <a:xfrm>
            <a:off x="3492500" y="620713"/>
            <a:ext cx="4822825" cy="7826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SA" sz="3200" smtClean="0">
                <a:solidFill>
                  <a:srgbClr val="0000FF"/>
                </a:solidFill>
                <a:cs typeface="SKR HEAD1" pitchFamily="2" charset="-78"/>
              </a:rPr>
              <a:t>تطور نشاط التسويق الدولي</a:t>
            </a:r>
            <a:r>
              <a:rPr lang="ar-SA" sz="4000" smtClean="0"/>
              <a:t> </a:t>
            </a:r>
            <a:endParaRPr lang="en-US" sz="4000" dirty="0"/>
          </a:p>
        </p:txBody>
      </p:sp>
      <p:sp>
        <p:nvSpPr>
          <p:cNvPr id="5" name="Rectangle 4"/>
          <p:cNvSpPr/>
          <p:nvPr/>
        </p:nvSpPr>
        <p:spPr>
          <a:xfrm>
            <a:off x="720165" y="1690688"/>
            <a:ext cx="10367493" cy="3884140"/>
          </a:xfrm>
          <a:prstGeom prst="rect">
            <a:avLst/>
          </a:prstGeom>
        </p:spPr>
        <p:txBody>
          <a:bodyPr wrap="square">
            <a:spAutoFit/>
          </a:bodyPr>
          <a:lstStyle/>
          <a:p>
            <a:pPr algn="justLow" rtl="1">
              <a:lnSpc>
                <a:spcPct val="110000"/>
              </a:lnSpc>
              <a:buSzPct val="70000"/>
            </a:pPr>
            <a:r>
              <a:rPr lang="ar-SA" sz="2800" dirty="0" smtClean="0">
                <a:solidFill>
                  <a:srgbClr val="000000"/>
                </a:solidFill>
                <a:cs typeface="Simplified Arabic" panose="02020603050405020304" pitchFamily="18" charset="-78"/>
              </a:rPr>
              <a:t>مر التسويق الدولي بعدة مراحل حتى وصل إلي حالته الراهنة من التعدد في عملياته وتشعب ممارساته في الأسواق الدولية</a:t>
            </a:r>
            <a:r>
              <a:rPr lang="en-US" sz="2800" dirty="0" smtClean="0">
                <a:solidFill>
                  <a:srgbClr val="000000"/>
                </a:solidFill>
                <a:cs typeface="Simplified Arabic" panose="02020603050405020304" pitchFamily="18" charset="-78"/>
              </a:rPr>
              <a:t> </a:t>
            </a:r>
            <a:r>
              <a:rPr lang="ar-SA" sz="2800" dirty="0" smtClean="0">
                <a:solidFill>
                  <a:srgbClr val="000000"/>
                </a:solidFill>
                <a:cs typeface="Simplified Arabic" panose="02020603050405020304" pitchFamily="18" charset="-78"/>
              </a:rPr>
              <a:t> ومن أبرز هذه المراحل : </a:t>
            </a:r>
          </a:p>
          <a:p>
            <a:pPr algn="justLow" rtl="1">
              <a:lnSpc>
                <a:spcPct val="110000"/>
              </a:lnSpc>
              <a:buSzPct val="65000"/>
              <a:buBlip>
                <a:blip r:embed="rId2"/>
              </a:buBlip>
            </a:pPr>
            <a:r>
              <a:rPr lang="ar-SA" sz="2800" dirty="0" smtClean="0">
                <a:solidFill>
                  <a:srgbClr val="000000"/>
                </a:solidFill>
                <a:cs typeface="Simplified Arabic" panose="02020603050405020304" pitchFamily="18" charset="-78"/>
              </a:rPr>
              <a:t> مرحلة التبادل التجاري </a:t>
            </a:r>
          </a:p>
          <a:p>
            <a:pPr algn="justLow" rtl="1">
              <a:lnSpc>
                <a:spcPct val="110000"/>
              </a:lnSpc>
              <a:buSzPct val="65000"/>
              <a:buBlip>
                <a:blip r:embed="rId2"/>
              </a:buBlip>
            </a:pPr>
            <a:r>
              <a:rPr lang="ar-SA" sz="2800" dirty="0" smtClean="0">
                <a:solidFill>
                  <a:srgbClr val="000000"/>
                </a:solidFill>
                <a:cs typeface="Simplified Arabic" panose="02020603050405020304" pitchFamily="18" charset="-78"/>
              </a:rPr>
              <a:t> مرحلة التجمعات الاقتصادية </a:t>
            </a:r>
          </a:p>
          <a:p>
            <a:pPr algn="justLow" rtl="1">
              <a:lnSpc>
                <a:spcPct val="110000"/>
              </a:lnSpc>
              <a:buSzPct val="65000"/>
              <a:buBlip>
                <a:blip r:embed="rId2"/>
              </a:buBlip>
            </a:pPr>
            <a:r>
              <a:rPr lang="ar-SA" sz="2800" dirty="0" smtClean="0">
                <a:solidFill>
                  <a:srgbClr val="000000"/>
                </a:solidFill>
                <a:cs typeface="Simplified Arabic" panose="02020603050405020304" pitchFamily="18" charset="-78"/>
              </a:rPr>
              <a:t> مرحلة ظهور الشركات الصغيرة </a:t>
            </a:r>
          </a:p>
          <a:p>
            <a:pPr algn="justLow" rtl="1">
              <a:lnSpc>
                <a:spcPct val="110000"/>
              </a:lnSpc>
              <a:buSzPct val="65000"/>
              <a:buBlip>
                <a:blip r:embed="rId2"/>
              </a:buBlip>
            </a:pPr>
            <a:r>
              <a:rPr lang="ar-SA" sz="2800" dirty="0" smtClean="0">
                <a:solidFill>
                  <a:srgbClr val="000000"/>
                </a:solidFill>
                <a:cs typeface="Simplified Arabic" panose="02020603050405020304" pitchFamily="18" charset="-78"/>
              </a:rPr>
              <a:t> مرحلة السوق العالمي </a:t>
            </a:r>
          </a:p>
          <a:p>
            <a:pPr algn="justLow" rtl="1">
              <a:lnSpc>
                <a:spcPct val="110000"/>
              </a:lnSpc>
              <a:buSzPct val="65000"/>
              <a:buBlip>
                <a:blip r:embed="rId2"/>
              </a:buBlip>
            </a:pPr>
            <a:r>
              <a:rPr lang="ar-SA" sz="2800" dirty="0" smtClean="0">
                <a:solidFill>
                  <a:srgbClr val="000000"/>
                </a:solidFill>
                <a:cs typeface="Simplified Arabic" panose="02020603050405020304" pitchFamily="18" charset="-78"/>
              </a:rPr>
              <a:t> مرحلة التجارة الدولية </a:t>
            </a:r>
          </a:p>
          <a:p>
            <a:pPr algn="justLow" rtl="1">
              <a:lnSpc>
                <a:spcPct val="110000"/>
              </a:lnSpc>
              <a:buSzPct val="65000"/>
              <a:buBlip>
                <a:blip r:embed="rId2"/>
              </a:buBlip>
            </a:pPr>
            <a:r>
              <a:rPr lang="ar-SA" sz="2800" dirty="0" smtClean="0">
                <a:solidFill>
                  <a:srgbClr val="000000"/>
                </a:solidFill>
                <a:cs typeface="Simplified Arabic" panose="02020603050405020304" pitchFamily="18" charset="-78"/>
              </a:rPr>
              <a:t> مرحلة التجارة الإلكترونية  </a:t>
            </a:r>
          </a:p>
        </p:txBody>
      </p:sp>
    </p:spTree>
    <p:extLst>
      <p:ext uri="{BB962C8B-B14F-4D97-AF65-F5344CB8AC3E}">
        <p14:creationId xmlns:p14="http://schemas.microsoft.com/office/powerpoint/2010/main" val="3730476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390</TotalTime>
  <Words>473</Words>
  <Application>Microsoft Office PowerPoint</Application>
  <PresentationFormat>Grand écran</PresentationFormat>
  <Paragraphs>45</Paragraphs>
  <Slides>12</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12</vt:i4>
      </vt:variant>
    </vt:vector>
  </HeadingPairs>
  <TitlesOfParts>
    <vt:vector size="23" baseType="lpstr">
      <vt:lpstr>SimSun</vt:lpstr>
      <vt:lpstr>Arial</vt:lpstr>
      <vt:lpstr>Calibri</vt:lpstr>
      <vt:lpstr>Simplified Arabic</vt:lpstr>
      <vt:lpstr>SKR HEAD1</vt:lpstr>
      <vt:lpstr>Tahoma</vt:lpstr>
      <vt:lpstr>Times New Roman</vt:lpstr>
      <vt:lpstr>Trebuchet MS</vt:lpstr>
      <vt:lpstr>Wingdings</vt:lpstr>
      <vt:lpstr>Wingdings 3</vt:lpstr>
      <vt:lpstr>Facette</vt:lpstr>
      <vt:lpstr>التسويق الدولي </vt:lpstr>
      <vt:lpstr>Présentation PowerPoint</vt:lpstr>
      <vt:lpstr> تعريف الجمعية الأمريكية للتسويق American Marketing Association (AMA)  حيث ترى أن التسويق عبارة عن    ”عملية تنطوي على تخطيط وتنفيذ المفاهيم أو التصورات الخاصة بالأفكار والسلع والخدمات وتسعيرها وترويجها وتوزيعها لتحقيق عمليات تبادل قادرة على تحقيق أهداف الأفراد والمؤسسات“. </vt:lpstr>
      <vt:lpstr>Présentation PowerPoint</vt:lpstr>
      <vt:lpstr>Présentation PowerPoint</vt:lpstr>
      <vt:lpstr>التوجه البيعي و التوجه التسويقي في منظمات الأعمال.</vt:lpstr>
      <vt:lpstr>تعريف التسويق الدولي </vt:lpstr>
      <vt:lpstr>Présentation PowerPoint</vt:lpstr>
      <vt:lpstr>Présentation PowerPoint</vt:lpstr>
      <vt:lpstr>وظائف التسويق الدولي</vt:lpstr>
      <vt:lpstr>Présentation PowerPoint</vt:lpstr>
      <vt:lpstr>أهداف التسويق الدولي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التسويق الدولي</dc:title>
  <dc:creator>HOME</dc:creator>
  <cp:lastModifiedBy>HOME</cp:lastModifiedBy>
  <cp:revision>124</cp:revision>
  <dcterms:created xsi:type="dcterms:W3CDTF">2021-12-05T13:55:49Z</dcterms:created>
  <dcterms:modified xsi:type="dcterms:W3CDTF">2022-04-20T09:37:22Z</dcterms:modified>
</cp:coreProperties>
</file>