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5"/>
  </p:notesMasterIdLst>
  <p:sldIdLst>
    <p:sldId id="256" r:id="rId2"/>
    <p:sldId id="346" r:id="rId3"/>
    <p:sldId id="288" r:id="rId4"/>
    <p:sldId id="286" r:id="rId5"/>
    <p:sldId id="287" r:id="rId6"/>
    <p:sldId id="291" r:id="rId7"/>
    <p:sldId id="292" r:id="rId8"/>
    <p:sldId id="293" r:id="rId9"/>
    <p:sldId id="294" r:id="rId10"/>
    <p:sldId id="295" r:id="rId11"/>
    <p:sldId id="297" r:id="rId12"/>
    <p:sldId id="298" r:id="rId13"/>
    <p:sldId id="299" r:id="rId14"/>
    <p:sldId id="300" r:id="rId15"/>
    <p:sldId id="302" r:id="rId16"/>
    <p:sldId id="303" r:id="rId17"/>
    <p:sldId id="305" r:id="rId18"/>
    <p:sldId id="307" r:id="rId19"/>
    <p:sldId id="309" r:id="rId20"/>
    <p:sldId id="315" r:id="rId21"/>
    <p:sldId id="313" r:id="rId22"/>
    <p:sldId id="314" r:id="rId23"/>
    <p:sldId id="316" r:id="rId24"/>
    <p:sldId id="318" r:id="rId25"/>
    <p:sldId id="322" r:id="rId26"/>
    <p:sldId id="320" r:id="rId27"/>
    <p:sldId id="321" r:id="rId28"/>
    <p:sldId id="323" r:id="rId29"/>
    <p:sldId id="326" r:id="rId30"/>
    <p:sldId id="327" r:id="rId31"/>
    <p:sldId id="331" r:id="rId32"/>
    <p:sldId id="335" r:id="rId33"/>
    <p:sldId id="336" r:id="rId3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70" d="100"/>
          <a:sy n="70" d="100"/>
        </p:scale>
        <p:origin x="73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31299FB-A05E-4458-8C55-980516764D02}" type="doc">
      <dgm:prSet loTypeId="urn:microsoft.com/office/officeart/2005/8/layout/arrow1" loCatId="relationship" qsTypeId="urn:microsoft.com/office/officeart/2005/8/quickstyle/simple1" qsCatId="simple" csTypeId="urn:microsoft.com/office/officeart/2005/8/colors/accent1_2" csCatId="accent1" phldr="1"/>
      <dgm:spPr/>
      <dgm:t>
        <a:bodyPr/>
        <a:lstStyle/>
        <a:p>
          <a:endParaRPr lang="fr-FR"/>
        </a:p>
      </dgm:t>
    </dgm:pt>
    <dgm:pt modelId="{2781DD5A-C33B-4BBF-8D4F-FFF51CAD2530}">
      <dgm:prSet phldrT="[Texte]" phldr="1"/>
      <dgm:spPr/>
      <dgm:t>
        <a:bodyPr/>
        <a:lstStyle/>
        <a:p>
          <a:endParaRPr lang="fr-FR" dirty="0"/>
        </a:p>
      </dgm:t>
    </dgm:pt>
    <dgm:pt modelId="{EAB96305-0309-4841-84E5-D1BAC8FCD44F}" type="parTrans" cxnId="{12A4C416-7ED5-4072-9714-D4C10327F356}">
      <dgm:prSet/>
      <dgm:spPr/>
      <dgm:t>
        <a:bodyPr/>
        <a:lstStyle/>
        <a:p>
          <a:endParaRPr lang="fr-FR"/>
        </a:p>
      </dgm:t>
    </dgm:pt>
    <dgm:pt modelId="{2E3006A7-4877-4E0E-B772-27A4EA495AB4}" type="sibTrans" cxnId="{12A4C416-7ED5-4072-9714-D4C10327F356}">
      <dgm:prSet/>
      <dgm:spPr/>
      <dgm:t>
        <a:bodyPr/>
        <a:lstStyle/>
        <a:p>
          <a:endParaRPr lang="fr-FR"/>
        </a:p>
      </dgm:t>
    </dgm:pt>
    <dgm:pt modelId="{E564A114-83AE-443E-ACF0-D3B7CC32FF44}" type="pres">
      <dgm:prSet presAssocID="{A31299FB-A05E-4458-8C55-980516764D02}" presName="cycle" presStyleCnt="0">
        <dgm:presLayoutVars>
          <dgm:dir/>
          <dgm:resizeHandles val="exact"/>
        </dgm:presLayoutVars>
      </dgm:prSet>
      <dgm:spPr/>
      <dgm:t>
        <a:bodyPr/>
        <a:lstStyle/>
        <a:p>
          <a:endParaRPr lang="fr-FR"/>
        </a:p>
      </dgm:t>
    </dgm:pt>
    <dgm:pt modelId="{8ECFC13E-1F5B-48FC-8125-9AE0B4404679}" type="pres">
      <dgm:prSet presAssocID="{2781DD5A-C33B-4BBF-8D4F-FFF51CAD2530}" presName="arrow" presStyleLbl="node1" presStyleIdx="0" presStyleCnt="1" custAng="16200000" custScaleY="100173">
        <dgm:presLayoutVars>
          <dgm:bulletEnabled val="1"/>
        </dgm:presLayoutVars>
      </dgm:prSet>
      <dgm:spPr/>
      <dgm:t>
        <a:bodyPr/>
        <a:lstStyle/>
        <a:p>
          <a:endParaRPr lang="fr-FR"/>
        </a:p>
      </dgm:t>
    </dgm:pt>
  </dgm:ptLst>
  <dgm:cxnLst>
    <dgm:cxn modelId="{208E720D-E038-4EC6-B4CA-31EB180CD534}" type="presOf" srcId="{2781DD5A-C33B-4BBF-8D4F-FFF51CAD2530}" destId="{8ECFC13E-1F5B-48FC-8125-9AE0B4404679}" srcOrd="0" destOrd="0" presId="urn:microsoft.com/office/officeart/2005/8/layout/arrow1"/>
    <dgm:cxn modelId="{12A4C416-7ED5-4072-9714-D4C10327F356}" srcId="{A31299FB-A05E-4458-8C55-980516764D02}" destId="{2781DD5A-C33B-4BBF-8D4F-FFF51CAD2530}" srcOrd="0" destOrd="0" parTransId="{EAB96305-0309-4841-84E5-D1BAC8FCD44F}" sibTransId="{2E3006A7-4877-4E0E-B772-27A4EA495AB4}"/>
    <dgm:cxn modelId="{CE709031-1197-475E-8B80-673959C316DF}" type="presOf" srcId="{A31299FB-A05E-4458-8C55-980516764D02}" destId="{E564A114-83AE-443E-ACF0-D3B7CC32FF44}" srcOrd="0" destOrd="0" presId="urn:microsoft.com/office/officeart/2005/8/layout/arrow1"/>
    <dgm:cxn modelId="{C4D87548-99CE-478B-AD63-417C5BEA9DE8}" type="presParOf" srcId="{E564A114-83AE-443E-ACF0-D3B7CC32FF44}" destId="{8ECFC13E-1F5B-48FC-8125-9AE0B4404679}" srcOrd="0" destOrd="0" presId="urn:microsoft.com/office/officeart/2005/8/layout/arrow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CFC13E-1F5B-48FC-8125-9AE0B4404679}">
      <dsp:nvSpPr>
        <dsp:cNvPr id="0" name=""/>
        <dsp:cNvSpPr/>
      </dsp:nvSpPr>
      <dsp:spPr>
        <a:xfrm rot="16200000">
          <a:off x="3328552" y="0"/>
          <a:ext cx="1939207" cy="1942561"/>
        </a:xfrm>
        <a:prstGeom prst="upArrow">
          <a:avLst>
            <a:gd name="adj1" fmla="val 50000"/>
            <a:gd name="adj2" fmla="val 35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endParaRPr lang="fr-FR" sz="1700" kern="1200" dirty="0"/>
        </a:p>
      </dsp:txBody>
      <dsp:txXfrm>
        <a:off x="3983035" y="169681"/>
        <a:ext cx="969603" cy="1603200"/>
      </dsp:txXfrm>
    </dsp:sp>
  </dsp:spTree>
</dsp:drawing>
</file>

<file path=ppt/diagrams/layout1.xml><?xml version="1.0" encoding="utf-8"?>
<dgm:layoutDef xmlns:dgm="http://schemas.openxmlformats.org/drawingml/2006/diagram" xmlns:a="http://schemas.openxmlformats.org/drawingml/2006/main" uniqueId="urn:microsoft.com/office/officeart/2005/8/layout/arrow1">
  <dgm:title val=""/>
  <dgm:desc val=""/>
  <dgm:catLst>
    <dgm:cat type="relationship" pri="7000"/>
    <dgm:cat type="process" pri="32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ycle">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equ" val="2">
        <dgm:constrLst>
          <dgm:constr type="primFontSz" for="ch" ptType="node" op="equ" val="65"/>
          <dgm:constr type="w" for="ch" ptType="node" refType="w"/>
          <dgm:constr type="h" for="ch" ptType="node" refType="w" refFor="ch" refPtType="node"/>
          <dgm:constr type="sibSp" refType="w" refFor="ch" refPtType="node" fact="0.1"/>
          <dgm:constr type="diam" refType="w" refFor="ch" refPtType="node" fact="1.1"/>
        </dgm:constrLst>
      </dgm:if>
      <dgm:if name="Name11" axis="ch" ptType="node" func="cnt" op="equ" val="5">
        <dgm:constrLst>
          <dgm:constr type="primFontSz" for="ch" ptType="node" op="equ" val="65"/>
          <dgm:constr type="w" for="ch" ptType="node" refType="w"/>
          <dgm:constr type="h" for="ch" ptType="node" refType="w" refFor="ch" refPtType="node"/>
          <dgm:constr type="sibSp" refType="w" refFor="ch" refPtType="node" fact="-0.24"/>
        </dgm:constrLst>
      </dgm:if>
      <dgm:if name="Name12" axis="ch" ptType="node" func="cnt" op="equ" val="6">
        <dgm:constrLst>
          <dgm:constr type="primFontSz" for="ch" ptType="node" op="equ" val="65"/>
          <dgm:constr type="w" for="ch" ptType="node" refType="w"/>
          <dgm:constr type="h" for="ch" ptType="node" refType="w" refFor="ch" refPtType="node"/>
          <dgm:constr type="sibSp" refType="w" refFor="ch" refPtType="node" fact="-0.2"/>
        </dgm:constrLst>
      </dgm:if>
      <dgm:if name="Name13" axis="ch" ptType="node" func="cnt" op="equ" val="8">
        <dgm:constrLst>
          <dgm:constr type="primFontSz" for="ch" ptType="node" op="equ" val="65"/>
          <dgm:constr type="w" for="ch" ptType="node" refType="w"/>
          <dgm:constr type="h" for="ch" ptType="node" refType="w" refFor="ch" refPtType="node"/>
          <dgm:constr type="sibSp" refType="w" refFor="ch" refPtType="node" fact="-0.15"/>
        </dgm:constrLst>
      </dgm:if>
      <dgm:if name="Name14" axis="ch" ptType="node" func="cnt" op="equ" val="10">
        <dgm:constrLst>
          <dgm:constr type="primFontSz" for="ch" ptType="node" op="lte" val="65"/>
          <dgm:constr type="w" for="ch" ptType="node" refType="w"/>
          <dgm:constr type="h" for="ch" ptType="node" refType="w" refFor="ch" refPtType="node"/>
          <dgm:constr type="sibSp" refType="w" refFor="ch" refPtType="node" fact="-0.24"/>
        </dgm:constrLst>
      </dgm:if>
      <dgm:else name="Name15">
        <dgm:constrLst>
          <dgm:constr type="primFontSz" for="ch" ptType="node" op="equ" val="65"/>
          <dgm:constr type="w" for="ch" ptType="node" refType="w"/>
          <dgm:constr type="h" for="ch" ptType="node" refType="w" refFor="ch" refPtType="node"/>
          <dgm:constr type="sibSp" refType="w" refFor="ch" refPtType="node" fact="-0.35"/>
        </dgm:constrLst>
      </dgm:else>
    </dgm:choose>
    <dgm:ruleLst/>
    <dgm:forEach name="Name16" axis="ch" ptType="node">
      <dgm:layoutNode name="arrow">
        <dgm:varLst>
          <dgm:bulletEnabled val="1"/>
        </dgm:varLst>
        <dgm:alg type="tx"/>
        <dgm:shape xmlns:r="http://schemas.openxmlformats.org/officeDocument/2006/relationships" type="upArrow" r:blip="">
          <dgm:adjLst>
            <dgm:adj idx="2" val="0.35"/>
          </dgm:adjLst>
        </dgm:shape>
        <dgm:presOf axis="desOrSelf" ptType="node"/>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AD9CC9C-FB34-4307-BBC5-A95EBA7CA408}" type="datetimeFigureOut">
              <a:rPr lang="fr-FR" smtClean="0"/>
              <a:t>20/04/2022</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AC1E19-C197-4CDE-ADD9-4A065AB71DF8}" type="slidenum">
              <a:rPr lang="fr-FR" smtClean="0"/>
              <a:t>‹N°›</a:t>
            </a:fld>
            <a:endParaRPr lang="fr-FR"/>
          </a:p>
        </p:txBody>
      </p:sp>
    </p:spTree>
    <p:extLst>
      <p:ext uri="{BB962C8B-B14F-4D97-AF65-F5344CB8AC3E}">
        <p14:creationId xmlns:p14="http://schemas.microsoft.com/office/powerpoint/2010/main" val="15038882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smtClean="0"/>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0BAE7AF4-9268-4576-A882-633730C42301}" type="datetimeFigureOut">
              <a:rPr lang="fr-FR" smtClean="0"/>
              <a:t>20/04/2022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8CDEDC8-FFBE-4B67-A8EF-EB73AA13EB2B}" type="slidenum">
              <a:rPr lang="fr-FR" smtClean="0"/>
              <a:t>‹N°›</a:t>
            </a:fld>
            <a:endParaRPr lang="fr-FR"/>
          </a:p>
        </p:txBody>
      </p:sp>
    </p:spTree>
    <p:extLst>
      <p:ext uri="{BB962C8B-B14F-4D97-AF65-F5344CB8AC3E}">
        <p14:creationId xmlns:p14="http://schemas.microsoft.com/office/powerpoint/2010/main" val="19622389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0BAE7AF4-9268-4576-A882-633730C42301}" type="datetimeFigureOut">
              <a:rPr lang="fr-FR" smtClean="0"/>
              <a:t>20/04/2022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8CDEDC8-FFBE-4B67-A8EF-EB73AA13EB2B}" type="slidenum">
              <a:rPr lang="fr-FR" smtClean="0"/>
              <a:t>‹N°›</a:t>
            </a:fld>
            <a:endParaRPr lang="fr-FR"/>
          </a:p>
        </p:txBody>
      </p:sp>
    </p:spTree>
    <p:extLst>
      <p:ext uri="{BB962C8B-B14F-4D97-AF65-F5344CB8AC3E}">
        <p14:creationId xmlns:p14="http://schemas.microsoft.com/office/powerpoint/2010/main" val="10410060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0BAE7AF4-9268-4576-A882-633730C42301}" type="datetimeFigureOut">
              <a:rPr lang="fr-FR" smtClean="0"/>
              <a:t>20/04/2022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8CDEDC8-FFBE-4B67-A8EF-EB73AA13EB2B}" type="slidenum">
              <a:rPr lang="fr-FR" smtClean="0"/>
              <a:t>‹N°›</a:t>
            </a:fld>
            <a:endParaRPr lang="fr-F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9676900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0BAE7AF4-9268-4576-A882-633730C42301}" type="datetimeFigureOut">
              <a:rPr lang="fr-FR" smtClean="0"/>
              <a:t>20/04/2022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8CDEDC8-FFBE-4B67-A8EF-EB73AA13EB2B}" type="slidenum">
              <a:rPr lang="fr-FR" smtClean="0"/>
              <a:t>‹N°›</a:t>
            </a:fld>
            <a:endParaRPr lang="fr-FR"/>
          </a:p>
        </p:txBody>
      </p:sp>
    </p:spTree>
    <p:extLst>
      <p:ext uri="{BB962C8B-B14F-4D97-AF65-F5344CB8AC3E}">
        <p14:creationId xmlns:p14="http://schemas.microsoft.com/office/powerpoint/2010/main" val="15888657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0BAE7AF4-9268-4576-A882-633730C42301}" type="datetimeFigureOut">
              <a:rPr lang="fr-FR" smtClean="0"/>
              <a:t>20/04/2022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8CDEDC8-FFBE-4B67-A8EF-EB73AA13EB2B}" type="slidenum">
              <a:rPr lang="fr-FR" smtClean="0"/>
              <a:t>‹N°›</a:t>
            </a:fld>
            <a:endParaRPr lang="fr-F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3896748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0BAE7AF4-9268-4576-A882-633730C42301}" type="datetimeFigureOut">
              <a:rPr lang="fr-FR" smtClean="0"/>
              <a:t>20/04/2022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8CDEDC8-FFBE-4B67-A8EF-EB73AA13EB2B}" type="slidenum">
              <a:rPr lang="fr-FR" smtClean="0"/>
              <a:t>‹N°›</a:t>
            </a:fld>
            <a:endParaRPr lang="fr-FR"/>
          </a:p>
        </p:txBody>
      </p:sp>
    </p:spTree>
    <p:extLst>
      <p:ext uri="{BB962C8B-B14F-4D97-AF65-F5344CB8AC3E}">
        <p14:creationId xmlns:p14="http://schemas.microsoft.com/office/powerpoint/2010/main" val="21822081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0BAE7AF4-9268-4576-A882-633730C42301}" type="datetimeFigureOut">
              <a:rPr lang="fr-FR" smtClean="0"/>
              <a:t>20/04/2022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8CDEDC8-FFBE-4B67-A8EF-EB73AA13EB2B}" type="slidenum">
              <a:rPr lang="fr-FR" smtClean="0"/>
              <a:t>‹N°›</a:t>
            </a:fld>
            <a:endParaRPr lang="fr-FR"/>
          </a:p>
        </p:txBody>
      </p:sp>
    </p:spTree>
    <p:extLst>
      <p:ext uri="{BB962C8B-B14F-4D97-AF65-F5344CB8AC3E}">
        <p14:creationId xmlns:p14="http://schemas.microsoft.com/office/powerpoint/2010/main" val="5508221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0BAE7AF4-9268-4576-A882-633730C42301}" type="datetimeFigureOut">
              <a:rPr lang="fr-FR" smtClean="0"/>
              <a:t>20/04/2022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8CDEDC8-FFBE-4B67-A8EF-EB73AA13EB2B}" type="slidenum">
              <a:rPr lang="fr-FR" smtClean="0"/>
              <a:t>‹N°›</a:t>
            </a:fld>
            <a:endParaRPr lang="fr-FR"/>
          </a:p>
        </p:txBody>
      </p:sp>
    </p:spTree>
    <p:extLst>
      <p:ext uri="{BB962C8B-B14F-4D97-AF65-F5344CB8AC3E}">
        <p14:creationId xmlns:p14="http://schemas.microsoft.com/office/powerpoint/2010/main" val="26998220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bl">
  <p:cSld name="عنوان وجدول">
    <p:spTree>
      <p:nvGrpSpPr>
        <p:cNvPr id="1" name=""/>
        <p:cNvGrpSpPr/>
        <p:nvPr/>
      </p:nvGrpSpPr>
      <p:grpSpPr>
        <a:xfrm>
          <a:off x="0" y="0"/>
          <a:ext cx="0" cy="0"/>
          <a:chOff x="0" y="0"/>
          <a:chExt cx="0" cy="0"/>
        </a:xfrm>
      </p:grpSpPr>
      <p:sp>
        <p:nvSpPr>
          <p:cNvPr id="2" name="عنوان 1"/>
          <p:cNvSpPr>
            <a:spLocks noGrp="1"/>
          </p:cNvSpPr>
          <p:nvPr>
            <p:ph type="title"/>
          </p:nvPr>
        </p:nvSpPr>
        <p:spPr>
          <a:xfrm>
            <a:off x="1016000" y="549275"/>
            <a:ext cx="10566400" cy="1143000"/>
          </a:xfrm>
        </p:spPr>
        <p:txBody>
          <a:bodyPr/>
          <a:lstStyle/>
          <a:p>
            <a:r>
              <a:rPr lang="ar-SA" smtClean="0"/>
              <a:t>انقر لتحرير نمط العنوان الرئيسي</a:t>
            </a:r>
            <a:endParaRPr lang="ar-SA"/>
          </a:p>
        </p:txBody>
      </p:sp>
      <p:sp>
        <p:nvSpPr>
          <p:cNvPr id="3" name="عنصر نائب للجدول 2"/>
          <p:cNvSpPr>
            <a:spLocks noGrp="1"/>
          </p:cNvSpPr>
          <p:nvPr>
            <p:ph type="tbl" idx="1"/>
          </p:nvPr>
        </p:nvSpPr>
        <p:spPr>
          <a:xfrm>
            <a:off x="1117601" y="2362201"/>
            <a:ext cx="10257367" cy="3724275"/>
          </a:xfrm>
        </p:spPr>
        <p:txBody>
          <a:bodyPr/>
          <a:lstStyle/>
          <a:p>
            <a:pPr lvl="0"/>
            <a:endParaRPr lang="ar-SA" noProof="0" smtClean="0"/>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9399783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0BAE7AF4-9268-4576-A882-633730C42301}" type="datetimeFigureOut">
              <a:rPr lang="fr-FR" smtClean="0"/>
              <a:t>20/04/2022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8CDEDC8-FFBE-4B67-A8EF-EB73AA13EB2B}" type="slidenum">
              <a:rPr lang="fr-FR" smtClean="0"/>
              <a:t>‹N°›</a:t>
            </a:fld>
            <a:endParaRPr lang="fr-FR"/>
          </a:p>
        </p:txBody>
      </p:sp>
    </p:spTree>
    <p:extLst>
      <p:ext uri="{BB962C8B-B14F-4D97-AF65-F5344CB8AC3E}">
        <p14:creationId xmlns:p14="http://schemas.microsoft.com/office/powerpoint/2010/main" val="34137674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0BAE7AF4-9268-4576-A882-633730C42301}" type="datetimeFigureOut">
              <a:rPr lang="fr-FR" smtClean="0"/>
              <a:t>20/04/2022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8CDEDC8-FFBE-4B67-A8EF-EB73AA13EB2B}" type="slidenum">
              <a:rPr lang="fr-FR" smtClean="0"/>
              <a:t>‹N°›</a:t>
            </a:fld>
            <a:endParaRPr lang="fr-FR"/>
          </a:p>
        </p:txBody>
      </p:sp>
    </p:spTree>
    <p:extLst>
      <p:ext uri="{BB962C8B-B14F-4D97-AF65-F5344CB8AC3E}">
        <p14:creationId xmlns:p14="http://schemas.microsoft.com/office/powerpoint/2010/main" val="42236216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0BAE7AF4-9268-4576-A882-633730C42301}" type="datetimeFigureOut">
              <a:rPr lang="fr-FR" smtClean="0"/>
              <a:t>20/04/2022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8CDEDC8-FFBE-4B67-A8EF-EB73AA13EB2B}" type="slidenum">
              <a:rPr lang="fr-FR" smtClean="0"/>
              <a:t>‹N°›</a:t>
            </a:fld>
            <a:endParaRPr lang="fr-FR"/>
          </a:p>
        </p:txBody>
      </p:sp>
    </p:spTree>
    <p:extLst>
      <p:ext uri="{BB962C8B-B14F-4D97-AF65-F5344CB8AC3E}">
        <p14:creationId xmlns:p14="http://schemas.microsoft.com/office/powerpoint/2010/main" val="40314756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0BAE7AF4-9268-4576-A882-633730C42301}" type="datetimeFigureOut">
              <a:rPr lang="fr-FR" smtClean="0"/>
              <a:t>20/04/2022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B8CDEDC8-FFBE-4B67-A8EF-EB73AA13EB2B}" type="slidenum">
              <a:rPr lang="fr-FR" smtClean="0"/>
              <a:t>‹N°›</a:t>
            </a:fld>
            <a:endParaRPr lang="fr-FR"/>
          </a:p>
        </p:txBody>
      </p:sp>
    </p:spTree>
    <p:extLst>
      <p:ext uri="{BB962C8B-B14F-4D97-AF65-F5344CB8AC3E}">
        <p14:creationId xmlns:p14="http://schemas.microsoft.com/office/powerpoint/2010/main" val="27176567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0BAE7AF4-9268-4576-A882-633730C42301}" type="datetimeFigureOut">
              <a:rPr lang="fr-FR" smtClean="0"/>
              <a:t>20/04/2022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B8CDEDC8-FFBE-4B67-A8EF-EB73AA13EB2B}" type="slidenum">
              <a:rPr lang="fr-FR" smtClean="0"/>
              <a:t>‹N°›</a:t>
            </a:fld>
            <a:endParaRPr lang="fr-FR"/>
          </a:p>
        </p:txBody>
      </p:sp>
    </p:spTree>
    <p:extLst>
      <p:ext uri="{BB962C8B-B14F-4D97-AF65-F5344CB8AC3E}">
        <p14:creationId xmlns:p14="http://schemas.microsoft.com/office/powerpoint/2010/main" val="35478996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AE7AF4-9268-4576-A882-633730C42301}" type="datetimeFigureOut">
              <a:rPr lang="fr-FR" smtClean="0"/>
              <a:t>20/04/2022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B8CDEDC8-FFBE-4B67-A8EF-EB73AA13EB2B}" type="slidenum">
              <a:rPr lang="fr-FR" smtClean="0"/>
              <a:t>‹N°›</a:t>
            </a:fld>
            <a:endParaRPr lang="fr-FR"/>
          </a:p>
        </p:txBody>
      </p:sp>
    </p:spTree>
    <p:extLst>
      <p:ext uri="{BB962C8B-B14F-4D97-AF65-F5344CB8AC3E}">
        <p14:creationId xmlns:p14="http://schemas.microsoft.com/office/powerpoint/2010/main" val="15017503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smtClean="0"/>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0BAE7AF4-9268-4576-A882-633730C42301}" type="datetimeFigureOut">
              <a:rPr lang="fr-FR" smtClean="0"/>
              <a:t>20/04/2022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8CDEDC8-FFBE-4B67-A8EF-EB73AA13EB2B}" type="slidenum">
              <a:rPr lang="fr-FR" smtClean="0"/>
              <a:t>‹N°›</a:t>
            </a:fld>
            <a:endParaRPr lang="fr-FR"/>
          </a:p>
        </p:txBody>
      </p:sp>
    </p:spTree>
    <p:extLst>
      <p:ext uri="{BB962C8B-B14F-4D97-AF65-F5344CB8AC3E}">
        <p14:creationId xmlns:p14="http://schemas.microsoft.com/office/powerpoint/2010/main" val="33267646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0BAE7AF4-9268-4576-A882-633730C42301}" type="datetimeFigureOut">
              <a:rPr lang="fr-FR" smtClean="0"/>
              <a:t>20/04/2022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8CDEDC8-FFBE-4B67-A8EF-EB73AA13EB2B}" type="slidenum">
              <a:rPr lang="fr-FR" smtClean="0"/>
              <a:t>‹N°›</a:t>
            </a:fld>
            <a:endParaRPr lang="fr-FR"/>
          </a:p>
        </p:txBody>
      </p:sp>
    </p:spTree>
    <p:extLst>
      <p:ext uri="{BB962C8B-B14F-4D97-AF65-F5344CB8AC3E}">
        <p14:creationId xmlns:p14="http://schemas.microsoft.com/office/powerpoint/2010/main" val="21708649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BAE7AF4-9268-4576-A882-633730C42301}" type="datetimeFigureOut">
              <a:rPr lang="fr-FR" smtClean="0"/>
              <a:t>20/04/2022</a:t>
            </a:fld>
            <a:endParaRPr lang="fr-F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8CDEDC8-FFBE-4B67-A8EF-EB73AA13EB2B}" type="slidenum">
              <a:rPr lang="fr-FR" smtClean="0"/>
              <a:t>‹N°›</a:t>
            </a:fld>
            <a:endParaRPr lang="fr-FR"/>
          </a:p>
        </p:txBody>
      </p:sp>
    </p:spTree>
    <p:extLst>
      <p:ext uri="{BB962C8B-B14F-4D97-AF65-F5344CB8AC3E}">
        <p14:creationId xmlns:p14="http://schemas.microsoft.com/office/powerpoint/2010/main" val="135644400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p:cNvSpPr>
            <a:spLocks noGrp="1" noChangeArrowheads="1"/>
          </p:cNvSpPr>
          <p:nvPr>
            <p:ph type="ctrTitle"/>
          </p:nvPr>
        </p:nvSpPr>
        <p:spPr>
          <a:xfrm>
            <a:off x="1365400" y="1116647"/>
            <a:ext cx="7766936" cy="1646302"/>
          </a:xfrm>
        </p:spPr>
        <p:txBody>
          <a:bodyPr/>
          <a:lstStyle/>
          <a:p>
            <a:pPr algn="ctr" eaLnBrk="1" hangingPunct="1"/>
            <a:r>
              <a:rPr lang="ar-SA" sz="11500" b="0" dirty="0" smtClean="0">
                <a:solidFill>
                  <a:srgbClr val="FF0000"/>
                </a:solidFill>
                <a:cs typeface="SKR HEAD1" pitchFamily="2" charset="-78"/>
              </a:rPr>
              <a:t>التسويق الدولي</a:t>
            </a:r>
            <a:r>
              <a:rPr lang="ar-SA" sz="13800" dirty="0" smtClean="0"/>
              <a:t> </a:t>
            </a:r>
            <a:endParaRPr lang="en-US" sz="13800" dirty="0" smtClean="0"/>
          </a:p>
        </p:txBody>
      </p:sp>
      <p:sp>
        <p:nvSpPr>
          <p:cNvPr id="3" name="Sous-titre 2"/>
          <p:cNvSpPr>
            <a:spLocks noGrp="1"/>
          </p:cNvSpPr>
          <p:nvPr>
            <p:ph type="subTitle" idx="1"/>
          </p:nvPr>
        </p:nvSpPr>
        <p:spPr>
          <a:xfrm>
            <a:off x="1507067" y="3612952"/>
            <a:ext cx="7766936" cy="1096899"/>
          </a:xfrm>
        </p:spPr>
        <p:txBody>
          <a:bodyPr>
            <a:noAutofit/>
          </a:bodyPr>
          <a:lstStyle/>
          <a:p>
            <a:pPr algn="ctr"/>
            <a:r>
              <a:rPr lang="ar-SA" sz="2800" dirty="0"/>
              <a:t/>
            </a:r>
            <a:br>
              <a:rPr lang="ar-SA" sz="2800" dirty="0"/>
            </a:br>
            <a:r>
              <a:rPr lang="ar-SA" sz="3200" dirty="0">
                <a:solidFill>
                  <a:srgbClr val="7030A0"/>
                </a:solidFill>
                <a:latin typeface="Times New Roman" panose="02020603050405020304" pitchFamily="18" charset="0"/>
                <a:cs typeface="Times New Roman" panose="02020603050405020304" pitchFamily="18" charset="0"/>
              </a:rPr>
              <a:t>محاضرات التسويق الدولي السنه </a:t>
            </a:r>
            <a:r>
              <a:rPr lang="ar-SA" sz="3200" dirty="0" smtClean="0">
                <a:solidFill>
                  <a:srgbClr val="7030A0"/>
                </a:solidFill>
                <a:latin typeface="Times New Roman" panose="02020603050405020304" pitchFamily="18" charset="0"/>
                <a:cs typeface="Times New Roman" panose="02020603050405020304" pitchFamily="18" charset="0"/>
              </a:rPr>
              <a:t>الثالثة علوم تجارية</a:t>
            </a:r>
            <a:endParaRPr lang="ar-SA" sz="3200" dirty="0">
              <a:solidFill>
                <a:srgbClr val="7030A0"/>
              </a:solidFill>
              <a:latin typeface="Times New Roman" panose="02020603050405020304" pitchFamily="18" charset="0"/>
              <a:cs typeface="Times New Roman" panose="02020603050405020304" pitchFamily="18" charset="0"/>
            </a:endParaRPr>
          </a:p>
          <a:p>
            <a:pPr algn="ctr" rtl="1"/>
            <a:r>
              <a:rPr lang="ar-SA" sz="3200" dirty="0" smtClean="0">
                <a:solidFill>
                  <a:srgbClr val="7030A0"/>
                </a:solidFill>
                <a:latin typeface="Times New Roman" panose="02020603050405020304" pitchFamily="18" charset="0"/>
                <a:cs typeface="Times New Roman" panose="02020603050405020304" pitchFamily="18" charset="0"/>
              </a:rPr>
              <a:t>د. سايح فطيمة</a:t>
            </a:r>
            <a:endParaRPr lang="fr-FR" sz="2800" dirty="0"/>
          </a:p>
        </p:txBody>
      </p:sp>
    </p:spTree>
    <p:extLst>
      <p:ext uri="{BB962C8B-B14F-4D97-AF65-F5344CB8AC3E}">
        <p14:creationId xmlns:p14="http://schemas.microsoft.com/office/powerpoint/2010/main" val="11376022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a:r>
              <a:rPr lang="ar-SA" u="sng" dirty="0">
                <a:solidFill>
                  <a:srgbClr val="0000FF"/>
                </a:solidFill>
                <a:cs typeface="SKR HEAD1" pitchFamily="2" charset="-78"/>
              </a:rPr>
              <a:t>رابعاً:  البيئة التنافسية </a:t>
            </a:r>
            <a:endParaRPr lang="fr-FR"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89913172"/>
              </p:ext>
            </p:extLst>
          </p:nvPr>
        </p:nvGraphicFramePr>
        <p:xfrm>
          <a:off x="677863" y="3116687"/>
          <a:ext cx="8596312" cy="1942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Ellipse 4"/>
          <p:cNvSpPr/>
          <p:nvPr/>
        </p:nvSpPr>
        <p:spPr>
          <a:xfrm>
            <a:off x="914400" y="2511381"/>
            <a:ext cx="2537138" cy="265304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a:solidFill>
                  <a:srgbClr val="000000"/>
                </a:solidFill>
                <a:cs typeface="Simplified Arabic" panose="02020603050405020304" pitchFamily="18" charset="-78"/>
              </a:rPr>
              <a:t>المنافسة العالمية والدولية</a:t>
            </a:r>
            <a:endParaRPr lang="fr-FR" dirty="0"/>
          </a:p>
        </p:txBody>
      </p:sp>
      <p:sp>
        <p:nvSpPr>
          <p:cNvPr id="6" name="Ellipse 5"/>
          <p:cNvSpPr/>
          <p:nvPr/>
        </p:nvSpPr>
        <p:spPr>
          <a:xfrm>
            <a:off x="7380807" y="2343955"/>
            <a:ext cx="2484409" cy="271529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dirty="0" smtClean="0">
                <a:solidFill>
                  <a:srgbClr val="000000"/>
                </a:solidFill>
                <a:cs typeface="Simplified Arabic" panose="02020603050405020304" pitchFamily="18" charset="-78"/>
              </a:rPr>
              <a:t>السوق العالمي والدولي</a:t>
            </a:r>
            <a:endParaRPr lang="fr-FR" dirty="0"/>
          </a:p>
        </p:txBody>
      </p:sp>
    </p:spTree>
    <p:extLst>
      <p:ext uri="{BB962C8B-B14F-4D97-AF65-F5344CB8AC3E}">
        <p14:creationId xmlns:p14="http://schemas.microsoft.com/office/powerpoint/2010/main" val="37833170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11"/>
          <p:cNvSpPr>
            <a:spLocks noChangeArrowheads="1"/>
          </p:cNvSpPr>
          <p:nvPr/>
        </p:nvSpPr>
        <p:spPr bwMode="auto">
          <a:xfrm>
            <a:off x="2640014" y="3860800"/>
            <a:ext cx="1309687" cy="3937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r>
              <a:rPr lang="en-US" sz="2000" dirty="0">
                <a:solidFill>
                  <a:srgbClr val="CC3300"/>
                </a:solidFill>
                <a:latin typeface="Times New Roman" panose="02020603050405020304" pitchFamily="18" charset="0"/>
                <a:cs typeface="Times New Roman" panose="02020603050405020304" pitchFamily="18" charset="0"/>
              </a:rPr>
              <a:t>Suppliers</a:t>
            </a:r>
          </a:p>
        </p:txBody>
      </p:sp>
      <p:sp>
        <p:nvSpPr>
          <p:cNvPr id="87043" name="Rectangle 12"/>
          <p:cNvSpPr>
            <a:spLocks noChangeArrowheads="1"/>
          </p:cNvSpPr>
          <p:nvPr/>
        </p:nvSpPr>
        <p:spPr bwMode="auto">
          <a:xfrm>
            <a:off x="8256589" y="3789364"/>
            <a:ext cx="1189037" cy="28733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r>
              <a:rPr lang="en-US" sz="2000">
                <a:solidFill>
                  <a:srgbClr val="CC3300"/>
                </a:solidFill>
                <a:latin typeface="Times New Roman" panose="02020603050405020304" pitchFamily="18" charset="0"/>
                <a:cs typeface="Times New Roman" panose="02020603050405020304" pitchFamily="18" charset="0"/>
              </a:rPr>
              <a:t>Buyers</a:t>
            </a:r>
          </a:p>
        </p:txBody>
      </p:sp>
      <p:sp>
        <p:nvSpPr>
          <p:cNvPr id="87044" name="Text Box 9"/>
          <p:cNvSpPr txBox="1">
            <a:spLocks noChangeArrowheads="1"/>
          </p:cNvSpPr>
          <p:nvPr/>
        </p:nvSpPr>
        <p:spPr bwMode="auto">
          <a:xfrm>
            <a:off x="8040689" y="4221163"/>
            <a:ext cx="1639887" cy="100806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endParaRPr lang="ar-SA" sz="1100" b="1">
              <a:ea typeface="Times New Roman" panose="02020603050405020304" pitchFamily="18" charset="0"/>
              <a:cs typeface="Simplified Arabic" panose="02020603050405020304" pitchFamily="18" charset="-78"/>
            </a:endParaRPr>
          </a:p>
          <a:p>
            <a:pPr>
              <a:spcBef>
                <a:spcPct val="0"/>
              </a:spcBef>
              <a:buClrTx/>
              <a:buSzTx/>
              <a:buFontTx/>
              <a:buNone/>
            </a:pPr>
            <a:r>
              <a:rPr lang="ar-SA" sz="2000" b="1">
                <a:solidFill>
                  <a:srgbClr val="000000"/>
                </a:solidFill>
                <a:ea typeface="Times New Roman" panose="02020603050405020304" pitchFamily="18" charset="0"/>
                <a:cs typeface="Simplified Arabic" panose="02020603050405020304" pitchFamily="18" charset="-78"/>
              </a:rPr>
              <a:t>القوة التفاوضية لدى العملاء</a:t>
            </a:r>
            <a:endParaRPr lang="en-US" sz="2000" b="1">
              <a:solidFill>
                <a:srgbClr val="000000"/>
              </a:solidFill>
              <a:ea typeface="Times New Roman" panose="02020603050405020304" pitchFamily="18" charset="0"/>
              <a:cs typeface="Simplified Arabic" panose="02020603050405020304" pitchFamily="18" charset="-78"/>
            </a:endParaRPr>
          </a:p>
          <a:p>
            <a:pPr algn="l" rtl="0">
              <a:spcBef>
                <a:spcPct val="0"/>
              </a:spcBef>
              <a:buClrTx/>
              <a:buSzTx/>
              <a:buFontTx/>
              <a:buNone/>
            </a:pPr>
            <a:endParaRPr lang="en-US" sz="2000" b="1">
              <a:solidFill>
                <a:srgbClr val="000000"/>
              </a:solidFill>
              <a:ea typeface="Times New Roman" panose="02020603050405020304" pitchFamily="18" charset="0"/>
              <a:cs typeface="Simplified Arabic" panose="02020603050405020304" pitchFamily="18" charset="-78"/>
            </a:endParaRPr>
          </a:p>
        </p:txBody>
      </p:sp>
      <p:sp>
        <p:nvSpPr>
          <p:cNvPr id="87045" name="Line 18"/>
          <p:cNvSpPr>
            <a:spLocks noChangeShapeType="1"/>
          </p:cNvSpPr>
          <p:nvPr/>
        </p:nvSpPr>
        <p:spPr bwMode="auto">
          <a:xfrm>
            <a:off x="6167438" y="1916114"/>
            <a:ext cx="0" cy="477837"/>
          </a:xfrm>
          <a:prstGeom prst="line">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87046" name="Line 10"/>
          <p:cNvSpPr>
            <a:spLocks noChangeShapeType="1"/>
          </p:cNvSpPr>
          <p:nvPr/>
        </p:nvSpPr>
        <p:spPr bwMode="auto">
          <a:xfrm flipV="1">
            <a:off x="6167438" y="4652963"/>
            <a:ext cx="0" cy="468312"/>
          </a:xfrm>
          <a:prstGeom prst="line">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87047" name="Text Box 7"/>
          <p:cNvSpPr txBox="1">
            <a:spLocks noChangeArrowheads="1"/>
          </p:cNvSpPr>
          <p:nvPr/>
        </p:nvSpPr>
        <p:spPr bwMode="auto">
          <a:xfrm>
            <a:off x="5459414" y="5157789"/>
            <a:ext cx="1284287" cy="720725"/>
          </a:xfrm>
          <a:prstGeom prst="rect">
            <a:avLst/>
          </a:prstGeom>
          <a:solidFill>
            <a:srgbClr val="FF0000"/>
          </a:solidFill>
          <a:ln w="9525">
            <a:miter lim="800000"/>
            <a:headEnd/>
            <a:tailEnd/>
          </a:ln>
          <a:scene3d>
            <a:camera prst="legacyPerspectiveBottom"/>
            <a:lightRig rig="legacyFlat3" dir="t"/>
          </a:scene3d>
          <a:sp3d extrusionH="887400" prstMaterial="legacyMatte">
            <a:bevelT w="13500" h="13500" prst="angle"/>
            <a:bevelB w="13500" h="13500" prst="angle"/>
            <a:extrusionClr>
              <a:srgbClr val="993366"/>
            </a:extrusionClr>
            <a:contourClr>
              <a:srgbClr val="993366"/>
            </a:contourClr>
          </a:sp3d>
        </p:spPr>
        <p:txBody>
          <a:bodyPr>
            <a:flatTx/>
          </a:bodyPr>
          <a:lstStyle>
            <a:lvl1pPr algn="r" rtl="1">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ClrTx/>
              <a:buSzTx/>
              <a:buFontTx/>
              <a:buNone/>
            </a:pPr>
            <a:r>
              <a:rPr lang="ar-SA" sz="2500">
                <a:solidFill>
                  <a:schemeClr val="bg1"/>
                </a:solidFill>
                <a:latin typeface="Times New Roman" panose="02020603050405020304" pitchFamily="18" charset="0"/>
                <a:ea typeface="Times New Roman" panose="02020603050405020304" pitchFamily="18" charset="0"/>
                <a:cs typeface="SKR HEAD1" pitchFamily="2" charset="-78"/>
              </a:rPr>
              <a:t>البدائل</a:t>
            </a:r>
            <a:endParaRPr lang="en-US" sz="2500">
              <a:solidFill>
                <a:schemeClr val="bg1"/>
              </a:solidFill>
              <a:latin typeface="Times New Roman" panose="02020603050405020304" pitchFamily="18" charset="0"/>
              <a:ea typeface="Times New Roman" panose="02020603050405020304" pitchFamily="18" charset="0"/>
              <a:cs typeface="SKR HEAD1" pitchFamily="2" charset="-78"/>
            </a:endParaRPr>
          </a:p>
        </p:txBody>
      </p:sp>
      <p:sp>
        <p:nvSpPr>
          <p:cNvPr id="87048" name="Text Box 19"/>
          <p:cNvSpPr txBox="1">
            <a:spLocks noChangeArrowheads="1"/>
          </p:cNvSpPr>
          <p:nvPr/>
        </p:nvSpPr>
        <p:spPr bwMode="auto">
          <a:xfrm>
            <a:off x="5159375" y="549276"/>
            <a:ext cx="1873250" cy="803275"/>
          </a:xfrm>
          <a:prstGeom prst="rect">
            <a:avLst/>
          </a:prstGeom>
          <a:solidFill>
            <a:srgbClr val="FF0000"/>
          </a:solidFill>
          <a:ln w="9525">
            <a:miter lim="800000"/>
            <a:headEnd/>
            <a:tailEnd/>
          </a:ln>
          <a:scene3d>
            <a:camera prst="legacyPerspectiveBottom"/>
            <a:lightRig rig="legacyFlat3" dir="t"/>
          </a:scene3d>
          <a:sp3d extrusionH="887400" prstMaterial="legacyMatte">
            <a:bevelT w="13500" h="13500" prst="angle"/>
            <a:bevelB w="13500" h="13500" prst="angle"/>
            <a:extrusionClr>
              <a:srgbClr val="993366"/>
            </a:extrusionClr>
            <a:contourClr>
              <a:srgbClr val="993366"/>
            </a:contourClr>
          </a:sp3d>
        </p:spPr>
        <p:txBody>
          <a:bodyPr>
            <a:flatTx/>
          </a:bodyPr>
          <a:lstStyle>
            <a:lvl1pPr algn="r" rtl="1">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ClrTx/>
              <a:buSzTx/>
              <a:buFontTx/>
              <a:buNone/>
            </a:pPr>
            <a:r>
              <a:rPr lang="ar-SA" sz="2500" dirty="0">
                <a:solidFill>
                  <a:schemeClr val="bg1"/>
                </a:solidFill>
                <a:latin typeface="Times New Roman" panose="02020603050405020304" pitchFamily="18" charset="0"/>
                <a:ea typeface="Times New Roman" panose="02020603050405020304" pitchFamily="18" charset="0"/>
                <a:cs typeface="SKR HEAD1" pitchFamily="2" charset="-78"/>
              </a:rPr>
              <a:t>الداخلون الجدد</a:t>
            </a:r>
          </a:p>
        </p:txBody>
      </p:sp>
      <p:sp>
        <p:nvSpPr>
          <p:cNvPr id="87049" name="Line 17"/>
          <p:cNvSpPr>
            <a:spLocks noChangeShapeType="1"/>
          </p:cNvSpPr>
          <p:nvPr/>
        </p:nvSpPr>
        <p:spPr bwMode="auto">
          <a:xfrm flipH="1" flipV="1">
            <a:off x="7248525" y="3357563"/>
            <a:ext cx="935038" cy="0"/>
          </a:xfrm>
          <a:prstGeom prst="line">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87050" name="Line 16"/>
          <p:cNvSpPr>
            <a:spLocks noChangeShapeType="1"/>
          </p:cNvSpPr>
          <p:nvPr/>
        </p:nvSpPr>
        <p:spPr bwMode="auto">
          <a:xfrm flipV="1">
            <a:off x="4079876" y="3357563"/>
            <a:ext cx="936625" cy="0"/>
          </a:xfrm>
          <a:prstGeom prst="line">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87051" name="Text Box 15"/>
          <p:cNvSpPr txBox="1">
            <a:spLocks noChangeArrowheads="1"/>
          </p:cNvSpPr>
          <p:nvPr/>
        </p:nvSpPr>
        <p:spPr bwMode="auto">
          <a:xfrm>
            <a:off x="8183563" y="2924176"/>
            <a:ext cx="1377950" cy="720725"/>
          </a:xfrm>
          <a:prstGeom prst="rect">
            <a:avLst/>
          </a:prstGeom>
          <a:solidFill>
            <a:srgbClr val="FF0000"/>
          </a:solidFill>
          <a:ln w="9525">
            <a:miter lim="800000"/>
            <a:headEnd/>
            <a:tailEnd/>
          </a:ln>
          <a:scene3d>
            <a:camera prst="legacyPerspectiveBottom"/>
            <a:lightRig rig="legacyFlat3" dir="t"/>
          </a:scene3d>
          <a:sp3d extrusionH="887400" prstMaterial="legacyMatte">
            <a:bevelT w="13500" h="13500" prst="angle"/>
            <a:bevelB w="13500" h="13500" prst="angle"/>
            <a:extrusionClr>
              <a:srgbClr val="993366"/>
            </a:extrusionClr>
            <a:contourClr>
              <a:srgbClr val="993366"/>
            </a:contourClr>
          </a:sp3d>
        </p:spPr>
        <p:txBody>
          <a:bodyPr>
            <a:flatTx/>
          </a:bodyPr>
          <a:lstStyle>
            <a:lvl1pPr algn="r" rtl="1">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ClrTx/>
              <a:buSzTx/>
              <a:buFontTx/>
              <a:buNone/>
            </a:pPr>
            <a:r>
              <a:rPr lang="ar-SA" sz="2500" dirty="0">
                <a:solidFill>
                  <a:schemeClr val="bg1"/>
                </a:solidFill>
                <a:latin typeface="Times New Roman" panose="02020603050405020304" pitchFamily="18" charset="0"/>
                <a:ea typeface="Times New Roman" panose="02020603050405020304" pitchFamily="18" charset="0"/>
                <a:cs typeface="SKR HEAD1" pitchFamily="2" charset="-78"/>
              </a:rPr>
              <a:t>المشترون</a:t>
            </a:r>
          </a:p>
        </p:txBody>
      </p:sp>
      <p:sp>
        <p:nvSpPr>
          <p:cNvPr id="87052" name="Oval 14"/>
          <p:cNvSpPr>
            <a:spLocks noChangeArrowheads="1"/>
          </p:cNvSpPr>
          <p:nvPr/>
        </p:nvSpPr>
        <p:spPr bwMode="auto">
          <a:xfrm>
            <a:off x="5016500" y="2420938"/>
            <a:ext cx="2235200" cy="2152650"/>
          </a:xfrm>
          <a:prstGeom prst="ellipse">
            <a:avLst/>
          </a:prstGeom>
          <a:solidFill>
            <a:srgbClr val="00B0F0"/>
          </a:solidFill>
          <a:ln w="9525">
            <a:round/>
            <a:headEnd/>
            <a:tailEnd/>
          </a:ln>
          <a:scene3d>
            <a:camera prst="legacyPerspectiveBottom"/>
            <a:lightRig rig="legacyFlat3" dir="t"/>
          </a:scene3d>
          <a:sp3d extrusionH="887400" prstMaterial="legacyMatte">
            <a:bevelT w="13500" h="13500" prst="angle"/>
            <a:bevelB w="13500" h="13500" prst="angle"/>
            <a:extrusionClr>
              <a:srgbClr val="008080"/>
            </a:extrusionClr>
            <a:contourClr>
              <a:srgbClr val="008080"/>
            </a:contourClr>
          </a:sp3d>
        </p:spPr>
        <p:txBody>
          <a:bodyPr>
            <a:flatTx/>
          </a:bodyPr>
          <a:lstStyle>
            <a:lvl1pPr algn="r" rtl="1">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ClrTx/>
              <a:buSzTx/>
              <a:buFontTx/>
              <a:buNone/>
            </a:pPr>
            <a:r>
              <a:rPr lang="ar-SA" sz="2900" dirty="0">
                <a:solidFill>
                  <a:schemeClr val="bg1"/>
                </a:solidFill>
                <a:latin typeface="Times New Roman" panose="02020603050405020304" pitchFamily="18" charset="0"/>
                <a:ea typeface="Times New Roman" panose="02020603050405020304" pitchFamily="18" charset="0"/>
                <a:cs typeface="SKR HEAD1" pitchFamily="2" charset="-78"/>
              </a:rPr>
              <a:t>الوضع التنافسي في الصناعة</a:t>
            </a:r>
          </a:p>
        </p:txBody>
      </p:sp>
      <p:sp>
        <p:nvSpPr>
          <p:cNvPr id="87053" name="Rectangle 6"/>
          <p:cNvSpPr>
            <a:spLocks noChangeArrowheads="1"/>
          </p:cNvSpPr>
          <p:nvPr/>
        </p:nvSpPr>
        <p:spPr bwMode="auto">
          <a:xfrm>
            <a:off x="5375276" y="6092826"/>
            <a:ext cx="1439863" cy="5048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r>
              <a:rPr lang="en-US" sz="2000">
                <a:solidFill>
                  <a:srgbClr val="CC3300"/>
                </a:solidFill>
                <a:latin typeface="Times New Roman" panose="02020603050405020304" pitchFamily="18" charset="0"/>
                <a:cs typeface="Times New Roman" panose="02020603050405020304" pitchFamily="18" charset="0"/>
              </a:rPr>
              <a:t>Substitutes</a:t>
            </a:r>
          </a:p>
        </p:txBody>
      </p:sp>
      <p:sp>
        <p:nvSpPr>
          <p:cNvPr id="87054" name="Text Box 8"/>
          <p:cNvSpPr txBox="1">
            <a:spLocks noChangeArrowheads="1"/>
          </p:cNvSpPr>
          <p:nvPr/>
        </p:nvSpPr>
        <p:spPr bwMode="auto">
          <a:xfrm>
            <a:off x="2566989" y="4365625"/>
            <a:ext cx="1493837" cy="8636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r>
              <a:rPr lang="ar-SA" sz="2000" b="1" dirty="0">
                <a:solidFill>
                  <a:srgbClr val="000000"/>
                </a:solidFill>
                <a:ea typeface="Times New Roman" panose="02020603050405020304" pitchFamily="18" charset="0"/>
                <a:cs typeface="Simplified Arabic" panose="02020603050405020304" pitchFamily="18" charset="-78"/>
              </a:rPr>
              <a:t>القوة التفاوضية </a:t>
            </a:r>
            <a:r>
              <a:rPr lang="ar-SA" sz="2000" b="1" dirty="0">
                <a:solidFill>
                  <a:srgbClr val="000000"/>
                </a:solidFill>
                <a:latin typeface="Abadi MT Condensed Light" charset="0"/>
                <a:ea typeface="Times New Roman" panose="02020603050405020304" pitchFamily="18" charset="0"/>
                <a:cs typeface="Simplified Arabic" panose="02020603050405020304" pitchFamily="18" charset="-78"/>
              </a:rPr>
              <a:t>لدى الموردين</a:t>
            </a:r>
            <a:endParaRPr lang="en-US" sz="2000" dirty="0">
              <a:solidFill>
                <a:srgbClr val="000000"/>
              </a:solidFill>
              <a:ea typeface="Times New Roman" panose="02020603050405020304" pitchFamily="18" charset="0"/>
              <a:cs typeface="Simplified Arabic" panose="02020603050405020304" pitchFamily="18" charset="-78"/>
            </a:endParaRPr>
          </a:p>
          <a:p>
            <a:pPr algn="l" rtl="0">
              <a:spcBef>
                <a:spcPct val="0"/>
              </a:spcBef>
              <a:buClrTx/>
              <a:buSzTx/>
              <a:buFontTx/>
              <a:buNone/>
            </a:pPr>
            <a:endParaRPr lang="en-US" sz="2000" dirty="0">
              <a:solidFill>
                <a:srgbClr val="660066"/>
              </a:solidFill>
              <a:ea typeface="Times New Roman" panose="02020603050405020304" pitchFamily="18" charset="0"/>
              <a:cs typeface="Simplified Arabic" panose="02020603050405020304" pitchFamily="18" charset="-78"/>
            </a:endParaRPr>
          </a:p>
        </p:txBody>
      </p:sp>
      <p:sp>
        <p:nvSpPr>
          <p:cNvPr id="87055" name="Text Box 13"/>
          <p:cNvSpPr txBox="1">
            <a:spLocks noChangeArrowheads="1"/>
          </p:cNvSpPr>
          <p:nvPr/>
        </p:nvSpPr>
        <p:spPr bwMode="auto">
          <a:xfrm>
            <a:off x="2711451" y="2924176"/>
            <a:ext cx="1368425" cy="792163"/>
          </a:xfrm>
          <a:prstGeom prst="rect">
            <a:avLst/>
          </a:prstGeom>
          <a:solidFill>
            <a:srgbClr val="FF0000"/>
          </a:solidFill>
          <a:ln w="9525">
            <a:miter lim="800000"/>
            <a:headEnd/>
            <a:tailEnd/>
          </a:ln>
          <a:scene3d>
            <a:camera prst="legacyPerspectiveBottom"/>
            <a:lightRig rig="legacyFlat3" dir="t"/>
          </a:scene3d>
          <a:sp3d extrusionH="887400" prstMaterial="legacyMatte">
            <a:bevelT w="13500" h="13500" prst="angle"/>
            <a:bevelB w="13500" h="13500" prst="angle"/>
            <a:extrusionClr>
              <a:srgbClr val="993366"/>
            </a:extrusionClr>
            <a:contourClr>
              <a:srgbClr val="993366"/>
            </a:contourClr>
          </a:sp3d>
        </p:spPr>
        <p:txBody>
          <a:bodyPr>
            <a:flatTx/>
          </a:bodyPr>
          <a:lstStyle>
            <a:lvl1pPr algn="r" rtl="1">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ClrTx/>
              <a:buSzTx/>
              <a:buFontTx/>
              <a:buNone/>
            </a:pPr>
            <a:r>
              <a:rPr lang="ar-SA" sz="2500" dirty="0">
                <a:solidFill>
                  <a:schemeClr val="bg1"/>
                </a:solidFill>
                <a:latin typeface="Times New Roman" panose="02020603050405020304" pitchFamily="18" charset="0"/>
                <a:ea typeface="Times New Roman" panose="02020603050405020304" pitchFamily="18" charset="0"/>
                <a:cs typeface="SKR HEAD1" pitchFamily="2" charset="-78"/>
              </a:rPr>
              <a:t>الموردون </a:t>
            </a:r>
          </a:p>
        </p:txBody>
      </p:sp>
      <p:sp>
        <p:nvSpPr>
          <p:cNvPr id="87056" name="Rectangle 21"/>
          <p:cNvSpPr>
            <a:spLocks noChangeArrowheads="1"/>
          </p:cNvSpPr>
          <p:nvPr/>
        </p:nvSpPr>
        <p:spPr bwMode="auto">
          <a:xfrm>
            <a:off x="5448300" y="1557339"/>
            <a:ext cx="1295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r" rtl="1">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r>
              <a:rPr lang="ar-SA" sz="1400" b="1">
                <a:latin typeface="MCS TOPAZ HIGH"/>
                <a:ea typeface="Times New Roman" panose="02020603050405020304" pitchFamily="18" charset="0"/>
                <a:cs typeface="Simplified Arabic" panose="02020603050405020304" pitchFamily="18" charset="-78"/>
              </a:rPr>
              <a:t>  </a:t>
            </a:r>
            <a:r>
              <a:rPr lang="ar-SA" sz="2000" b="1">
                <a:latin typeface="Abadi MT Condensed Light" charset="0"/>
                <a:ea typeface="Times New Roman" panose="02020603050405020304" pitchFamily="18" charset="0"/>
                <a:cs typeface="Simplified Arabic" panose="02020603050405020304" pitchFamily="18" charset="-78"/>
              </a:rPr>
              <a:t>(</a:t>
            </a:r>
            <a:r>
              <a:rPr lang="ar-SA" sz="2000" b="1">
                <a:solidFill>
                  <a:srgbClr val="000000"/>
                </a:solidFill>
                <a:latin typeface="Abadi MT Condensed Light" charset="0"/>
                <a:ea typeface="Times New Roman" panose="02020603050405020304" pitchFamily="18" charset="0"/>
                <a:cs typeface="Simplified Arabic" panose="02020603050405020304" pitchFamily="18" charset="-78"/>
              </a:rPr>
              <a:t>المنافسون)</a:t>
            </a:r>
            <a:endParaRPr lang="en-US" sz="2000" b="1">
              <a:solidFill>
                <a:srgbClr val="000000"/>
              </a:solidFill>
              <a:ea typeface="Times New Roman" panose="02020603050405020304" pitchFamily="18" charset="0"/>
              <a:cs typeface="Simplified Arabic" panose="02020603050405020304" pitchFamily="18" charset="-78"/>
            </a:endParaRPr>
          </a:p>
        </p:txBody>
      </p:sp>
      <p:sp>
        <p:nvSpPr>
          <p:cNvPr id="87057" name="Rectangle 29"/>
          <p:cNvSpPr>
            <a:spLocks noChangeArrowheads="1"/>
          </p:cNvSpPr>
          <p:nvPr/>
        </p:nvSpPr>
        <p:spPr bwMode="auto">
          <a:xfrm>
            <a:off x="3756026" y="4287342"/>
            <a:ext cx="248851"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lgn="r" rtl="1">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9pPr>
          </a:lstStyle>
          <a:p>
            <a:pPr algn="l" eaLnBrk="1" hangingPunct="1">
              <a:spcBef>
                <a:spcPct val="0"/>
              </a:spcBef>
              <a:buClrTx/>
              <a:buSzTx/>
              <a:buFontTx/>
              <a:buNone/>
            </a:pPr>
            <a:r>
              <a:rPr lang="en-US" sz="1800"/>
              <a:t/>
            </a:r>
            <a:br>
              <a:rPr lang="en-US" sz="1800"/>
            </a:br>
            <a:endParaRPr lang="en-US" sz="1800"/>
          </a:p>
          <a:p>
            <a:pPr algn="l" rtl="0">
              <a:spcBef>
                <a:spcPct val="0"/>
              </a:spcBef>
              <a:buClrTx/>
              <a:buSzTx/>
              <a:buFontTx/>
              <a:buNone/>
            </a:pPr>
            <a:endParaRPr lang="en-US" sz="1800"/>
          </a:p>
        </p:txBody>
      </p:sp>
      <p:sp>
        <p:nvSpPr>
          <p:cNvPr id="87058" name="Rectangle 34"/>
          <p:cNvSpPr>
            <a:spLocks noChangeArrowheads="1"/>
          </p:cNvSpPr>
          <p:nvPr/>
        </p:nvSpPr>
        <p:spPr bwMode="auto">
          <a:xfrm>
            <a:off x="5087938" y="152401"/>
            <a:ext cx="205581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lgn="r" rtl="1">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ClrTx/>
              <a:buSzTx/>
              <a:buFontTx/>
              <a:buNone/>
            </a:pPr>
            <a:r>
              <a:rPr lang="en-US" sz="2000">
                <a:solidFill>
                  <a:srgbClr val="CC3300"/>
                </a:solidFill>
                <a:latin typeface="Times New Roman" panose="02020603050405020304" pitchFamily="18" charset="0"/>
                <a:cs typeface="Times New Roman" panose="02020603050405020304" pitchFamily="18" charset="0"/>
              </a:rPr>
              <a:t>Potential Entrants</a:t>
            </a:r>
            <a:r>
              <a:rPr lang="en-US" sz="1800"/>
              <a:t> </a:t>
            </a:r>
          </a:p>
        </p:txBody>
      </p:sp>
    </p:spTree>
    <p:extLst>
      <p:ext uri="{BB962C8B-B14F-4D97-AF65-F5344CB8AC3E}">
        <p14:creationId xmlns:p14="http://schemas.microsoft.com/office/powerpoint/2010/main" val="18668893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9908" y="570964"/>
            <a:ext cx="8596668" cy="1320800"/>
          </a:xfrm>
        </p:spPr>
        <p:txBody>
          <a:bodyPr/>
          <a:lstStyle/>
          <a:p>
            <a:pPr algn="r"/>
            <a:r>
              <a:rPr lang="ar-SA" u="sng" dirty="0">
                <a:solidFill>
                  <a:srgbClr val="0000FF"/>
                </a:solidFill>
                <a:cs typeface="SKR HEAD1" pitchFamily="2" charset="-78"/>
              </a:rPr>
              <a:t>خامساً: البيئة التكنولوجية </a:t>
            </a:r>
            <a:endParaRPr lang="fr-FR" dirty="0"/>
          </a:p>
        </p:txBody>
      </p:sp>
      <p:sp>
        <p:nvSpPr>
          <p:cNvPr id="3" name="Espace réservé du contenu 2"/>
          <p:cNvSpPr>
            <a:spLocks noGrp="1"/>
          </p:cNvSpPr>
          <p:nvPr>
            <p:ph idx="1"/>
          </p:nvPr>
        </p:nvSpPr>
        <p:spPr>
          <a:xfrm>
            <a:off x="669701" y="1479640"/>
            <a:ext cx="8783392" cy="4161046"/>
          </a:xfrm>
        </p:spPr>
        <p:txBody>
          <a:bodyPr>
            <a:noAutofit/>
          </a:bodyPr>
          <a:lstStyle/>
          <a:p>
            <a:pPr algn="just" rtl="1"/>
            <a:r>
              <a:rPr lang="ar-SA" sz="3000" dirty="0" smtClean="0">
                <a:solidFill>
                  <a:srgbClr val="000000"/>
                </a:solidFill>
                <a:cs typeface="Simplified Arabic" panose="02020603050405020304" pitchFamily="18" charset="-78"/>
              </a:rPr>
              <a:t>هي التطورات </a:t>
            </a:r>
            <a:r>
              <a:rPr lang="ar-SA" sz="3000" dirty="0">
                <a:solidFill>
                  <a:srgbClr val="000000"/>
                </a:solidFill>
                <a:cs typeface="Simplified Arabic" panose="02020603050405020304" pitchFamily="18" charset="-78"/>
              </a:rPr>
              <a:t>التقنية التي </a:t>
            </a:r>
            <a:r>
              <a:rPr lang="ar-SA" sz="3000" dirty="0" smtClean="0">
                <a:solidFill>
                  <a:srgbClr val="000000"/>
                </a:solidFill>
                <a:cs typeface="Simplified Arabic" panose="02020603050405020304" pitchFamily="18" charset="-78"/>
              </a:rPr>
              <a:t>تشهدها الصناعة </a:t>
            </a:r>
            <a:r>
              <a:rPr lang="ar-SA" sz="3000" dirty="0">
                <a:solidFill>
                  <a:srgbClr val="000000"/>
                </a:solidFill>
                <a:cs typeface="Simplified Arabic" panose="02020603050405020304" pitchFamily="18" charset="-78"/>
              </a:rPr>
              <a:t>ونظم المعلومات والإنتاج.  </a:t>
            </a:r>
            <a:r>
              <a:rPr lang="ar-SA" sz="3000" dirty="0" smtClean="0">
                <a:solidFill>
                  <a:srgbClr val="000000"/>
                </a:solidFill>
                <a:cs typeface="Simplified Arabic" panose="02020603050405020304" pitchFamily="18" charset="-78"/>
              </a:rPr>
              <a:t>هي أهم </a:t>
            </a:r>
            <a:r>
              <a:rPr lang="ar-SA" sz="3000" dirty="0">
                <a:solidFill>
                  <a:srgbClr val="000000"/>
                </a:solidFill>
                <a:cs typeface="Simplified Arabic" panose="02020603050405020304" pitchFamily="18" charset="-78"/>
              </a:rPr>
              <a:t>التحديات التي تواجه </a:t>
            </a:r>
            <a:r>
              <a:rPr lang="ar-SA" sz="3000" dirty="0" smtClean="0">
                <a:solidFill>
                  <a:srgbClr val="000000"/>
                </a:solidFill>
                <a:cs typeface="Simplified Arabic" panose="02020603050405020304" pitchFamily="18" charset="-78"/>
              </a:rPr>
              <a:t>الصناعة.</a:t>
            </a:r>
          </a:p>
          <a:p>
            <a:pPr algn="just" rtl="1"/>
            <a:r>
              <a:rPr lang="ar-SA" sz="3000" dirty="0" smtClean="0">
                <a:solidFill>
                  <a:srgbClr val="000000"/>
                </a:solidFill>
                <a:cs typeface="Simplified Arabic" panose="02020603050405020304" pitchFamily="18" charset="-78"/>
              </a:rPr>
              <a:t>ساهمت التكنولوجيا </a:t>
            </a:r>
            <a:r>
              <a:rPr lang="ar-SA" sz="3000" dirty="0">
                <a:solidFill>
                  <a:srgbClr val="000000"/>
                </a:solidFill>
                <a:cs typeface="Simplified Arabic" panose="02020603050405020304" pitchFamily="18" charset="-78"/>
              </a:rPr>
              <a:t>في </a:t>
            </a:r>
            <a:r>
              <a:rPr lang="ar-SA" sz="3000" dirty="0" smtClean="0">
                <a:solidFill>
                  <a:srgbClr val="000000"/>
                </a:solidFill>
                <a:cs typeface="Simplified Arabic" panose="02020603050405020304" pitchFamily="18" charset="-78"/>
              </a:rPr>
              <a:t>رفع الإنتاج </a:t>
            </a:r>
            <a:r>
              <a:rPr lang="ar-SA" sz="3000" dirty="0">
                <a:solidFill>
                  <a:srgbClr val="000000"/>
                </a:solidFill>
                <a:cs typeface="Simplified Arabic" panose="02020603050405020304" pitchFamily="18" charset="-78"/>
              </a:rPr>
              <a:t>وسرعة التغيير والوصول إلى مستوى عالٍ من الجودة إلا أن هذه التقنية ساعدت في تقليص عمر المنتج وزيادة العرض من المنتجات الأمر الذي ساهم في زيادة الطلب على التطوير والتغيير. </a:t>
            </a:r>
            <a:endParaRPr lang="ar-SA" sz="3000" dirty="0" smtClean="0">
              <a:solidFill>
                <a:srgbClr val="000000"/>
              </a:solidFill>
              <a:cs typeface="Simplified Arabic" panose="02020603050405020304" pitchFamily="18" charset="-78"/>
            </a:endParaRPr>
          </a:p>
          <a:p>
            <a:pPr algn="just" rtl="1"/>
            <a:r>
              <a:rPr lang="ar-SA" sz="3000" dirty="0" smtClean="0">
                <a:solidFill>
                  <a:srgbClr val="000000"/>
                </a:solidFill>
                <a:cs typeface="Simplified Arabic" panose="02020603050405020304" pitchFamily="18" charset="-78"/>
              </a:rPr>
              <a:t> </a:t>
            </a:r>
            <a:r>
              <a:rPr lang="ar-SA" sz="3000" dirty="0">
                <a:solidFill>
                  <a:srgbClr val="000000"/>
                </a:solidFill>
                <a:cs typeface="Simplified Arabic" panose="02020603050405020304" pitchFamily="18" charset="-78"/>
              </a:rPr>
              <a:t>ساهمت التكنولوجيا </a:t>
            </a:r>
            <a:r>
              <a:rPr lang="ar-SA" sz="3000" dirty="0" smtClean="0">
                <a:solidFill>
                  <a:srgbClr val="000000"/>
                </a:solidFill>
                <a:cs typeface="Simplified Arabic" panose="02020603050405020304" pitchFamily="18" charset="-78"/>
              </a:rPr>
              <a:t>إلى </a:t>
            </a:r>
            <a:r>
              <a:rPr lang="ar-SA" sz="3000" dirty="0">
                <a:solidFill>
                  <a:srgbClr val="000000"/>
                </a:solidFill>
                <a:cs typeface="Simplified Arabic" panose="02020603050405020304" pitchFamily="18" charset="-78"/>
              </a:rPr>
              <a:t>زيادة القدرة على الاتصال بالجمهور والمستهلكين من خلال </a:t>
            </a:r>
            <a:r>
              <a:rPr lang="ar-SA" sz="3000" dirty="0" smtClean="0">
                <a:solidFill>
                  <a:srgbClr val="000000"/>
                </a:solidFill>
                <a:cs typeface="Simplified Arabic" panose="02020603050405020304" pitchFamily="18" charset="-78"/>
              </a:rPr>
              <a:t>الانترنت </a:t>
            </a:r>
            <a:r>
              <a:rPr lang="ar-SA" sz="3000" dirty="0">
                <a:solidFill>
                  <a:srgbClr val="000000"/>
                </a:solidFill>
                <a:cs typeface="Simplified Arabic" panose="02020603050405020304" pitchFamily="18" charset="-78"/>
              </a:rPr>
              <a:t>حيث ظهر نشاط التسويق الإلكتروني أو التجارة الإلكترونية. </a:t>
            </a:r>
            <a:endParaRPr lang="en-US" sz="3000" dirty="0">
              <a:solidFill>
                <a:srgbClr val="000000"/>
              </a:solidFill>
              <a:cs typeface="Simplified Arabic" panose="02020603050405020304" pitchFamily="18" charset="-78"/>
            </a:endParaRPr>
          </a:p>
          <a:p>
            <a:pPr algn="just" rtl="1"/>
            <a:endParaRPr lang="fr-FR" sz="3000" dirty="0"/>
          </a:p>
        </p:txBody>
      </p:sp>
    </p:spTree>
    <p:extLst>
      <p:ext uri="{BB962C8B-B14F-4D97-AF65-F5344CB8AC3E}">
        <p14:creationId xmlns:p14="http://schemas.microsoft.com/office/powerpoint/2010/main" val="9715575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a:r>
              <a:rPr lang="ar-SA" u="sng" dirty="0">
                <a:solidFill>
                  <a:srgbClr val="0000FF"/>
                </a:solidFill>
                <a:cs typeface="SKR HEAD1" pitchFamily="2" charset="-78"/>
              </a:rPr>
              <a:t>خامساً: البيئة </a:t>
            </a:r>
            <a:r>
              <a:rPr lang="ar-SA" u="sng" dirty="0" smtClean="0">
                <a:solidFill>
                  <a:srgbClr val="0000FF"/>
                </a:solidFill>
                <a:cs typeface="SKR HEAD1" pitchFamily="2" charset="-78"/>
              </a:rPr>
              <a:t>الايكولوجية (</a:t>
            </a:r>
            <a:r>
              <a:rPr lang="ar-SA" u="sng" dirty="0">
                <a:solidFill>
                  <a:srgbClr val="0000FF"/>
                </a:solidFill>
                <a:cs typeface="SKR HEAD1" pitchFamily="2" charset="-78"/>
              </a:rPr>
              <a:t>البيئة</a:t>
            </a:r>
            <a:r>
              <a:rPr lang="ar-SA" u="sng" dirty="0" smtClean="0">
                <a:solidFill>
                  <a:srgbClr val="0000FF"/>
                </a:solidFill>
                <a:cs typeface="SKR HEAD1" pitchFamily="2" charset="-78"/>
              </a:rPr>
              <a:t>) </a:t>
            </a:r>
            <a:endParaRPr lang="fr-FR" dirty="0"/>
          </a:p>
        </p:txBody>
      </p:sp>
      <p:sp>
        <p:nvSpPr>
          <p:cNvPr id="3" name="Espace réservé du contenu 2"/>
          <p:cNvSpPr>
            <a:spLocks noGrp="1"/>
          </p:cNvSpPr>
          <p:nvPr>
            <p:ph idx="1"/>
          </p:nvPr>
        </p:nvSpPr>
        <p:spPr/>
        <p:txBody>
          <a:bodyPr>
            <a:normAutofit/>
          </a:bodyPr>
          <a:lstStyle/>
          <a:p>
            <a:pPr algn="r" rtl="1"/>
            <a:r>
              <a:rPr lang="ar-SA" sz="3200" b="1" dirty="0">
                <a:solidFill>
                  <a:schemeClr val="tx1"/>
                </a:solidFill>
                <a:latin typeface="+mj-lt"/>
                <a:ea typeface="+mj-ea"/>
                <a:cs typeface="SKR HEAD1" pitchFamily="2" charset="-78"/>
              </a:rPr>
              <a:t>وتتكون البيئة الطبيعية عناصر  الاساسية التالية:</a:t>
            </a:r>
            <a:endParaRPr lang="fr-FR" sz="3200" b="1" dirty="0">
              <a:solidFill>
                <a:schemeClr val="tx1"/>
              </a:solidFill>
              <a:latin typeface="+mj-lt"/>
              <a:ea typeface="+mj-ea"/>
              <a:cs typeface="SKR HEAD1" pitchFamily="2" charset="-78"/>
            </a:endParaRPr>
          </a:p>
          <a:p>
            <a:pPr algn="r" rtl="1"/>
            <a:r>
              <a:rPr lang="ar-SA" sz="3200" b="1" dirty="0">
                <a:solidFill>
                  <a:schemeClr val="tx1"/>
                </a:solidFill>
                <a:latin typeface="+mj-lt"/>
                <a:ea typeface="+mj-ea"/>
                <a:cs typeface="SKR HEAD1" pitchFamily="2" charset="-78"/>
              </a:rPr>
              <a:t>المناخ، التضاريس، الأحوال الجوية ، درجات الحرارة ونسب الرطوبة والطقس،  الموارد الطبيعية كالبترول والمعادن والبحار والأنهار والأمطار، الكوارث الطبيعية من زلازل وبراكين وعواصف وأعاصير</a:t>
            </a:r>
          </a:p>
          <a:p>
            <a:pPr algn="r" rtl="1"/>
            <a:r>
              <a:rPr lang="ar-SA" sz="3200" b="1" dirty="0">
                <a:solidFill>
                  <a:schemeClr val="tx1"/>
                </a:solidFill>
                <a:latin typeface="+mj-lt"/>
                <a:ea typeface="+mj-ea"/>
                <a:cs typeface="SKR HEAD1" pitchFamily="2" charset="-78"/>
              </a:rPr>
              <a:t>حفاظ على البيئة</a:t>
            </a:r>
            <a:endParaRPr lang="fr-FR" sz="3200" b="1" dirty="0">
              <a:solidFill>
                <a:schemeClr val="tx1"/>
              </a:solidFill>
              <a:latin typeface="+mj-lt"/>
              <a:ea typeface="+mj-ea"/>
              <a:cs typeface="SKR HEAD1" pitchFamily="2" charset="-78"/>
            </a:endParaRPr>
          </a:p>
        </p:txBody>
      </p:sp>
    </p:spTree>
    <p:extLst>
      <p:ext uri="{BB962C8B-B14F-4D97-AF65-F5344CB8AC3E}">
        <p14:creationId xmlns:p14="http://schemas.microsoft.com/office/powerpoint/2010/main" val="5455618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r>
              <a:rPr lang="ar-SA" sz="8000" dirty="0">
                <a:solidFill>
                  <a:srgbClr val="FF0000"/>
                </a:solidFill>
                <a:cs typeface="SKR HEAD1" pitchFamily="2" charset="-78"/>
              </a:rPr>
              <a:t>بحوث التسويق الدولية  </a:t>
            </a:r>
          </a:p>
          <a:p>
            <a:endParaRPr lang="fr-FR" sz="8000" dirty="0"/>
          </a:p>
        </p:txBody>
      </p:sp>
    </p:spTree>
    <p:extLst>
      <p:ext uri="{BB962C8B-B14F-4D97-AF65-F5344CB8AC3E}">
        <p14:creationId xmlns:p14="http://schemas.microsoft.com/office/powerpoint/2010/main" val="37438705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algn="r" rtl="1"/>
            <a:r>
              <a:rPr lang="ar-SA" sz="3200" dirty="0" smtClean="0">
                <a:solidFill>
                  <a:srgbClr val="000000"/>
                </a:solidFill>
                <a:cs typeface="Simplified Arabic" panose="02020603050405020304" pitchFamily="18" charset="-78"/>
              </a:rPr>
              <a:t>وهي أوسع </a:t>
            </a:r>
            <a:r>
              <a:rPr lang="ar-SA" sz="3200" dirty="0">
                <a:solidFill>
                  <a:srgbClr val="000000"/>
                </a:solidFill>
                <a:cs typeface="Simplified Arabic" panose="02020603050405020304" pitchFamily="18" charset="-78"/>
              </a:rPr>
              <a:t>من بحوث التسويق المحلية </a:t>
            </a:r>
            <a:r>
              <a:rPr lang="ar-SA" sz="3200" dirty="0" smtClean="0">
                <a:solidFill>
                  <a:srgbClr val="000000"/>
                </a:solidFill>
                <a:cs typeface="Simplified Arabic" panose="02020603050405020304" pitchFamily="18" charset="-78"/>
              </a:rPr>
              <a:t>فبحوث </a:t>
            </a:r>
            <a:r>
              <a:rPr lang="ar-SA" sz="3200" dirty="0">
                <a:solidFill>
                  <a:srgbClr val="000000"/>
                </a:solidFill>
                <a:cs typeface="Simplified Arabic" panose="02020603050405020304" pitchFamily="18" charset="-78"/>
              </a:rPr>
              <a:t>التسويق الدولية تتطلب إجراء الدراسات الخاصة بالبيئة الخارجية والتعامل مع متغيرات وعوامل خارجية تحتاج إلى جهد كبير حتى يمكن أن تحقق الأهداف.</a:t>
            </a:r>
            <a:endParaRPr lang="fr-FR" sz="3200" dirty="0"/>
          </a:p>
        </p:txBody>
      </p:sp>
    </p:spTree>
    <p:extLst>
      <p:ext uri="{BB962C8B-B14F-4D97-AF65-F5344CB8AC3E}">
        <p14:creationId xmlns:p14="http://schemas.microsoft.com/office/powerpoint/2010/main" val="26505432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AutoShape 2"/>
          <p:cNvSpPr>
            <a:spLocks noGrp="1" noChangeArrowheads="1"/>
          </p:cNvSpPr>
          <p:nvPr>
            <p:ph type="title"/>
          </p:nvPr>
        </p:nvSpPr>
        <p:spPr>
          <a:xfrm>
            <a:off x="2351088" y="333376"/>
            <a:ext cx="7853362" cy="809625"/>
          </a:xfrm>
        </p:spPr>
        <p:txBody>
          <a:bodyPr/>
          <a:lstStyle/>
          <a:p>
            <a:pPr algn="r" eaLnBrk="1" hangingPunct="1"/>
            <a:r>
              <a:rPr lang="ar-SA" sz="3300" dirty="0">
                <a:solidFill>
                  <a:srgbClr val="FF0000"/>
                </a:solidFill>
                <a:cs typeface="SKR HEAD1" pitchFamily="2" charset="-78"/>
              </a:rPr>
              <a:t>                       القرار التسويقي ومهام بحوث التسويق  </a:t>
            </a:r>
            <a:r>
              <a:rPr lang="ar-SA" sz="2800" dirty="0">
                <a:solidFill>
                  <a:srgbClr val="CC3300"/>
                </a:solidFill>
                <a:cs typeface="mohammad bold art 1" pitchFamily="2" charset="-78"/>
              </a:rPr>
              <a:t>    </a:t>
            </a:r>
            <a:r>
              <a:rPr lang="ar-SA" sz="3900" dirty="0">
                <a:solidFill>
                  <a:srgbClr val="0000FF"/>
                </a:solidFill>
                <a:cs typeface="SKR HEAD1" pitchFamily="2" charset="-78"/>
              </a:rPr>
              <a:t>  </a:t>
            </a:r>
            <a:r>
              <a:rPr lang="ar-SA" sz="4000" dirty="0"/>
              <a:t> </a:t>
            </a:r>
            <a:endParaRPr lang="en-US" sz="4000" dirty="0"/>
          </a:p>
        </p:txBody>
      </p:sp>
      <p:graphicFrame>
        <p:nvGraphicFramePr>
          <p:cNvPr id="287826" name="Group 82"/>
          <p:cNvGraphicFramePr>
            <a:graphicFrameLocks noGrp="1"/>
          </p:cNvGraphicFramePr>
          <p:nvPr>
            <p:ph idx="1"/>
            <p:extLst>
              <p:ext uri="{D42A27DB-BD31-4B8C-83A1-F6EECF244321}">
                <p14:modId xmlns:p14="http://schemas.microsoft.com/office/powerpoint/2010/main" val="2433235976"/>
              </p:ext>
            </p:extLst>
          </p:nvPr>
        </p:nvGraphicFramePr>
        <p:xfrm>
          <a:off x="1388214" y="1354317"/>
          <a:ext cx="7908925" cy="4845050"/>
        </p:xfrm>
        <a:graphic>
          <a:graphicData uri="http://schemas.openxmlformats.org/drawingml/2006/table">
            <a:tbl>
              <a:tblPr rtl="1"/>
              <a:tblGrid>
                <a:gridCol w="2435225"/>
                <a:gridCol w="5473700"/>
              </a:tblGrid>
              <a:tr h="720277">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tab pos="457200" algn="l"/>
                        </a:tabLst>
                      </a:pPr>
                      <a:r>
                        <a:rPr kumimoji="0" lang="ar-SA" sz="2600" b="0" i="0" u="none" strike="noStrike" cap="none" normalizeH="0" baseline="0" dirty="0" smtClean="0">
                          <a:ln>
                            <a:noFill/>
                          </a:ln>
                          <a:solidFill>
                            <a:srgbClr val="0000FF"/>
                          </a:solidFill>
                          <a:effectLst/>
                          <a:latin typeface="Abadi MT Condensed Light" charset="0"/>
                          <a:ea typeface="Times New Roman" pitchFamily="18" charset="0"/>
                          <a:cs typeface="SKR HEAD1" pitchFamily="2" charset="-78"/>
                        </a:rPr>
                        <a:t>القـــرار التسويقــــي</a:t>
                      </a:r>
                      <a:endParaRPr kumimoji="0" lang="ar-SA" sz="2600" b="0" i="0" u="none" strike="noStrike" cap="none" normalizeH="0" baseline="0" dirty="0" smtClean="0">
                        <a:ln>
                          <a:noFill/>
                        </a:ln>
                        <a:solidFill>
                          <a:schemeClr val="tx1"/>
                        </a:solidFill>
                        <a:effectLst/>
                        <a:latin typeface="Arial" pitchFamily="34" charset="0"/>
                        <a:ea typeface="Times New Roman" pitchFamily="18" charset="0"/>
                        <a:cs typeface="SKR HEAD1" pitchFamily="2" charset="-78"/>
                      </a:endParaRPr>
                    </a:p>
                  </a:txBody>
                  <a:tcPr marT="47253" marB="47253"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6E6E6"/>
                    </a:solid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tab pos="457200" algn="l"/>
                        </a:tabLst>
                      </a:pPr>
                      <a:r>
                        <a:rPr kumimoji="0" lang="ar-SA" sz="2600" b="0" i="0" u="none" strike="noStrike" cap="none" normalizeH="0" baseline="0" smtClean="0">
                          <a:ln>
                            <a:noFill/>
                          </a:ln>
                          <a:solidFill>
                            <a:srgbClr val="0000FF"/>
                          </a:solidFill>
                          <a:effectLst/>
                          <a:latin typeface="Abadi MT Condensed Light" charset="0"/>
                          <a:ea typeface="Times New Roman" pitchFamily="18" charset="0"/>
                          <a:cs typeface="SKR HEAD1" pitchFamily="2" charset="-78"/>
                        </a:rPr>
                        <a:t>متطلبــــات بحــــوث التسويــــق</a:t>
                      </a:r>
                      <a:endParaRPr kumimoji="0" lang="ar-SA" sz="2600" b="0" i="0" u="none" strike="noStrike" cap="none" normalizeH="0" baseline="0" smtClean="0">
                        <a:ln>
                          <a:noFill/>
                        </a:ln>
                        <a:solidFill>
                          <a:schemeClr val="tx1"/>
                        </a:solidFill>
                        <a:effectLst/>
                        <a:latin typeface="Arial" pitchFamily="34" charset="0"/>
                        <a:ea typeface="Times New Roman" pitchFamily="18" charset="0"/>
                        <a:cs typeface="SKR HEAD1" pitchFamily="2" charset="-78"/>
                      </a:endParaRPr>
                    </a:p>
                  </a:txBody>
                  <a:tcPr marT="47253" marB="47253"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6E6E6"/>
                    </a:solidFill>
                  </a:tcPr>
                </a:tc>
              </a:tr>
              <a:tr h="2280602">
                <a:tc>
                  <a:txBody>
                    <a:bodyPr/>
                    <a:lstStyle/>
                    <a:p>
                      <a:pPr marL="0" marR="0" lvl="0" indent="0" algn="r" defTabSz="914400" rtl="1" eaLnBrk="1" fontAlgn="base" latinLnBrk="0" hangingPunct="1">
                        <a:lnSpc>
                          <a:spcPct val="100000"/>
                        </a:lnSpc>
                        <a:spcBef>
                          <a:spcPct val="0"/>
                        </a:spcBef>
                        <a:spcAft>
                          <a:spcPct val="0"/>
                        </a:spcAft>
                        <a:buClrTx/>
                        <a:buSzTx/>
                        <a:buFontTx/>
                        <a:buNone/>
                        <a:tabLst>
                          <a:tab pos="457200" algn="l"/>
                        </a:tabLst>
                      </a:pPr>
                      <a:r>
                        <a:rPr kumimoji="0" lang="ar-SA" sz="2700" b="1" i="0" u="none" strike="noStrike" cap="none" normalizeH="0" baseline="0" smtClean="0">
                          <a:ln>
                            <a:noFill/>
                          </a:ln>
                          <a:solidFill>
                            <a:schemeClr val="tx1"/>
                          </a:solidFill>
                          <a:effectLst/>
                          <a:latin typeface="Abadi MT Condensed Light" charset="0"/>
                          <a:ea typeface="Times New Roman" pitchFamily="18" charset="0"/>
                          <a:cs typeface="Simplified Arabic" pitchFamily="2" charset="-78"/>
                        </a:rPr>
                        <a:t>هل ندخل الأسواق الدوليـة أم نبقى في الأسواق الداخلية ؟  </a:t>
                      </a:r>
                      <a:endParaRPr kumimoji="0" lang="ar-SA" sz="2700" b="0" i="0" u="none" strike="noStrike" cap="none" normalizeH="0" baseline="0" smtClean="0">
                        <a:ln>
                          <a:noFill/>
                        </a:ln>
                        <a:solidFill>
                          <a:schemeClr val="tx1"/>
                        </a:solidFill>
                        <a:effectLst/>
                        <a:latin typeface="Arial" pitchFamily="34" charset="0"/>
                        <a:ea typeface="Times New Roman" pitchFamily="18" charset="0"/>
                        <a:cs typeface="Simplified Arabic" pitchFamily="2" charset="-78"/>
                      </a:endParaRPr>
                    </a:p>
                  </a:txBody>
                  <a:tcPr marT="47253" marB="47253"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
                          <a:schemeClr val="tx1"/>
                        </a:buClr>
                        <a:buSzTx/>
                        <a:buFontTx/>
                        <a:buBlip>
                          <a:blip r:embed="rId2"/>
                        </a:buBlip>
                        <a:tabLst>
                          <a:tab pos="312738" algn="l"/>
                          <a:tab pos="457200" algn="l"/>
                        </a:tabLst>
                      </a:pPr>
                      <a:r>
                        <a:rPr kumimoji="0" lang="ar-SA" sz="2700" b="1" i="0" u="none" strike="noStrike" cap="none" normalizeH="0" baseline="0" dirty="0" smtClean="0">
                          <a:ln>
                            <a:noFill/>
                          </a:ln>
                          <a:solidFill>
                            <a:schemeClr val="tx1"/>
                          </a:solidFill>
                          <a:effectLst/>
                          <a:latin typeface="Abadi MT Condensed Light" charset="0"/>
                          <a:ea typeface="Times New Roman" pitchFamily="18" charset="0"/>
                          <a:cs typeface="Simplified Arabic" pitchFamily="2" charset="-78"/>
                        </a:rPr>
                        <a:t>- تقييم الأسواق الدولية ومعرفة نصيب الشركة في السوق الدولي وحجم الطلب محلياً ودولياً. </a:t>
                      </a:r>
                      <a:endParaRPr kumimoji="0" lang="en-US" sz="2700" b="0" i="0" u="none" strike="noStrike" cap="none" normalizeH="0" baseline="0" dirty="0" smtClean="0">
                        <a:ln>
                          <a:noFill/>
                        </a:ln>
                        <a:solidFill>
                          <a:schemeClr val="tx1"/>
                        </a:solidFill>
                        <a:effectLst/>
                        <a:latin typeface="Times New Roman" pitchFamily="18" charset="0"/>
                        <a:ea typeface="Times New Roman" pitchFamily="18" charset="0"/>
                        <a:cs typeface="Simplified Arabic" pitchFamily="2" charset="-78"/>
                      </a:endParaRPr>
                    </a:p>
                    <a:p>
                      <a:pPr marL="342900" marR="0" lvl="0" indent="-342900" algn="r" defTabSz="914400" rtl="1" eaLnBrk="0" fontAlgn="base" latinLnBrk="0" hangingPunct="0">
                        <a:lnSpc>
                          <a:spcPct val="100000"/>
                        </a:lnSpc>
                        <a:spcBef>
                          <a:spcPct val="0"/>
                        </a:spcBef>
                        <a:spcAft>
                          <a:spcPct val="0"/>
                        </a:spcAft>
                        <a:buClr>
                          <a:schemeClr val="tx1"/>
                        </a:buClr>
                        <a:buSzTx/>
                        <a:buFontTx/>
                        <a:buBlip>
                          <a:blip r:embed="rId2"/>
                        </a:buBlip>
                        <a:tabLst>
                          <a:tab pos="312738" algn="l"/>
                          <a:tab pos="457200" algn="l"/>
                        </a:tabLst>
                      </a:pPr>
                      <a:r>
                        <a:rPr kumimoji="0" lang="ar-SA" sz="2700" b="1" i="0" u="none" strike="noStrike" cap="none" normalizeH="0" baseline="0" dirty="0" smtClean="0">
                          <a:ln>
                            <a:noFill/>
                          </a:ln>
                          <a:solidFill>
                            <a:schemeClr val="tx1"/>
                          </a:solidFill>
                          <a:effectLst/>
                          <a:latin typeface="Abadi MT Condensed Light" charset="0"/>
                          <a:ea typeface="Times New Roman" pitchFamily="18" charset="0"/>
                          <a:cs typeface="Simplified Arabic" pitchFamily="2" charset="-78"/>
                        </a:rPr>
                        <a:t>- معرفة المنافسة الدولية ومقارنتها بالفرص المحلية.</a:t>
                      </a:r>
                      <a:r>
                        <a:rPr kumimoji="0" lang="ar-SA" sz="2700" b="1" i="0" u="none" strike="noStrike" cap="none" normalizeH="0" baseline="0" dirty="0" smtClean="0">
                          <a:ln>
                            <a:noFill/>
                          </a:ln>
                          <a:solidFill>
                            <a:schemeClr val="tx1"/>
                          </a:solidFill>
                          <a:effectLst/>
                          <a:latin typeface="Times New Roman" pitchFamily="18" charset="0"/>
                          <a:cs typeface="Times New Roman" pitchFamily="18" charset="0"/>
                        </a:rPr>
                        <a:t>   </a:t>
                      </a:r>
                      <a:endParaRPr kumimoji="0" lang="ar-SA" sz="2700" b="0" i="0" u="none" strike="noStrike" cap="none" normalizeH="0" baseline="0" dirty="0" smtClean="0">
                        <a:ln>
                          <a:noFill/>
                        </a:ln>
                        <a:solidFill>
                          <a:schemeClr val="tx1"/>
                        </a:solidFill>
                        <a:effectLst/>
                        <a:latin typeface="Arial" pitchFamily="34" charset="0"/>
                        <a:cs typeface="Arial" pitchFamily="34" charset="0"/>
                      </a:endParaRPr>
                    </a:p>
                  </a:txBody>
                  <a:tcPr marT="47253" marB="47253"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44171">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2700" b="1" i="0" u="none" strike="noStrike" cap="none" normalizeH="0" baseline="0" smtClean="0">
                          <a:ln>
                            <a:noFill/>
                          </a:ln>
                          <a:solidFill>
                            <a:schemeClr val="tx1"/>
                          </a:solidFill>
                          <a:effectLst/>
                          <a:latin typeface="Abadi MT Condensed Light" charset="0"/>
                          <a:ea typeface="Times New Roman" pitchFamily="18" charset="0"/>
                          <a:cs typeface="Simplified Arabic" pitchFamily="2" charset="-78"/>
                        </a:rPr>
                        <a:t>ماهي الأسواق التي يمكن أن ندخلها ؟   </a:t>
                      </a:r>
                      <a:endParaRPr kumimoji="0" lang="ar-SA" sz="2700" b="0" i="0" u="none" strike="noStrike" cap="none" normalizeH="0" baseline="0" smtClean="0">
                        <a:ln>
                          <a:noFill/>
                        </a:ln>
                        <a:solidFill>
                          <a:schemeClr val="tx1"/>
                        </a:solidFill>
                        <a:effectLst/>
                        <a:latin typeface="Arial" pitchFamily="34" charset="0"/>
                        <a:ea typeface="Times New Roman" pitchFamily="18" charset="0"/>
                        <a:cs typeface="Simplified Arabic" pitchFamily="2" charset="-78"/>
                      </a:endParaRPr>
                    </a:p>
                  </a:txBody>
                  <a:tcPr marT="47253" marB="47253"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
                          <a:schemeClr val="tx1"/>
                        </a:buClr>
                        <a:buSzTx/>
                        <a:buFontTx/>
                        <a:buBlip>
                          <a:blip r:embed="rId2"/>
                        </a:buBlip>
                        <a:tabLst>
                          <a:tab pos="312738" algn="l"/>
                          <a:tab pos="457200" algn="l"/>
                        </a:tabLst>
                      </a:pPr>
                      <a:r>
                        <a:rPr kumimoji="0" lang="ar-SA" sz="2700" b="1" i="0" u="none" strike="noStrike" cap="none" normalizeH="0" baseline="0" dirty="0" smtClean="0">
                          <a:ln>
                            <a:noFill/>
                          </a:ln>
                          <a:solidFill>
                            <a:schemeClr val="tx1"/>
                          </a:solidFill>
                          <a:effectLst/>
                          <a:latin typeface="Abadi MT Condensed Light" charset="0"/>
                          <a:ea typeface="Times New Roman" pitchFamily="18" charset="0"/>
                          <a:cs typeface="Simplified Arabic" pitchFamily="2" charset="-78"/>
                        </a:rPr>
                        <a:t>- ترتيب الأسواق الدولية من حيث الفرص التسويقية. </a:t>
                      </a:r>
                      <a:endParaRPr kumimoji="0" lang="en-US" sz="2700" b="0" i="0" u="none" strike="noStrike" cap="none" normalizeH="0" baseline="0" dirty="0" smtClean="0">
                        <a:ln>
                          <a:noFill/>
                        </a:ln>
                        <a:solidFill>
                          <a:schemeClr val="tx1"/>
                        </a:solidFill>
                        <a:effectLst/>
                        <a:latin typeface="Times New Roman" pitchFamily="18" charset="0"/>
                        <a:ea typeface="Times New Roman" pitchFamily="18" charset="0"/>
                        <a:cs typeface="Simplified Arabic" pitchFamily="2" charset="-78"/>
                      </a:endParaRPr>
                    </a:p>
                    <a:p>
                      <a:pPr marL="342900" marR="0" lvl="0" indent="-342900" algn="r" defTabSz="914400" rtl="1" eaLnBrk="0" fontAlgn="base" latinLnBrk="0" hangingPunct="0">
                        <a:lnSpc>
                          <a:spcPct val="100000"/>
                        </a:lnSpc>
                        <a:spcBef>
                          <a:spcPct val="0"/>
                        </a:spcBef>
                        <a:spcAft>
                          <a:spcPct val="0"/>
                        </a:spcAft>
                        <a:buClr>
                          <a:schemeClr val="tx1"/>
                        </a:buClr>
                        <a:buSzTx/>
                        <a:buFontTx/>
                        <a:buBlip>
                          <a:blip r:embed="rId2"/>
                        </a:buBlip>
                        <a:tabLst>
                          <a:tab pos="312738" algn="l"/>
                          <a:tab pos="457200" algn="l"/>
                        </a:tabLst>
                      </a:pPr>
                      <a:r>
                        <a:rPr kumimoji="0" lang="ar-SA" sz="2700" b="1" i="0" u="none" strike="noStrike" cap="none" normalizeH="0" baseline="0" dirty="0" smtClean="0">
                          <a:ln>
                            <a:noFill/>
                          </a:ln>
                          <a:solidFill>
                            <a:schemeClr val="tx1"/>
                          </a:solidFill>
                          <a:effectLst/>
                          <a:latin typeface="Abadi MT Condensed Light" charset="0"/>
                          <a:ea typeface="Times New Roman" pitchFamily="18" charset="0"/>
                          <a:cs typeface="Simplified Arabic" pitchFamily="2" charset="-78"/>
                        </a:rPr>
                        <a:t>- ترتيب الأسواق الدولية من حيث المنافسة المحلية والدفع السياسي.  </a:t>
                      </a:r>
                      <a:endParaRPr kumimoji="0" lang="ar-SA" sz="2700" b="0" i="0" u="none" strike="noStrike" cap="none" normalizeH="0" baseline="0" dirty="0" smtClean="0">
                        <a:ln>
                          <a:noFill/>
                        </a:ln>
                        <a:solidFill>
                          <a:schemeClr val="tx1"/>
                        </a:solidFill>
                        <a:effectLst/>
                        <a:latin typeface="Arial" pitchFamily="34" charset="0"/>
                        <a:cs typeface="Arial" pitchFamily="34" charset="0"/>
                      </a:endParaRPr>
                    </a:p>
                  </a:txBody>
                  <a:tcPr marT="47253" marB="47253"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34099602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AutoShape 2"/>
          <p:cNvSpPr>
            <a:spLocks noGrp="1" noChangeArrowheads="1"/>
          </p:cNvSpPr>
          <p:nvPr>
            <p:ph type="title"/>
          </p:nvPr>
        </p:nvSpPr>
        <p:spPr>
          <a:xfrm>
            <a:off x="9048750" y="333376"/>
            <a:ext cx="1155700" cy="809625"/>
          </a:xfrm>
        </p:spPr>
        <p:txBody>
          <a:bodyPr>
            <a:normAutofit fontScale="90000"/>
          </a:bodyPr>
          <a:lstStyle/>
          <a:p>
            <a:pPr algn="r" eaLnBrk="1" hangingPunct="1"/>
            <a:r>
              <a:rPr lang="ar-SA" sz="3300">
                <a:solidFill>
                  <a:srgbClr val="FF0000"/>
                </a:solidFill>
                <a:cs typeface="SKR HEAD1" pitchFamily="2" charset="-78"/>
              </a:rPr>
              <a:t>تابــع </a:t>
            </a:r>
            <a:r>
              <a:rPr lang="ar-SA" sz="2800">
                <a:solidFill>
                  <a:srgbClr val="CC3300"/>
                </a:solidFill>
                <a:cs typeface="mohammad bold art 1" pitchFamily="2" charset="-78"/>
              </a:rPr>
              <a:t>    </a:t>
            </a:r>
            <a:r>
              <a:rPr lang="ar-SA" sz="3900">
                <a:solidFill>
                  <a:srgbClr val="0000FF"/>
                </a:solidFill>
                <a:cs typeface="SKR HEAD1" pitchFamily="2" charset="-78"/>
              </a:rPr>
              <a:t>  </a:t>
            </a:r>
            <a:r>
              <a:rPr lang="ar-SA" sz="4000"/>
              <a:t> </a:t>
            </a:r>
            <a:endParaRPr lang="en-US" sz="4000"/>
          </a:p>
        </p:txBody>
      </p:sp>
      <p:graphicFrame>
        <p:nvGraphicFramePr>
          <p:cNvPr id="289795" name="Group 3"/>
          <p:cNvGraphicFramePr>
            <a:graphicFrameLocks noGrp="1"/>
          </p:cNvGraphicFramePr>
          <p:nvPr>
            <p:ph idx="1"/>
            <p:extLst>
              <p:ext uri="{D42A27DB-BD31-4B8C-83A1-F6EECF244321}">
                <p14:modId xmlns:p14="http://schemas.microsoft.com/office/powerpoint/2010/main" val="173325009"/>
              </p:ext>
            </p:extLst>
          </p:nvPr>
        </p:nvGraphicFramePr>
        <p:xfrm>
          <a:off x="1139825" y="1418711"/>
          <a:ext cx="7908925" cy="4845050"/>
        </p:xfrm>
        <a:graphic>
          <a:graphicData uri="http://schemas.openxmlformats.org/drawingml/2006/table">
            <a:tbl>
              <a:tblPr rtl="1"/>
              <a:tblGrid>
                <a:gridCol w="2435225"/>
                <a:gridCol w="5473700"/>
              </a:tblGrid>
              <a:tr h="720277">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tab pos="457200" algn="l"/>
                        </a:tabLst>
                      </a:pPr>
                      <a:r>
                        <a:rPr kumimoji="0" lang="ar-SA" sz="2600" b="0" i="0" u="none" strike="noStrike" cap="none" normalizeH="0" baseline="0" dirty="0" smtClean="0">
                          <a:ln>
                            <a:noFill/>
                          </a:ln>
                          <a:solidFill>
                            <a:srgbClr val="0000FF"/>
                          </a:solidFill>
                          <a:effectLst/>
                          <a:latin typeface="Abadi MT Condensed Light" charset="0"/>
                          <a:ea typeface="Times New Roman" pitchFamily="18" charset="0"/>
                          <a:cs typeface="SKR HEAD1" pitchFamily="2" charset="-78"/>
                        </a:rPr>
                        <a:t>القـــرار التسويقــــي</a:t>
                      </a:r>
                      <a:endParaRPr kumimoji="0" lang="ar-SA" sz="2600" b="0" i="0" u="none" strike="noStrike" cap="none" normalizeH="0" baseline="0" dirty="0" smtClean="0">
                        <a:ln>
                          <a:noFill/>
                        </a:ln>
                        <a:solidFill>
                          <a:schemeClr val="tx1"/>
                        </a:solidFill>
                        <a:effectLst/>
                        <a:latin typeface="Arial" pitchFamily="34" charset="0"/>
                        <a:ea typeface="Times New Roman" pitchFamily="18" charset="0"/>
                        <a:cs typeface="SKR HEAD1" pitchFamily="2" charset="-78"/>
                      </a:endParaRPr>
                    </a:p>
                  </a:txBody>
                  <a:tcPr marT="47253" marB="47253"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6E6E6"/>
                    </a:solid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tab pos="457200" algn="l"/>
                        </a:tabLst>
                      </a:pPr>
                      <a:r>
                        <a:rPr kumimoji="0" lang="ar-SA" sz="2600" b="0" i="0" u="none" strike="noStrike" cap="none" normalizeH="0" baseline="0" smtClean="0">
                          <a:ln>
                            <a:noFill/>
                          </a:ln>
                          <a:solidFill>
                            <a:srgbClr val="0000FF"/>
                          </a:solidFill>
                          <a:effectLst/>
                          <a:latin typeface="Abadi MT Condensed Light" charset="0"/>
                          <a:ea typeface="Times New Roman" pitchFamily="18" charset="0"/>
                          <a:cs typeface="SKR HEAD1" pitchFamily="2" charset="-78"/>
                        </a:rPr>
                        <a:t>متطلبــــات بحــــوث التسويــــق</a:t>
                      </a:r>
                      <a:endParaRPr kumimoji="0" lang="ar-SA" sz="2600" b="0" i="0" u="none" strike="noStrike" cap="none" normalizeH="0" baseline="0" smtClean="0">
                        <a:ln>
                          <a:noFill/>
                        </a:ln>
                        <a:solidFill>
                          <a:schemeClr val="tx1"/>
                        </a:solidFill>
                        <a:effectLst/>
                        <a:latin typeface="Arial" pitchFamily="34" charset="0"/>
                        <a:ea typeface="Times New Roman" pitchFamily="18" charset="0"/>
                        <a:cs typeface="SKR HEAD1" pitchFamily="2" charset="-78"/>
                      </a:endParaRPr>
                    </a:p>
                  </a:txBody>
                  <a:tcPr marT="47253" marB="47253"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6E6E6"/>
                    </a:solidFill>
                  </a:tcPr>
                </a:tc>
              </a:tr>
              <a:tr h="2280602">
                <a:tc>
                  <a:txBody>
                    <a:bodyPr/>
                    <a:lstStyle/>
                    <a:p>
                      <a:pPr marL="0" marR="0" lvl="0" indent="0" algn="r" defTabSz="914400" rtl="1" eaLnBrk="1" fontAlgn="base" latinLnBrk="0" hangingPunct="1">
                        <a:lnSpc>
                          <a:spcPct val="100000"/>
                        </a:lnSpc>
                        <a:spcBef>
                          <a:spcPct val="0"/>
                        </a:spcBef>
                        <a:spcAft>
                          <a:spcPct val="0"/>
                        </a:spcAft>
                        <a:buClrTx/>
                        <a:buSzTx/>
                        <a:buFontTx/>
                        <a:buNone/>
                        <a:tabLst>
                          <a:tab pos="457200" algn="l"/>
                        </a:tabLst>
                      </a:pPr>
                      <a:r>
                        <a:rPr kumimoji="0" lang="ar-SA" sz="2700" b="1" i="0" u="none" strike="noStrike" cap="none" normalizeH="0" baseline="0" smtClean="0">
                          <a:ln>
                            <a:noFill/>
                          </a:ln>
                          <a:solidFill>
                            <a:schemeClr val="tx1"/>
                          </a:solidFill>
                          <a:effectLst/>
                          <a:latin typeface="Abadi MT Condensed Light" charset="0"/>
                          <a:ea typeface="Times New Roman" pitchFamily="18" charset="0"/>
                          <a:cs typeface="Simplified Arabic" pitchFamily="2" charset="-78"/>
                        </a:rPr>
                        <a:t>كيف يمكن الدخول للأسواق الخارجية؟   </a:t>
                      </a:r>
                      <a:endParaRPr kumimoji="0" lang="ar-SA" sz="2700" b="0" i="0" u="none" strike="noStrike" cap="none" normalizeH="0" baseline="0" smtClean="0">
                        <a:ln>
                          <a:noFill/>
                        </a:ln>
                        <a:solidFill>
                          <a:schemeClr val="tx1"/>
                        </a:solidFill>
                        <a:effectLst/>
                        <a:latin typeface="Arial" pitchFamily="34" charset="0"/>
                        <a:ea typeface="Times New Roman" pitchFamily="18" charset="0"/>
                        <a:cs typeface="Simplified Arabic" pitchFamily="2" charset="-78"/>
                      </a:endParaRPr>
                    </a:p>
                  </a:txBody>
                  <a:tcPr marT="47253" marB="47253"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
                          <a:schemeClr val="tx1"/>
                        </a:buClr>
                        <a:buSzTx/>
                        <a:buFontTx/>
                        <a:buBlip>
                          <a:blip r:embed="rId2"/>
                        </a:buBlip>
                        <a:tabLst>
                          <a:tab pos="312738" algn="l"/>
                          <a:tab pos="457200" algn="l"/>
                        </a:tabLst>
                      </a:pPr>
                      <a:r>
                        <a:rPr kumimoji="0" lang="ar-SA" sz="2700" b="1" i="0" u="none" strike="noStrike" cap="none" normalizeH="0" baseline="0" dirty="0" smtClean="0">
                          <a:ln>
                            <a:noFill/>
                          </a:ln>
                          <a:solidFill>
                            <a:schemeClr val="tx1"/>
                          </a:solidFill>
                          <a:effectLst/>
                          <a:latin typeface="Abadi MT Condensed Light" charset="0"/>
                          <a:ea typeface="Times New Roman" pitchFamily="18" charset="0"/>
                          <a:cs typeface="Simplified Arabic" pitchFamily="2" charset="-78"/>
                        </a:rPr>
                        <a:t>- حجم الأسواق الخارجية ومعرفة معوقات التجارة الدولية. </a:t>
                      </a:r>
                      <a:endParaRPr kumimoji="0" lang="en-US" sz="2700" b="0" i="0" u="none" strike="noStrike" cap="none" normalizeH="0" baseline="0" dirty="0" smtClean="0">
                        <a:ln>
                          <a:noFill/>
                        </a:ln>
                        <a:solidFill>
                          <a:schemeClr val="tx1"/>
                        </a:solidFill>
                        <a:effectLst/>
                        <a:latin typeface="Times New Roman" pitchFamily="18" charset="0"/>
                        <a:ea typeface="Times New Roman" pitchFamily="18" charset="0"/>
                        <a:cs typeface="Simplified Arabic" pitchFamily="2" charset="-78"/>
                      </a:endParaRPr>
                    </a:p>
                    <a:p>
                      <a:pPr marL="342900" marR="0" lvl="0" indent="-342900" algn="r" defTabSz="914400" rtl="1" eaLnBrk="0" fontAlgn="base" latinLnBrk="0" hangingPunct="0">
                        <a:lnSpc>
                          <a:spcPct val="100000"/>
                        </a:lnSpc>
                        <a:spcBef>
                          <a:spcPct val="0"/>
                        </a:spcBef>
                        <a:spcAft>
                          <a:spcPct val="0"/>
                        </a:spcAft>
                        <a:buClr>
                          <a:schemeClr val="tx1"/>
                        </a:buClr>
                        <a:buSzTx/>
                        <a:buFontTx/>
                        <a:buBlip>
                          <a:blip r:embed="rId2"/>
                        </a:buBlip>
                        <a:tabLst>
                          <a:tab pos="312738" algn="l"/>
                          <a:tab pos="457200" algn="l"/>
                        </a:tabLst>
                      </a:pPr>
                      <a:r>
                        <a:rPr kumimoji="0" lang="ar-SA" sz="2700" b="1" i="0" u="none" strike="noStrike" cap="none" normalizeH="0" baseline="0" dirty="0" smtClean="0">
                          <a:ln>
                            <a:noFill/>
                          </a:ln>
                          <a:solidFill>
                            <a:schemeClr val="tx1"/>
                          </a:solidFill>
                          <a:effectLst/>
                          <a:latin typeface="Abadi MT Condensed Light" charset="0"/>
                          <a:ea typeface="Times New Roman" pitchFamily="18" charset="0"/>
                          <a:cs typeface="Simplified Arabic" pitchFamily="2" charset="-78"/>
                        </a:rPr>
                        <a:t>- حساب تكلفة النقل أو الشحن. </a:t>
                      </a:r>
                      <a:endParaRPr kumimoji="0" lang="en-US" sz="2700" b="0" i="0" u="none" strike="noStrike" cap="none" normalizeH="0" baseline="0" dirty="0" smtClean="0">
                        <a:ln>
                          <a:noFill/>
                        </a:ln>
                        <a:solidFill>
                          <a:schemeClr val="tx1"/>
                        </a:solidFill>
                        <a:effectLst/>
                        <a:latin typeface="Times New Roman" pitchFamily="18" charset="0"/>
                        <a:cs typeface="Times New Roman" pitchFamily="18" charset="0"/>
                      </a:endParaRPr>
                    </a:p>
                    <a:p>
                      <a:pPr marL="342900" marR="0" lvl="0" indent="-342900" algn="r" defTabSz="914400" rtl="1" eaLnBrk="0" fontAlgn="base" latinLnBrk="0" hangingPunct="0">
                        <a:lnSpc>
                          <a:spcPct val="100000"/>
                        </a:lnSpc>
                        <a:spcBef>
                          <a:spcPct val="0"/>
                        </a:spcBef>
                        <a:spcAft>
                          <a:spcPct val="0"/>
                        </a:spcAft>
                        <a:buClr>
                          <a:schemeClr val="tx1"/>
                        </a:buClr>
                        <a:buSzTx/>
                        <a:buFontTx/>
                        <a:buBlip>
                          <a:blip r:embed="rId2"/>
                        </a:buBlip>
                        <a:tabLst>
                          <a:tab pos="312738" algn="l"/>
                          <a:tab pos="457200" algn="l"/>
                        </a:tabLst>
                      </a:pPr>
                      <a:r>
                        <a:rPr kumimoji="0" lang="ar-SA" sz="2700" b="1" i="0" u="none" strike="noStrike" cap="none" normalizeH="0" baseline="0" dirty="0" smtClean="0">
                          <a:ln>
                            <a:noFill/>
                          </a:ln>
                          <a:solidFill>
                            <a:schemeClr val="tx1"/>
                          </a:solidFill>
                          <a:effectLst/>
                          <a:latin typeface="Abadi MT Condensed Light" charset="0"/>
                          <a:cs typeface="Simplified Arabic" pitchFamily="2" charset="-78"/>
                        </a:rPr>
                        <a:t>- المنافسة المحلية والمتطلبات الحكومية. </a:t>
                      </a:r>
                      <a:endParaRPr kumimoji="0" lang="en-US" sz="2700" b="0" i="0" u="none" strike="noStrike" cap="none" normalizeH="0" baseline="0" dirty="0" smtClean="0">
                        <a:ln>
                          <a:noFill/>
                        </a:ln>
                        <a:solidFill>
                          <a:schemeClr val="tx1"/>
                        </a:solidFill>
                        <a:effectLst/>
                        <a:latin typeface="Times New Roman" pitchFamily="18" charset="0"/>
                        <a:cs typeface="Times New Roman" pitchFamily="18" charset="0"/>
                      </a:endParaRPr>
                    </a:p>
                    <a:p>
                      <a:pPr marL="342900" marR="0" lvl="0" indent="-342900" algn="r" defTabSz="914400" rtl="1" eaLnBrk="0" fontAlgn="base" latinLnBrk="0" hangingPunct="0">
                        <a:lnSpc>
                          <a:spcPct val="100000"/>
                        </a:lnSpc>
                        <a:spcBef>
                          <a:spcPct val="0"/>
                        </a:spcBef>
                        <a:spcAft>
                          <a:spcPct val="0"/>
                        </a:spcAft>
                        <a:buClr>
                          <a:schemeClr val="tx1"/>
                        </a:buClr>
                        <a:buSzTx/>
                        <a:buFontTx/>
                        <a:buBlip>
                          <a:blip r:embed="rId2"/>
                        </a:buBlip>
                        <a:tabLst>
                          <a:tab pos="312738" algn="l"/>
                          <a:tab pos="457200" algn="l"/>
                        </a:tabLst>
                      </a:pPr>
                      <a:r>
                        <a:rPr kumimoji="0" lang="ar-SA" sz="2700" b="1" i="0" u="none" strike="noStrike" cap="none" normalizeH="0" baseline="0" dirty="0" smtClean="0">
                          <a:ln>
                            <a:noFill/>
                          </a:ln>
                          <a:solidFill>
                            <a:schemeClr val="tx1"/>
                          </a:solidFill>
                          <a:effectLst/>
                          <a:latin typeface="Abadi MT Condensed Light" charset="0"/>
                          <a:cs typeface="Simplified Arabic" pitchFamily="2" charset="-78"/>
                        </a:rPr>
                        <a:t>الاستقرار السياسي.</a:t>
                      </a:r>
                      <a:r>
                        <a:rPr kumimoji="0" lang="ar-SA" sz="2700" b="1" i="0" u="none" strike="noStrike" cap="none" normalizeH="0" baseline="0" dirty="0" smtClean="0">
                          <a:ln>
                            <a:noFill/>
                          </a:ln>
                          <a:solidFill>
                            <a:schemeClr val="tx1"/>
                          </a:solidFill>
                          <a:effectLst/>
                          <a:latin typeface="Times New Roman" pitchFamily="18" charset="0"/>
                          <a:cs typeface="Times New Roman" pitchFamily="18" charset="0"/>
                        </a:rPr>
                        <a:t> </a:t>
                      </a:r>
                      <a:endParaRPr kumimoji="0" lang="ar-SA" sz="2700" b="0" i="0" u="none" strike="noStrike" cap="none" normalizeH="0" baseline="0" dirty="0" smtClean="0">
                        <a:ln>
                          <a:noFill/>
                        </a:ln>
                        <a:solidFill>
                          <a:schemeClr val="tx1"/>
                        </a:solidFill>
                        <a:effectLst/>
                        <a:latin typeface="Arial" pitchFamily="34" charset="0"/>
                        <a:cs typeface="Arial" pitchFamily="34" charset="0"/>
                      </a:endParaRPr>
                    </a:p>
                  </a:txBody>
                  <a:tcPr marT="47253" marB="47253"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44171">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2700" b="1" i="0" u="none" strike="noStrike" cap="none" normalizeH="0" baseline="0" smtClean="0">
                          <a:ln>
                            <a:noFill/>
                          </a:ln>
                          <a:solidFill>
                            <a:schemeClr val="tx1"/>
                          </a:solidFill>
                          <a:effectLst/>
                          <a:latin typeface="Abadi MT Condensed Light" charset="0"/>
                          <a:ea typeface="Times New Roman" pitchFamily="18" charset="0"/>
                          <a:cs typeface="Simplified Arabic" pitchFamily="2" charset="-78"/>
                        </a:rPr>
                        <a:t>كيف نسوق في الأسواق المستهدفة؟</a:t>
                      </a:r>
                      <a:r>
                        <a:rPr kumimoji="0" lang="ar-SA" sz="2700" b="1" i="0" u="none" strike="noStrike" cap="none" normalizeH="0" baseline="0" smtClean="0">
                          <a:ln>
                            <a:noFill/>
                          </a:ln>
                          <a:solidFill>
                            <a:schemeClr val="tx1"/>
                          </a:solidFill>
                          <a:effectLst/>
                          <a:latin typeface="Times New Roman" pitchFamily="18" charset="0"/>
                          <a:ea typeface="Times New Roman" pitchFamily="18" charset="0"/>
                          <a:cs typeface="Simplified Arabic" pitchFamily="2" charset="-78"/>
                        </a:rPr>
                        <a:t> </a:t>
                      </a:r>
                      <a:endParaRPr kumimoji="0" lang="ar-SA" sz="2700" b="0" i="0" u="none" strike="noStrike" cap="none" normalizeH="0" baseline="0" smtClean="0">
                        <a:ln>
                          <a:noFill/>
                        </a:ln>
                        <a:solidFill>
                          <a:schemeClr val="tx1"/>
                        </a:solidFill>
                        <a:effectLst/>
                        <a:latin typeface="Arial" pitchFamily="34" charset="0"/>
                        <a:ea typeface="Times New Roman" pitchFamily="18" charset="0"/>
                        <a:cs typeface="Simplified Arabic" pitchFamily="2" charset="-78"/>
                      </a:endParaRPr>
                    </a:p>
                  </a:txBody>
                  <a:tcPr marT="47253" marB="47253"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
                          <a:schemeClr val="tx1"/>
                        </a:buClr>
                        <a:buSzTx/>
                        <a:buFontTx/>
                        <a:buBlip>
                          <a:blip r:embed="rId2"/>
                        </a:buBlip>
                        <a:tabLst>
                          <a:tab pos="312738" algn="l"/>
                          <a:tab pos="457200" algn="l"/>
                        </a:tabLst>
                      </a:pPr>
                      <a:r>
                        <a:rPr kumimoji="0" lang="ar-SA" sz="2700" b="1" i="0" u="none" strike="noStrike" cap="none" normalizeH="0" baseline="0" dirty="0" smtClean="0">
                          <a:ln>
                            <a:noFill/>
                          </a:ln>
                          <a:solidFill>
                            <a:schemeClr val="tx1"/>
                          </a:solidFill>
                          <a:effectLst/>
                          <a:latin typeface="Abadi MT Condensed Light" charset="0"/>
                          <a:ea typeface="Times New Roman" pitchFamily="18" charset="0"/>
                          <a:cs typeface="Simplified Arabic" pitchFamily="2" charset="-78"/>
                        </a:rPr>
                        <a:t>- دراسة كل سوق من حيث خصائص المستهلكين والنشاط التنافسي وقنوات التوزيع وأسس الترويج وخبرة الشركة التسويقية في تلك الأسواق.  </a:t>
                      </a:r>
                      <a:endParaRPr kumimoji="0" lang="ar-SA" sz="2700" b="0" i="0" u="none" strike="noStrike" cap="none" normalizeH="0" baseline="0" dirty="0" smtClean="0">
                        <a:ln>
                          <a:noFill/>
                        </a:ln>
                        <a:solidFill>
                          <a:schemeClr val="tx1"/>
                        </a:solidFill>
                        <a:effectLst/>
                        <a:latin typeface="Arial" pitchFamily="34" charset="0"/>
                        <a:ea typeface="Times New Roman" pitchFamily="18" charset="0"/>
                        <a:cs typeface="Simplified Arabic" pitchFamily="2" charset="-78"/>
                      </a:endParaRPr>
                    </a:p>
                  </a:txBody>
                  <a:tcPr marT="47253" marB="47253"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260868328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AutoShape 2"/>
          <p:cNvSpPr>
            <a:spLocks noGrp="1" noChangeArrowheads="1"/>
          </p:cNvSpPr>
          <p:nvPr>
            <p:ph type="title"/>
          </p:nvPr>
        </p:nvSpPr>
        <p:spPr>
          <a:xfrm>
            <a:off x="4482989" y="373220"/>
            <a:ext cx="4006850" cy="720725"/>
          </a:xfrm>
        </p:spPr>
        <p:txBody>
          <a:bodyPr>
            <a:normAutofit fontScale="90000"/>
          </a:bodyPr>
          <a:lstStyle/>
          <a:p>
            <a:pPr algn="r" eaLnBrk="1" hangingPunct="1"/>
            <a:r>
              <a:rPr lang="ar-SA" sz="3300" dirty="0">
                <a:solidFill>
                  <a:srgbClr val="0000FF"/>
                </a:solidFill>
                <a:cs typeface="SKR HEAD1" pitchFamily="2" charset="-78"/>
              </a:rPr>
              <a:t>تعريف  بحوث التسويق الدولي</a:t>
            </a:r>
            <a:r>
              <a:rPr lang="ar-SA" sz="3300" dirty="0">
                <a:solidFill>
                  <a:srgbClr val="CC3300"/>
                </a:solidFill>
                <a:cs typeface="mohammad bold art 1" pitchFamily="2" charset="-78"/>
              </a:rPr>
              <a:t>    </a:t>
            </a:r>
            <a:r>
              <a:rPr lang="ar-SA" sz="3300" dirty="0">
                <a:solidFill>
                  <a:srgbClr val="0000FF"/>
                </a:solidFill>
                <a:cs typeface="SKR HEAD1" pitchFamily="2" charset="-78"/>
              </a:rPr>
              <a:t>  </a:t>
            </a:r>
            <a:r>
              <a:rPr lang="ar-SA" sz="3300" dirty="0"/>
              <a:t> </a:t>
            </a:r>
            <a:endParaRPr lang="en-US" sz="3300" dirty="0"/>
          </a:p>
        </p:txBody>
      </p:sp>
      <p:sp>
        <p:nvSpPr>
          <p:cNvPr id="164867" name="Rectangle 3"/>
          <p:cNvSpPr>
            <a:spLocks noGrp="1" noChangeArrowheads="1"/>
          </p:cNvSpPr>
          <p:nvPr>
            <p:ph type="body" idx="1"/>
          </p:nvPr>
        </p:nvSpPr>
        <p:spPr>
          <a:xfrm>
            <a:off x="1352371" y="1407040"/>
            <a:ext cx="7632700" cy="4392612"/>
          </a:xfrm>
        </p:spPr>
        <p:txBody>
          <a:bodyPr>
            <a:normAutofit/>
          </a:bodyPr>
          <a:lstStyle/>
          <a:p>
            <a:pPr marL="0" indent="0" algn="justLow" rtl="1">
              <a:buNone/>
            </a:pPr>
            <a:r>
              <a:rPr lang="ar-SA" sz="2900" dirty="0" smtClean="0">
                <a:solidFill>
                  <a:srgbClr val="000000"/>
                </a:solidFill>
                <a:cs typeface="Simplified Arabic" panose="02020603050405020304" pitchFamily="18" charset="-78"/>
              </a:rPr>
              <a:t>بحوث </a:t>
            </a:r>
            <a:r>
              <a:rPr lang="ar-SA" sz="2900" dirty="0">
                <a:solidFill>
                  <a:srgbClr val="000000"/>
                </a:solidFill>
                <a:cs typeface="Simplified Arabic" panose="02020603050405020304" pitchFamily="18" charset="-78"/>
              </a:rPr>
              <a:t>التسويق </a:t>
            </a:r>
            <a:r>
              <a:rPr lang="ar-SA" sz="2900" dirty="0" smtClean="0">
                <a:solidFill>
                  <a:srgbClr val="000000"/>
                </a:solidFill>
                <a:cs typeface="Simplified Arabic" panose="02020603050405020304" pitchFamily="18" charset="-78"/>
              </a:rPr>
              <a:t>هي:</a:t>
            </a:r>
          </a:p>
          <a:p>
            <a:pPr marL="0" indent="0" algn="justLow" rtl="1">
              <a:buNone/>
            </a:pPr>
            <a:r>
              <a:rPr lang="ar-SA" sz="2900" dirty="0" smtClean="0">
                <a:solidFill>
                  <a:srgbClr val="000000"/>
                </a:solidFill>
                <a:cs typeface="Simplified Arabic" panose="02020603050405020304" pitchFamily="18" charset="-78"/>
              </a:rPr>
              <a:t> </a:t>
            </a:r>
            <a:r>
              <a:rPr lang="ar-SA" sz="2900" dirty="0">
                <a:solidFill>
                  <a:srgbClr val="660066"/>
                </a:solidFill>
                <a:cs typeface="Simplified Arabic" panose="02020603050405020304" pitchFamily="18" charset="-78"/>
              </a:rPr>
              <a:t>"</a:t>
            </a:r>
            <a:r>
              <a:rPr lang="ar-SA" sz="2900" b="1" dirty="0">
                <a:solidFill>
                  <a:srgbClr val="660066"/>
                </a:solidFill>
                <a:cs typeface="Simplified Arabic" panose="02020603050405020304" pitchFamily="18" charset="-78"/>
              </a:rPr>
              <a:t>التحليل العلمي القائم على أساس تجميع وتفسير البيانات والمعلومات عن المشكلات المرتبطة بالأسواق من أجل الدخول للأسواق وتسويق السلع والخدمات</a:t>
            </a:r>
            <a:r>
              <a:rPr lang="ar-SA" sz="2900" dirty="0">
                <a:solidFill>
                  <a:srgbClr val="660066"/>
                </a:solidFill>
                <a:cs typeface="Simplified Arabic" panose="02020603050405020304" pitchFamily="18" charset="-78"/>
              </a:rPr>
              <a:t>".</a:t>
            </a:r>
            <a:r>
              <a:rPr lang="ar-SA" sz="2900" dirty="0">
                <a:solidFill>
                  <a:srgbClr val="000000"/>
                </a:solidFill>
                <a:cs typeface="Simplified Arabic" panose="02020603050405020304" pitchFamily="18" charset="-78"/>
              </a:rPr>
              <a:t>  </a:t>
            </a:r>
          </a:p>
          <a:p>
            <a:pPr marL="0" indent="0" algn="justLow" rtl="1">
              <a:buNone/>
            </a:pPr>
            <a:r>
              <a:rPr lang="ar-SA" sz="2900" dirty="0" smtClean="0">
                <a:solidFill>
                  <a:srgbClr val="000000"/>
                </a:solidFill>
                <a:cs typeface="Simplified Arabic" panose="02020603050405020304" pitchFamily="18" charset="-78"/>
              </a:rPr>
              <a:t>حسب </a:t>
            </a:r>
            <a:r>
              <a:rPr lang="ar-SA" sz="2900" b="1" dirty="0" smtClean="0">
                <a:solidFill>
                  <a:srgbClr val="000000"/>
                </a:solidFill>
                <a:cs typeface="Simplified Arabic" panose="02020603050405020304" pitchFamily="18" charset="-78"/>
              </a:rPr>
              <a:t>دوجلاس </a:t>
            </a:r>
            <a:r>
              <a:rPr lang="ar-SA" sz="2900" dirty="0">
                <a:solidFill>
                  <a:srgbClr val="000000"/>
                </a:solidFill>
                <a:cs typeface="Simplified Arabic" panose="02020603050405020304" pitchFamily="18" charset="-78"/>
              </a:rPr>
              <a:t>(</a:t>
            </a:r>
            <a:r>
              <a:rPr lang="ar-SA" sz="2900" b="1" dirty="0">
                <a:solidFill>
                  <a:srgbClr val="000000"/>
                </a:solidFill>
                <a:cs typeface="Simplified Arabic" panose="02020603050405020304" pitchFamily="18" charset="-78"/>
              </a:rPr>
              <a:t>1988م </a:t>
            </a:r>
            <a:r>
              <a:rPr lang="en-US" sz="2900" dirty="0">
                <a:solidFill>
                  <a:srgbClr val="000000"/>
                </a:solidFill>
                <a:latin typeface="Times New Roman" panose="02020603050405020304" pitchFamily="18" charset="0"/>
                <a:cs typeface="Times New Roman" panose="02020603050405020304" pitchFamily="18" charset="0"/>
              </a:rPr>
              <a:t>Douglas</a:t>
            </a:r>
            <a:r>
              <a:rPr lang="ar-SA" sz="2900" dirty="0">
                <a:solidFill>
                  <a:srgbClr val="000000"/>
                </a:solidFill>
                <a:cs typeface="Simplified Arabic" panose="02020603050405020304" pitchFamily="18" charset="-78"/>
              </a:rPr>
              <a:t>) بحوث التسويق الدولي </a:t>
            </a:r>
            <a:r>
              <a:rPr lang="ar-SA" sz="2900" b="1" dirty="0">
                <a:solidFill>
                  <a:srgbClr val="FF0000"/>
                </a:solidFill>
                <a:cs typeface="Simplified Arabic" panose="02020603050405020304" pitchFamily="18" charset="-78"/>
              </a:rPr>
              <a:t>"بأنها البحوث التي تجرى بهدف المساعدة في عملية اتخاذ القرار في أكثر من دولة "</a:t>
            </a:r>
            <a:r>
              <a:rPr lang="ar-SA" sz="2900" dirty="0">
                <a:solidFill>
                  <a:srgbClr val="000000"/>
                </a:solidFill>
                <a:cs typeface="Simplified Arabic" panose="02020603050405020304" pitchFamily="18" charset="-78"/>
              </a:rPr>
              <a:t>. </a:t>
            </a:r>
            <a:endParaRPr lang="en-US" sz="2900" dirty="0">
              <a:solidFill>
                <a:srgbClr val="000000"/>
              </a:solidFill>
              <a:cs typeface="Simplified Arabic" panose="02020603050405020304" pitchFamily="18" charset="-78"/>
            </a:endParaRPr>
          </a:p>
        </p:txBody>
      </p:sp>
    </p:spTree>
    <p:extLst>
      <p:ext uri="{BB962C8B-B14F-4D97-AF65-F5344CB8AC3E}">
        <p14:creationId xmlns:p14="http://schemas.microsoft.com/office/powerpoint/2010/main" val="157463887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AutoShape 2"/>
          <p:cNvSpPr>
            <a:spLocks noGrp="1" noChangeArrowheads="1"/>
          </p:cNvSpPr>
          <p:nvPr>
            <p:ph type="title"/>
          </p:nvPr>
        </p:nvSpPr>
        <p:spPr>
          <a:xfrm>
            <a:off x="1746913" y="251490"/>
            <a:ext cx="5826007" cy="720725"/>
          </a:xfrm>
        </p:spPr>
        <p:txBody>
          <a:bodyPr>
            <a:noAutofit/>
          </a:bodyPr>
          <a:lstStyle/>
          <a:p>
            <a:pPr algn="ctr" eaLnBrk="1" hangingPunct="1"/>
            <a:r>
              <a:rPr lang="ar-SA" b="1" dirty="0">
                <a:solidFill>
                  <a:srgbClr val="0000FF"/>
                </a:solidFill>
                <a:cs typeface="SKR HEAD1" pitchFamily="2" charset="-78"/>
              </a:rPr>
              <a:t>أهميــة بحوث التسويق الدولي</a:t>
            </a:r>
            <a:r>
              <a:rPr lang="ar-SA" b="1" dirty="0">
                <a:solidFill>
                  <a:srgbClr val="CC3300"/>
                </a:solidFill>
                <a:cs typeface="mohammad bold art 1" pitchFamily="2" charset="-78"/>
              </a:rPr>
              <a:t>    </a:t>
            </a:r>
            <a:r>
              <a:rPr lang="ar-SA" b="1" dirty="0">
                <a:solidFill>
                  <a:srgbClr val="0000FF"/>
                </a:solidFill>
                <a:cs typeface="SKR HEAD1" pitchFamily="2" charset="-78"/>
              </a:rPr>
              <a:t>  </a:t>
            </a:r>
            <a:r>
              <a:rPr lang="ar-SA" b="1" dirty="0"/>
              <a:t> </a:t>
            </a:r>
            <a:endParaRPr lang="en-US" b="1" dirty="0"/>
          </a:p>
        </p:txBody>
      </p:sp>
      <p:sp>
        <p:nvSpPr>
          <p:cNvPr id="166915" name="Rectangle 3"/>
          <p:cNvSpPr>
            <a:spLocks noGrp="1" noChangeArrowheads="1"/>
          </p:cNvSpPr>
          <p:nvPr>
            <p:ph type="body" idx="1"/>
          </p:nvPr>
        </p:nvSpPr>
        <p:spPr>
          <a:xfrm>
            <a:off x="682387" y="972215"/>
            <a:ext cx="8966579" cy="5256212"/>
          </a:xfrm>
        </p:spPr>
        <p:txBody>
          <a:bodyPr>
            <a:noAutofit/>
          </a:bodyPr>
          <a:lstStyle/>
          <a:p>
            <a:pPr marL="361950" indent="-361950" algn="justLow" rtl="1">
              <a:lnSpc>
                <a:spcPct val="110000"/>
              </a:lnSpc>
              <a:buClr>
                <a:srgbClr val="CC3300"/>
              </a:buClr>
              <a:buSzPct val="60000"/>
              <a:buFont typeface="Wingdings" panose="05000000000000000000" pitchFamily="2" charset="2"/>
              <a:buAutoNum type="arabicParenR"/>
            </a:pPr>
            <a:r>
              <a:rPr lang="ar-SA" sz="3000" dirty="0" smtClean="0">
                <a:solidFill>
                  <a:srgbClr val="000000"/>
                </a:solidFill>
                <a:cs typeface="Simplified Arabic" panose="02020603050405020304" pitchFamily="18" charset="-78"/>
              </a:rPr>
              <a:t>قوة المنافسة الدولية ووجوب قراءة ودراسة المنافسة الدولية ودرجتها وسبل التغلب عليها. </a:t>
            </a:r>
          </a:p>
          <a:p>
            <a:pPr marL="361950" indent="-361950" algn="justLow" rtl="1">
              <a:lnSpc>
                <a:spcPct val="110000"/>
              </a:lnSpc>
              <a:buClr>
                <a:srgbClr val="CC3300"/>
              </a:buClr>
              <a:buSzPct val="60000"/>
              <a:buFont typeface="Wingdings" panose="05000000000000000000" pitchFamily="2" charset="2"/>
              <a:buAutoNum type="arabicParenR"/>
            </a:pPr>
            <a:r>
              <a:rPr lang="ar-SA" sz="3000" dirty="0" smtClean="0">
                <a:solidFill>
                  <a:srgbClr val="000000"/>
                </a:solidFill>
                <a:cs typeface="Simplified Arabic" panose="02020603050405020304" pitchFamily="18" charset="-78"/>
              </a:rPr>
              <a:t>المساعدة في تجنب اتخاذ قرارات إدارية غير سليمة قبل التعرف على بيئة الأسواق الدولية. </a:t>
            </a:r>
          </a:p>
          <a:p>
            <a:pPr marL="361950" indent="-361950" algn="justLow" rtl="1">
              <a:lnSpc>
                <a:spcPct val="110000"/>
              </a:lnSpc>
              <a:buClr>
                <a:srgbClr val="CC3300"/>
              </a:buClr>
              <a:buSzPct val="60000"/>
              <a:buFont typeface="Wingdings" panose="05000000000000000000" pitchFamily="2" charset="2"/>
              <a:buAutoNum type="arabicParenR"/>
            </a:pPr>
            <a:r>
              <a:rPr lang="ar-SA" sz="3000" dirty="0" smtClean="0">
                <a:solidFill>
                  <a:srgbClr val="000000"/>
                </a:solidFill>
                <a:cs typeface="Simplified Arabic" panose="02020603050405020304" pitchFamily="18" charset="-78"/>
              </a:rPr>
              <a:t>تحسين الموقف التسويقي للشركة بالحفاظ على نقاط القوة وعوامل النجاح بالشركة.  </a:t>
            </a:r>
          </a:p>
          <a:p>
            <a:pPr marL="361950" indent="-361950" algn="justLow" rtl="1">
              <a:lnSpc>
                <a:spcPct val="110000"/>
              </a:lnSpc>
              <a:buClr>
                <a:srgbClr val="CC3300"/>
              </a:buClr>
              <a:buSzPct val="60000"/>
              <a:buFont typeface="Wingdings" panose="05000000000000000000" pitchFamily="2" charset="2"/>
              <a:buAutoNum type="arabicParenR"/>
            </a:pPr>
            <a:r>
              <a:rPr lang="ar-SA" sz="3000" smtClean="0">
                <a:solidFill>
                  <a:srgbClr val="000000"/>
                </a:solidFill>
                <a:cs typeface="Simplified Arabic" panose="02020603050405020304" pitchFamily="18" charset="-78"/>
              </a:rPr>
              <a:t>حماية </a:t>
            </a:r>
            <a:r>
              <a:rPr lang="ar-SA" sz="3000" dirty="0" smtClean="0">
                <a:solidFill>
                  <a:srgbClr val="000000"/>
                </a:solidFill>
                <a:cs typeface="Simplified Arabic" panose="02020603050405020304" pitchFamily="18" charset="-78"/>
              </a:rPr>
              <a:t>الشركة من المشكلات والأخطاء التي قد تقع بها مستقبلاً.  </a:t>
            </a:r>
          </a:p>
          <a:p>
            <a:pPr marL="361950" indent="-361950" algn="justLow" rtl="1">
              <a:lnSpc>
                <a:spcPct val="110000"/>
              </a:lnSpc>
              <a:buClr>
                <a:srgbClr val="CC3300"/>
              </a:buClr>
              <a:buSzPct val="60000"/>
              <a:buFont typeface="Wingdings" panose="05000000000000000000" pitchFamily="2" charset="2"/>
              <a:buAutoNum type="arabicParenR"/>
            </a:pPr>
            <a:r>
              <a:rPr lang="ar-SA" sz="3000" dirty="0" smtClean="0">
                <a:solidFill>
                  <a:srgbClr val="000000"/>
                </a:solidFill>
                <a:cs typeface="Simplified Arabic" panose="02020603050405020304" pitchFamily="18" charset="-78"/>
              </a:rPr>
              <a:t>التكيف مع المتغيرات الحادثة في الأسواق الخارجية للشركة. </a:t>
            </a:r>
            <a:endParaRPr lang="en-US" sz="3000" dirty="0" smtClean="0">
              <a:solidFill>
                <a:srgbClr val="000000"/>
              </a:solidFill>
              <a:cs typeface="Simplified Arabic" panose="02020603050405020304" pitchFamily="18" charset="-78"/>
            </a:endParaRPr>
          </a:p>
        </p:txBody>
      </p:sp>
    </p:spTree>
    <p:extLst>
      <p:ext uri="{BB962C8B-B14F-4D97-AF65-F5344CB8AC3E}">
        <p14:creationId xmlns:p14="http://schemas.microsoft.com/office/powerpoint/2010/main" val="39710560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AutoShape 2"/>
          <p:cNvSpPr>
            <a:spLocks noGrp="1" noChangeArrowheads="1"/>
          </p:cNvSpPr>
          <p:nvPr>
            <p:ph type="title"/>
          </p:nvPr>
        </p:nvSpPr>
        <p:spPr>
          <a:xfrm>
            <a:off x="4151313" y="144463"/>
            <a:ext cx="6197600" cy="692150"/>
          </a:xfrm>
        </p:spPr>
        <p:txBody>
          <a:bodyPr/>
          <a:lstStyle/>
          <a:p>
            <a:pPr algn="just" eaLnBrk="1" hangingPunct="1">
              <a:lnSpc>
                <a:spcPct val="100000"/>
              </a:lnSpc>
              <a:spcBef>
                <a:spcPct val="20000"/>
              </a:spcBef>
              <a:buClr>
                <a:schemeClr val="tx1"/>
              </a:buClr>
              <a:buSzPct val="70000"/>
              <a:buFont typeface="Wingdings" panose="05000000000000000000" pitchFamily="2" charset="2"/>
              <a:buNone/>
            </a:pPr>
            <a:r>
              <a:rPr lang="ar-SA" sz="3200">
                <a:solidFill>
                  <a:srgbClr val="0000FF"/>
                </a:solidFill>
                <a:cs typeface="SKR HEAD1" pitchFamily="2" charset="-78"/>
              </a:rPr>
              <a:t>الفرق بين التسويق المحلي والتسويق الدولي</a:t>
            </a:r>
            <a:r>
              <a:rPr lang="ar-SA" sz="3500">
                <a:solidFill>
                  <a:srgbClr val="0000FF"/>
                </a:solidFill>
                <a:cs typeface="SKR HEAD1" pitchFamily="2" charset="-78"/>
              </a:rPr>
              <a:t>  </a:t>
            </a:r>
            <a:endParaRPr lang="en-US" sz="3500">
              <a:solidFill>
                <a:srgbClr val="0000FF"/>
              </a:solidFill>
              <a:cs typeface="SKR HEAD1" pitchFamily="2" charset="-78"/>
            </a:endParaRPr>
          </a:p>
        </p:txBody>
      </p:sp>
      <p:graphicFrame>
        <p:nvGraphicFramePr>
          <p:cNvPr id="198888" name="Group 232"/>
          <p:cNvGraphicFramePr>
            <a:graphicFrameLocks noGrp="1"/>
          </p:cNvGraphicFramePr>
          <p:nvPr>
            <p:ph idx="1"/>
            <p:extLst/>
          </p:nvPr>
        </p:nvGraphicFramePr>
        <p:xfrm>
          <a:off x="1043278" y="836613"/>
          <a:ext cx="8064500" cy="5734256"/>
        </p:xfrm>
        <a:graphic>
          <a:graphicData uri="http://schemas.openxmlformats.org/drawingml/2006/table">
            <a:tbl>
              <a:tblPr rtl="1"/>
              <a:tblGrid>
                <a:gridCol w="1223962"/>
                <a:gridCol w="3095625"/>
                <a:gridCol w="3744913"/>
              </a:tblGrid>
              <a:tr h="522236">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ar-SA" sz="1900" b="0" i="0" u="none" strike="noStrike" cap="none" normalizeH="0" baseline="0" dirty="0" smtClean="0">
                          <a:ln>
                            <a:noFill/>
                          </a:ln>
                          <a:solidFill>
                            <a:srgbClr val="CC3300"/>
                          </a:solidFill>
                          <a:effectLst/>
                          <a:latin typeface="Times New Roman" pitchFamily="18" charset="0"/>
                          <a:ea typeface="Times New Roman" pitchFamily="18" charset="0"/>
                          <a:cs typeface="SKR HEAD1" pitchFamily="2" charset="-78"/>
                        </a:rPr>
                        <a:t>النشـــاط </a:t>
                      </a:r>
                      <a:endParaRPr kumimoji="0" lang="ar-SA" sz="1900" b="0" i="0" u="none" strike="noStrike" cap="none" normalizeH="0" baseline="0" dirty="0" smtClean="0">
                        <a:ln>
                          <a:noFill/>
                        </a:ln>
                        <a:solidFill>
                          <a:srgbClr val="CC3300"/>
                        </a:solidFill>
                        <a:effectLst/>
                        <a:latin typeface="Arial" pitchFamily="34" charset="0"/>
                        <a:ea typeface="Times New Roman" pitchFamily="18" charset="0"/>
                        <a:cs typeface="SKR HEAD1" pitchFamily="2" charset="-78"/>
                      </a:endParaRPr>
                    </a:p>
                  </a:txBody>
                  <a:tcPr marT="45715" marB="45715"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F3F3F3"/>
                    </a:solid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ar-SA" sz="1900" b="0" i="0" u="none" strike="noStrike" cap="none" normalizeH="0" baseline="0" smtClean="0">
                          <a:ln>
                            <a:noFill/>
                          </a:ln>
                          <a:solidFill>
                            <a:srgbClr val="CC3300"/>
                          </a:solidFill>
                          <a:effectLst/>
                          <a:latin typeface="Times New Roman" pitchFamily="18" charset="0"/>
                          <a:ea typeface="Times New Roman" pitchFamily="18" charset="0"/>
                          <a:cs typeface="SKR HEAD1" pitchFamily="2" charset="-78"/>
                        </a:rPr>
                        <a:t>التسويــــق المحلــــي</a:t>
                      </a:r>
                      <a:endParaRPr kumimoji="0" lang="ar-SA" sz="1900" b="0" i="0" u="none" strike="noStrike" cap="none" normalizeH="0" baseline="0" smtClean="0">
                        <a:ln>
                          <a:noFill/>
                        </a:ln>
                        <a:solidFill>
                          <a:srgbClr val="CC3300"/>
                        </a:solidFill>
                        <a:effectLst/>
                        <a:latin typeface="Arial" pitchFamily="34" charset="0"/>
                        <a:ea typeface="Times New Roman" pitchFamily="18" charset="0"/>
                        <a:cs typeface="SKR HEAD1" pitchFamily="2" charset="-78"/>
                      </a:endParaRPr>
                    </a:p>
                  </a:txBody>
                  <a:tcPr marT="45715" marB="45715" anchor="ctr" horzOverflow="overflow">
                    <a:lnL w="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F3F3F3"/>
                    </a:solid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ar-SA" sz="1900" b="0" i="0" u="none" strike="noStrike" cap="none" normalizeH="0" baseline="0" smtClean="0">
                          <a:ln>
                            <a:noFill/>
                          </a:ln>
                          <a:solidFill>
                            <a:srgbClr val="CC3300"/>
                          </a:solidFill>
                          <a:effectLst/>
                          <a:latin typeface="Times New Roman" pitchFamily="18" charset="0"/>
                          <a:ea typeface="Times New Roman" pitchFamily="18" charset="0"/>
                          <a:cs typeface="SKR HEAD1" pitchFamily="2" charset="-78"/>
                        </a:rPr>
                        <a:t>التسويــــق الدولـــــي</a:t>
                      </a:r>
                      <a:endParaRPr kumimoji="0" lang="ar-SA" sz="1900" b="0" i="0" u="none" strike="noStrike" cap="none" normalizeH="0" baseline="0" smtClean="0">
                        <a:ln>
                          <a:noFill/>
                        </a:ln>
                        <a:solidFill>
                          <a:srgbClr val="CC3300"/>
                        </a:solidFill>
                        <a:effectLst/>
                        <a:latin typeface="Arial" pitchFamily="34" charset="0"/>
                        <a:ea typeface="Times New Roman" pitchFamily="18" charset="0"/>
                        <a:cs typeface="SKR HEAD1" pitchFamily="2" charset="-78"/>
                      </a:endParaRPr>
                    </a:p>
                  </a:txBody>
                  <a:tcPr marT="45715" marB="45715" anchor="ctr" horzOverflow="overflow">
                    <a:lnL w="2540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F3F3F3"/>
                    </a:solidFill>
                  </a:tcPr>
                </a:tc>
              </a:tr>
              <a:tr h="1127704">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1700" b="1" i="0" u="none" strike="noStrike" cap="none" normalizeH="0" baseline="0" smtClean="0">
                          <a:ln>
                            <a:noFill/>
                          </a:ln>
                          <a:solidFill>
                            <a:srgbClr val="000000"/>
                          </a:solidFill>
                          <a:effectLst/>
                          <a:latin typeface="Arial" pitchFamily="34" charset="0"/>
                          <a:ea typeface="Times New Roman" pitchFamily="18" charset="0"/>
                          <a:cs typeface="Simplified Arabic" pitchFamily="2" charset="-78"/>
                        </a:rPr>
                        <a:t>تعريف لتسويق </a:t>
                      </a:r>
                    </a:p>
                  </a:txBody>
                  <a:tcPr marT="45715" marB="45715"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1700" b="1" i="0" u="none" strike="noStrike" cap="none" normalizeH="0" baseline="0" smtClean="0">
                          <a:ln>
                            <a:noFill/>
                          </a:ln>
                          <a:solidFill>
                            <a:srgbClr val="000000"/>
                          </a:solidFill>
                          <a:effectLst/>
                          <a:latin typeface="Arial" pitchFamily="34" charset="0"/>
                          <a:ea typeface="Times New Roman" pitchFamily="18" charset="0"/>
                          <a:cs typeface="Simplified Arabic" pitchFamily="2" charset="-78"/>
                        </a:rPr>
                        <a:t>مجموعة الأنشطة التي تهدف إلى تدفق السلع و الخدمات من المنتج المحلي إلى المستهلك الذي يقع في الأسواق المحلية</a:t>
                      </a:r>
                    </a:p>
                  </a:txBody>
                  <a:tcPr marT="45715" marB="45715" anchor="ctr" horzOverflow="overflow">
                    <a:lnL w="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1700" b="1" i="0" u="none" strike="noStrike" cap="none" normalizeH="0" baseline="0" dirty="0" smtClean="0">
                          <a:ln>
                            <a:noFill/>
                          </a:ln>
                          <a:solidFill>
                            <a:srgbClr val="000000"/>
                          </a:solidFill>
                          <a:effectLst/>
                          <a:latin typeface="Arial" pitchFamily="34" charset="0"/>
                          <a:ea typeface="Times New Roman" pitchFamily="18" charset="0"/>
                          <a:cs typeface="Simplified Arabic" pitchFamily="2" charset="-78"/>
                        </a:rPr>
                        <a:t>مجموعة الأنشطة التي تهدف إلى تدفق السلع و الخدمات من المنتج المحلي إلى المستهلك الخارجي على أساس خطة </a:t>
                      </a:r>
                      <a:r>
                        <a:rPr kumimoji="0" lang="ar-SA" sz="1700" b="1" i="0" u="none" strike="noStrike" cap="none" normalizeH="0" baseline="0" dirty="0" err="1" smtClean="0">
                          <a:ln>
                            <a:noFill/>
                          </a:ln>
                          <a:solidFill>
                            <a:srgbClr val="000000"/>
                          </a:solidFill>
                          <a:effectLst/>
                          <a:latin typeface="Arial" pitchFamily="34" charset="0"/>
                          <a:ea typeface="Times New Roman" pitchFamily="18" charset="0"/>
                          <a:cs typeface="Simplified Arabic" pitchFamily="2" charset="-78"/>
                        </a:rPr>
                        <a:t>إستراتيجية</a:t>
                      </a:r>
                      <a:r>
                        <a:rPr kumimoji="0" lang="ar-SA" sz="1700" b="1" i="0" u="none" strike="noStrike" cap="none" normalizeH="0" baseline="0" dirty="0" smtClean="0">
                          <a:ln>
                            <a:noFill/>
                          </a:ln>
                          <a:solidFill>
                            <a:srgbClr val="000000"/>
                          </a:solidFill>
                          <a:effectLst/>
                          <a:latin typeface="Arial" pitchFamily="34" charset="0"/>
                          <a:ea typeface="Times New Roman" pitchFamily="18" charset="0"/>
                          <a:cs typeface="Simplified Arabic" pitchFamily="2" charset="-78"/>
                        </a:rPr>
                        <a:t> تسويقية معينة بطريقة تتلاءم مع الأسواق الخارجية </a:t>
                      </a:r>
                    </a:p>
                  </a:txBody>
                  <a:tcPr marT="45715" marB="45715" anchor="ctr" horzOverflow="overflow">
                    <a:lnL w="2540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r>
              <a:tr h="609567">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1700" b="1" i="0" u="none" strike="noStrike" cap="none" normalizeH="0" baseline="0" smtClean="0">
                          <a:ln>
                            <a:noFill/>
                          </a:ln>
                          <a:solidFill>
                            <a:srgbClr val="000000"/>
                          </a:solidFill>
                          <a:effectLst/>
                          <a:latin typeface="Arial" pitchFamily="34" charset="0"/>
                          <a:ea typeface="Times New Roman" pitchFamily="18" charset="0"/>
                          <a:cs typeface="Simplified Arabic" pitchFamily="2" charset="-78"/>
                        </a:rPr>
                        <a:t>المزيج التسويقي</a:t>
                      </a:r>
                    </a:p>
                  </a:txBody>
                  <a:tcPr marT="45715" marB="45715"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1700" b="1" i="0" u="none" strike="noStrike" cap="none" normalizeH="0" baseline="0" smtClean="0">
                          <a:ln>
                            <a:noFill/>
                          </a:ln>
                          <a:solidFill>
                            <a:srgbClr val="000000"/>
                          </a:solidFill>
                          <a:effectLst/>
                          <a:latin typeface="Arial" pitchFamily="34" charset="0"/>
                          <a:ea typeface="Times New Roman" pitchFamily="18" charset="0"/>
                          <a:cs typeface="Simplified Arabic" pitchFamily="2" charset="-78"/>
                        </a:rPr>
                        <a:t>يمكن السيطرة عليها محليا بقرارات من قبل المشروع وفق المتغيرات الفنية</a:t>
                      </a:r>
                    </a:p>
                  </a:txBody>
                  <a:tcPr marT="45715" marB="45715" anchor="ctr" horzOverflow="overflow">
                    <a:lnL w="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1700" b="1" i="0" u="none" strike="noStrike" cap="none" normalizeH="0" baseline="0" smtClean="0">
                          <a:ln>
                            <a:noFill/>
                          </a:ln>
                          <a:solidFill>
                            <a:srgbClr val="000000"/>
                          </a:solidFill>
                          <a:effectLst/>
                          <a:latin typeface="Arial" pitchFamily="34" charset="0"/>
                          <a:ea typeface="Times New Roman" pitchFamily="18" charset="0"/>
                          <a:cs typeface="Simplified Arabic" pitchFamily="2" charset="-78"/>
                        </a:rPr>
                        <a:t>لا يمكن السيطرة عليها بنفس المرونة و القوة بسبب الظروف البيئية الخارجية</a:t>
                      </a:r>
                    </a:p>
                  </a:txBody>
                  <a:tcPr marT="45715" marB="45715" anchor="ctr" horzOverflow="overflow">
                    <a:lnL w="2540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r>
              <a:tr h="1386773">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ar-SA" sz="1700" b="1" i="0" u="none" strike="noStrike" cap="none" normalizeH="0" baseline="0" smtClean="0">
                          <a:ln>
                            <a:noFill/>
                          </a:ln>
                          <a:solidFill>
                            <a:srgbClr val="000000"/>
                          </a:solidFill>
                          <a:effectLst/>
                          <a:latin typeface="Arial" pitchFamily="34" charset="0"/>
                          <a:ea typeface="Times New Roman" pitchFamily="18" charset="0"/>
                          <a:cs typeface="Simplified Arabic" pitchFamily="2" charset="-78"/>
                        </a:rPr>
                        <a:t>نظام التوزيع</a:t>
                      </a:r>
                    </a:p>
                  </a:txBody>
                  <a:tcPr marT="45715" marB="45715"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1700" b="1" i="0" u="none" strike="noStrike" cap="none" normalizeH="0" baseline="0" dirty="0" smtClean="0">
                          <a:ln>
                            <a:noFill/>
                          </a:ln>
                          <a:solidFill>
                            <a:srgbClr val="000000"/>
                          </a:solidFill>
                          <a:effectLst/>
                          <a:latin typeface="Arial" pitchFamily="34" charset="0"/>
                          <a:ea typeface="Times New Roman" pitchFamily="18" charset="0"/>
                          <a:cs typeface="Simplified Arabic" pitchFamily="2" charset="-78"/>
                        </a:rPr>
                        <a:t>يكون التوزيع داخل حدود الدولة الواحدة و يتم الاتصال بالعميل عن طريق تجار الجملة و تجار التجزئة</a:t>
                      </a:r>
                    </a:p>
                  </a:txBody>
                  <a:tcPr marT="45715" marB="45715" anchor="ctr" horzOverflow="overflow">
                    <a:lnL w="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1700" b="1" i="0" u="none" strike="noStrike" cap="none" normalizeH="0" baseline="0" smtClean="0">
                          <a:ln>
                            <a:noFill/>
                          </a:ln>
                          <a:solidFill>
                            <a:srgbClr val="000000"/>
                          </a:solidFill>
                          <a:effectLst/>
                          <a:latin typeface="Arial" pitchFamily="34" charset="0"/>
                          <a:ea typeface="Times New Roman" pitchFamily="18" charset="0"/>
                          <a:cs typeface="Simplified Arabic" pitchFamily="2" charset="-78"/>
                        </a:rPr>
                        <a:t>تسويق السلع و الخدمات من المنتج إلى المستهلك يكون بين بلدين (مصدر و مستورد) أو أكثر من بلد. و يتم التوزيع عادة عن طريق الوكلاء في الأسواق الخاصة أو عن طريق الترخيص أو الاستثمار المباشر.</a:t>
                      </a:r>
                    </a:p>
                  </a:txBody>
                  <a:tcPr marT="45715" marB="45715" anchor="ctr" horzOverflow="overflow">
                    <a:lnL w="2540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r>
              <a:tr h="609567">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ar-SA" sz="1700" b="1" i="0" u="none" strike="noStrike" cap="none" normalizeH="0" baseline="0" smtClean="0">
                          <a:ln>
                            <a:noFill/>
                          </a:ln>
                          <a:solidFill>
                            <a:srgbClr val="000000"/>
                          </a:solidFill>
                          <a:effectLst/>
                          <a:latin typeface="Arial" pitchFamily="34" charset="0"/>
                          <a:ea typeface="Times New Roman" pitchFamily="18" charset="0"/>
                          <a:cs typeface="Simplified Arabic" pitchFamily="2" charset="-78"/>
                        </a:rPr>
                        <a:t>الترويج</a:t>
                      </a:r>
                    </a:p>
                  </a:txBody>
                  <a:tcPr marT="45715" marB="45715"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1700" b="1" i="0" u="none" strike="noStrike" cap="none" normalizeH="0" baseline="0" dirty="0" smtClean="0">
                          <a:ln>
                            <a:noFill/>
                          </a:ln>
                          <a:solidFill>
                            <a:srgbClr val="000000"/>
                          </a:solidFill>
                          <a:effectLst/>
                          <a:latin typeface="Arial" pitchFamily="34" charset="0"/>
                          <a:ea typeface="Times New Roman" pitchFamily="18" charset="0"/>
                          <a:cs typeface="Simplified Arabic" pitchFamily="2" charset="-78"/>
                        </a:rPr>
                        <a:t>طبيعة وسائل الترويج تحدد على ضوء الأنظمة و القوانين المحلية</a:t>
                      </a:r>
                    </a:p>
                  </a:txBody>
                  <a:tcPr marT="45715" marB="45715" anchor="ctr" horzOverflow="overflow">
                    <a:lnL w="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1700" b="1" i="0" u="none" strike="noStrike" cap="none" normalizeH="0" baseline="0" dirty="0" smtClean="0">
                          <a:ln>
                            <a:noFill/>
                          </a:ln>
                          <a:solidFill>
                            <a:srgbClr val="000000"/>
                          </a:solidFill>
                          <a:effectLst/>
                          <a:latin typeface="Arial" pitchFamily="34" charset="0"/>
                          <a:ea typeface="Times New Roman" pitchFamily="18" charset="0"/>
                          <a:cs typeface="Simplified Arabic" pitchFamily="2" charset="-78"/>
                        </a:rPr>
                        <a:t>طبيعة وسائل الترويج متنوعة حيث يمكن أن تختلف من قطر لآخر</a:t>
                      </a:r>
                    </a:p>
                  </a:txBody>
                  <a:tcPr marT="45715" marB="45715" anchor="ctr" horzOverflow="overflow">
                    <a:lnL w="2540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r>
              <a:tr h="609567">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ar-SA" sz="1700" b="1" i="0" u="none" strike="noStrike" cap="none" normalizeH="0" baseline="0" smtClean="0">
                          <a:ln>
                            <a:noFill/>
                          </a:ln>
                          <a:solidFill>
                            <a:srgbClr val="000000"/>
                          </a:solidFill>
                          <a:effectLst/>
                          <a:latin typeface="Arial" pitchFamily="34" charset="0"/>
                          <a:ea typeface="Times New Roman" pitchFamily="18" charset="0"/>
                          <a:cs typeface="Simplified Arabic" pitchFamily="2" charset="-78"/>
                        </a:rPr>
                        <a:t>الأسعار</a:t>
                      </a:r>
                    </a:p>
                  </a:txBody>
                  <a:tcPr marT="45715" marB="45715"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1700" b="1" i="0" u="none" strike="noStrike" cap="none" normalizeH="0" baseline="0" dirty="0" smtClean="0">
                          <a:ln>
                            <a:noFill/>
                          </a:ln>
                          <a:solidFill>
                            <a:srgbClr val="000000"/>
                          </a:solidFill>
                          <a:effectLst/>
                          <a:latin typeface="Arial" pitchFamily="34" charset="0"/>
                          <a:ea typeface="Times New Roman" pitchFamily="18" charset="0"/>
                          <a:cs typeface="Simplified Arabic" pitchFamily="2" charset="-78"/>
                        </a:rPr>
                        <a:t>تحدد الأسعار وفق المعطيات المحلية أو كما هو متعارف في الأسواق المحلية</a:t>
                      </a:r>
                    </a:p>
                  </a:txBody>
                  <a:tcPr marT="45715" marB="45715" anchor="ctr" horzOverflow="overflow">
                    <a:lnL w="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1700" b="1" i="0" u="none" strike="noStrike" cap="none" normalizeH="0" baseline="0" dirty="0" smtClean="0">
                          <a:ln>
                            <a:noFill/>
                          </a:ln>
                          <a:solidFill>
                            <a:srgbClr val="000000"/>
                          </a:solidFill>
                          <a:effectLst/>
                          <a:latin typeface="Arial" pitchFamily="34" charset="0"/>
                          <a:ea typeface="Times New Roman" pitchFamily="18" charset="0"/>
                          <a:cs typeface="Simplified Arabic" pitchFamily="2" charset="-78"/>
                        </a:rPr>
                        <a:t>تحدد الأسعار وفق الأوضاع الاقتصادية السائدة في كل قطر حسب القوة الشرائية و الوضع الاقتصادي</a:t>
                      </a:r>
                    </a:p>
                  </a:txBody>
                  <a:tcPr marT="45715" marB="45715" anchor="ctr" horzOverflow="overflow">
                    <a:lnL w="2540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r>
              <a:tr h="868636">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ar-SA" sz="1700" b="1" i="0" u="none" strike="noStrike" cap="none" normalizeH="0" baseline="0" smtClean="0">
                          <a:ln>
                            <a:noFill/>
                          </a:ln>
                          <a:solidFill>
                            <a:srgbClr val="000000"/>
                          </a:solidFill>
                          <a:effectLst/>
                          <a:latin typeface="Arial" pitchFamily="34" charset="0"/>
                          <a:ea typeface="Times New Roman" pitchFamily="18" charset="0"/>
                          <a:cs typeface="Simplified Arabic" pitchFamily="2" charset="-78"/>
                        </a:rPr>
                        <a:t>السلعة</a:t>
                      </a:r>
                    </a:p>
                  </a:txBody>
                  <a:tcPr marT="45715" marB="45715"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1700" b="1" i="0" u="none" strike="noStrike" cap="none" normalizeH="0" baseline="0" dirty="0" smtClean="0">
                          <a:ln>
                            <a:noFill/>
                          </a:ln>
                          <a:solidFill>
                            <a:srgbClr val="000000"/>
                          </a:solidFill>
                          <a:effectLst/>
                          <a:latin typeface="Arial" pitchFamily="34" charset="0"/>
                          <a:ea typeface="Times New Roman" pitchFamily="18" charset="0"/>
                          <a:cs typeface="Simplified Arabic" pitchFamily="2" charset="-78"/>
                        </a:rPr>
                        <a:t>يمكن إنتاج المنتجات بمواصفات محلية بصورة نمطية</a:t>
                      </a:r>
                    </a:p>
                  </a:txBody>
                  <a:tcPr marT="45715" marB="45715" anchor="ctr" horzOverflow="overflow">
                    <a:lnL w="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1700" b="1" i="0" u="none" strike="noStrike" cap="none" normalizeH="0" baseline="0" dirty="0" smtClean="0">
                          <a:ln>
                            <a:noFill/>
                          </a:ln>
                          <a:solidFill>
                            <a:srgbClr val="000000"/>
                          </a:solidFill>
                          <a:effectLst/>
                          <a:latin typeface="Arial" pitchFamily="34" charset="0"/>
                          <a:ea typeface="Times New Roman" pitchFamily="18" charset="0"/>
                          <a:cs typeface="Simplified Arabic" pitchFamily="2" charset="-78"/>
                        </a:rPr>
                        <a:t>يتوجب إنتاج المنتجات بمواصفات دولية بصورة تتلاءم مع كل سوق بصورة مختلفة في أغلب الأحيان</a:t>
                      </a:r>
                    </a:p>
                  </a:txBody>
                  <a:tcPr marT="45715" marB="45715" anchor="ctr" horzOverflow="overflow">
                    <a:lnL w="2540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393871404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AutoShape 2"/>
          <p:cNvSpPr>
            <a:spLocks noGrp="1" noChangeArrowheads="1"/>
          </p:cNvSpPr>
          <p:nvPr>
            <p:ph type="title"/>
          </p:nvPr>
        </p:nvSpPr>
        <p:spPr>
          <a:xfrm>
            <a:off x="4367214" y="561976"/>
            <a:ext cx="5591175" cy="720725"/>
          </a:xfrm>
        </p:spPr>
        <p:txBody>
          <a:bodyPr/>
          <a:lstStyle/>
          <a:p>
            <a:pPr algn="ctr" eaLnBrk="1" hangingPunct="1"/>
            <a:r>
              <a:rPr lang="ar-SA" sz="3300" dirty="0">
                <a:solidFill>
                  <a:srgbClr val="0000FF"/>
                </a:solidFill>
                <a:cs typeface="SKR HEAD1" pitchFamily="2" charset="-78"/>
              </a:rPr>
              <a:t>أنواع بحوث التسويق</a:t>
            </a:r>
            <a:r>
              <a:rPr lang="ar-SA" sz="2800" dirty="0">
                <a:solidFill>
                  <a:srgbClr val="CC3300"/>
                </a:solidFill>
                <a:cs typeface="mohammad bold art 1" pitchFamily="2" charset="-78"/>
              </a:rPr>
              <a:t>     </a:t>
            </a:r>
            <a:r>
              <a:rPr lang="ar-SA" sz="3900" dirty="0">
                <a:solidFill>
                  <a:srgbClr val="0000FF"/>
                </a:solidFill>
                <a:cs typeface="SKR HEAD1" pitchFamily="2" charset="-78"/>
              </a:rPr>
              <a:t>  </a:t>
            </a:r>
            <a:r>
              <a:rPr lang="ar-SA" sz="4000" dirty="0"/>
              <a:t> </a:t>
            </a:r>
            <a:endParaRPr lang="en-US" sz="4000" dirty="0"/>
          </a:p>
        </p:txBody>
      </p:sp>
      <p:sp>
        <p:nvSpPr>
          <p:cNvPr id="167939" name="Rectangle 3"/>
          <p:cNvSpPr>
            <a:spLocks noGrp="1" noChangeArrowheads="1"/>
          </p:cNvSpPr>
          <p:nvPr>
            <p:ph type="body" idx="1"/>
          </p:nvPr>
        </p:nvSpPr>
        <p:spPr>
          <a:xfrm>
            <a:off x="2495550" y="1773238"/>
            <a:ext cx="7416800" cy="4176712"/>
          </a:xfrm>
        </p:spPr>
        <p:txBody>
          <a:bodyPr/>
          <a:lstStyle/>
          <a:p>
            <a:pPr marL="361950" indent="-361950" algn="just" rtl="1">
              <a:lnSpc>
                <a:spcPct val="115000"/>
              </a:lnSpc>
              <a:buNone/>
            </a:pPr>
            <a:r>
              <a:rPr lang="ar-SA" sz="2900" dirty="0">
                <a:solidFill>
                  <a:srgbClr val="000000"/>
                </a:solidFill>
                <a:cs typeface="Simplified Arabic" panose="02020603050405020304" pitchFamily="18" charset="-78"/>
              </a:rPr>
              <a:t>   يمكن تقسيم بحوث التسويق إلى </a:t>
            </a:r>
            <a:r>
              <a:rPr lang="ar-SA" sz="2900" dirty="0" smtClean="0">
                <a:solidFill>
                  <a:srgbClr val="000000"/>
                </a:solidFill>
                <a:cs typeface="Simplified Arabic" panose="02020603050405020304" pitchFamily="18" charset="-78"/>
              </a:rPr>
              <a:t>بحوث: </a:t>
            </a:r>
            <a:endParaRPr lang="ar-SA" sz="2900" dirty="0">
              <a:solidFill>
                <a:srgbClr val="000000"/>
              </a:solidFill>
              <a:cs typeface="Simplified Arabic" panose="02020603050405020304" pitchFamily="18" charset="-78"/>
            </a:endParaRPr>
          </a:p>
          <a:p>
            <a:pPr marL="361950" indent="-361950" algn="just" rtl="1">
              <a:lnSpc>
                <a:spcPct val="115000"/>
              </a:lnSpc>
              <a:buClr>
                <a:srgbClr val="0000FF"/>
              </a:buClr>
              <a:buSzPct val="65000"/>
              <a:buFont typeface="Wingdings" panose="05000000000000000000" pitchFamily="2" charset="2"/>
              <a:buAutoNum type="arabicParenR"/>
            </a:pPr>
            <a:r>
              <a:rPr lang="ar-SA" sz="2900" dirty="0">
                <a:solidFill>
                  <a:srgbClr val="000000"/>
                </a:solidFill>
                <a:cs typeface="Simplified Arabic" panose="02020603050405020304" pitchFamily="18" charset="-78"/>
              </a:rPr>
              <a:t>من حيث المنهج العام </a:t>
            </a:r>
          </a:p>
          <a:p>
            <a:pPr marL="361950" indent="-361950" algn="just" rtl="1">
              <a:lnSpc>
                <a:spcPct val="115000"/>
              </a:lnSpc>
              <a:buClr>
                <a:srgbClr val="0000FF"/>
              </a:buClr>
              <a:buSzPct val="65000"/>
              <a:buFont typeface="Wingdings" panose="05000000000000000000" pitchFamily="2" charset="2"/>
              <a:buAutoNum type="arabicParenR"/>
            </a:pPr>
            <a:r>
              <a:rPr lang="ar-SA" sz="2900" dirty="0">
                <a:solidFill>
                  <a:srgbClr val="000000"/>
                </a:solidFill>
                <a:cs typeface="Simplified Arabic" panose="02020603050405020304" pitchFamily="18" charset="-78"/>
              </a:rPr>
              <a:t>من حيث الهدف</a:t>
            </a:r>
          </a:p>
          <a:p>
            <a:pPr marL="361950" indent="-361950" algn="just" rtl="1">
              <a:lnSpc>
                <a:spcPct val="115000"/>
              </a:lnSpc>
              <a:buClr>
                <a:srgbClr val="0000FF"/>
              </a:buClr>
              <a:buSzPct val="65000"/>
              <a:buFont typeface="Wingdings 2" panose="05020102010507070707" pitchFamily="18" charset="2"/>
              <a:buAutoNum type="arabicParenR"/>
            </a:pPr>
            <a:r>
              <a:rPr lang="ar-SA" sz="2900" dirty="0">
                <a:solidFill>
                  <a:srgbClr val="000000"/>
                </a:solidFill>
                <a:cs typeface="Simplified Arabic" panose="02020603050405020304" pitchFamily="18" charset="-78"/>
                <a:sym typeface="Wingdings 2" panose="05020102010507070707" pitchFamily="18" charset="2"/>
              </a:rPr>
              <a:t>من حيث نوع البيانات</a:t>
            </a:r>
          </a:p>
        </p:txBody>
      </p:sp>
    </p:spTree>
    <p:extLst>
      <p:ext uri="{BB962C8B-B14F-4D97-AF65-F5344CB8AC3E}">
        <p14:creationId xmlns:p14="http://schemas.microsoft.com/office/powerpoint/2010/main" val="415100155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marL="0" indent="0" algn="r" rtl="1">
              <a:buNone/>
            </a:pPr>
            <a:r>
              <a:rPr lang="ar-SA" sz="3200" dirty="0">
                <a:solidFill>
                  <a:srgbClr val="660066"/>
                </a:solidFill>
                <a:cs typeface="SKR HEAD1" pitchFamily="2" charset="-78"/>
              </a:rPr>
              <a:t>من حيث المنهج  العام</a:t>
            </a:r>
          </a:p>
          <a:p>
            <a:pPr marL="0" indent="0" algn="justLow" rtl="1">
              <a:lnSpc>
                <a:spcPct val="110000"/>
              </a:lnSpc>
              <a:buNone/>
            </a:pPr>
            <a:r>
              <a:rPr lang="ar-SA" sz="3200" b="1" dirty="0" smtClean="0">
                <a:solidFill>
                  <a:srgbClr val="000000"/>
                </a:solidFill>
                <a:cs typeface="Simplified Arabic" panose="02020603050405020304" pitchFamily="18" charset="-78"/>
              </a:rPr>
              <a:t>البحوث </a:t>
            </a:r>
            <a:r>
              <a:rPr lang="ar-SA" sz="3200" b="1" dirty="0">
                <a:solidFill>
                  <a:srgbClr val="000000"/>
                </a:solidFill>
                <a:cs typeface="Simplified Arabic" panose="02020603050405020304" pitchFamily="18" charset="-78"/>
              </a:rPr>
              <a:t>القياسيـة </a:t>
            </a:r>
            <a:r>
              <a:rPr lang="ar-SA" sz="3200" dirty="0">
                <a:solidFill>
                  <a:srgbClr val="000000"/>
                </a:solidFill>
                <a:cs typeface="Simplified Arabic" panose="02020603050405020304" pitchFamily="18" charset="-78"/>
              </a:rPr>
              <a:t>وتعتمد على استخدام النتائج العامة والأحكام النهائيـة للوصول إلى حقائق ومعلومات خاصة وتبدأ بالعموميات وتنتهي بالخصوصيات</a:t>
            </a:r>
          </a:p>
          <a:p>
            <a:pPr marL="0" indent="0" algn="justLow" rtl="1">
              <a:lnSpc>
                <a:spcPct val="110000"/>
              </a:lnSpc>
              <a:buNone/>
            </a:pPr>
            <a:r>
              <a:rPr lang="ar-SA" sz="3200" b="1" dirty="0">
                <a:solidFill>
                  <a:srgbClr val="000000"/>
                </a:solidFill>
                <a:cs typeface="Simplified Arabic" panose="02020603050405020304" pitchFamily="18" charset="-78"/>
              </a:rPr>
              <a:t>والبحوث الاستقرائية</a:t>
            </a:r>
            <a:r>
              <a:rPr lang="ar-SA" sz="3200" dirty="0">
                <a:solidFill>
                  <a:srgbClr val="000000"/>
                </a:solidFill>
                <a:cs typeface="Simplified Arabic" panose="02020603050405020304" pitchFamily="18" charset="-78"/>
              </a:rPr>
              <a:t> والتي تعتمد على دراسة حالات جزئيـة.   </a:t>
            </a:r>
          </a:p>
          <a:p>
            <a:pPr algn="r" rtl="1"/>
            <a:endParaRPr lang="fr-FR" sz="3200" dirty="0"/>
          </a:p>
        </p:txBody>
      </p:sp>
    </p:spTree>
    <p:extLst>
      <p:ext uri="{BB962C8B-B14F-4D97-AF65-F5344CB8AC3E}">
        <p14:creationId xmlns:p14="http://schemas.microsoft.com/office/powerpoint/2010/main" val="3598247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677334" y="1382667"/>
            <a:ext cx="8596668" cy="3880773"/>
          </a:xfrm>
        </p:spPr>
        <p:txBody>
          <a:bodyPr>
            <a:noAutofit/>
          </a:bodyPr>
          <a:lstStyle/>
          <a:p>
            <a:pPr marL="0" indent="0" algn="justLow" rtl="1">
              <a:buNone/>
            </a:pPr>
            <a:r>
              <a:rPr lang="ar-SA" sz="4000" b="1" dirty="0">
                <a:solidFill>
                  <a:srgbClr val="660066"/>
                </a:solidFill>
                <a:cs typeface="SKR HEAD1" pitchFamily="2" charset="-78"/>
              </a:rPr>
              <a:t>(2) من حيث الهدف</a:t>
            </a:r>
            <a:r>
              <a:rPr lang="ar-SA" sz="4000" b="1" dirty="0"/>
              <a:t>  </a:t>
            </a:r>
          </a:p>
          <a:p>
            <a:pPr marL="0" indent="0" algn="justLow" rtl="1">
              <a:lnSpc>
                <a:spcPct val="110000"/>
              </a:lnSpc>
              <a:buNone/>
            </a:pPr>
            <a:r>
              <a:rPr lang="ar-SA" sz="3200" dirty="0">
                <a:solidFill>
                  <a:srgbClr val="000000"/>
                </a:solidFill>
                <a:cs typeface="Simplified Arabic" panose="02020603050405020304" pitchFamily="18" charset="-78"/>
              </a:rPr>
              <a:t>وأما بحوث التسويق من حيث الهدف فتنقسم إلى نوعين من البحوث وهي </a:t>
            </a:r>
          </a:p>
          <a:p>
            <a:pPr marL="0" indent="0" algn="justLow" rtl="1">
              <a:lnSpc>
                <a:spcPct val="110000"/>
              </a:lnSpc>
              <a:buFontTx/>
              <a:buChar char="-"/>
            </a:pPr>
            <a:r>
              <a:rPr lang="ar-SA" sz="3200" b="1" dirty="0">
                <a:solidFill>
                  <a:srgbClr val="000000"/>
                </a:solidFill>
                <a:cs typeface="Simplified Arabic" panose="02020603050405020304" pitchFamily="18" charset="-78"/>
              </a:rPr>
              <a:t>البحوث الاستطلاعية والبحوث الاستنتاجية</a:t>
            </a:r>
            <a:r>
              <a:rPr lang="ar-SA" sz="3200" dirty="0">
                <a:solidFill>
                  <a:srgbClr val="000000"/>
                </a:solidFill>
                <a:cs typeface="Simplified Arabic" panose="02020603050405020304" pitchFamily="18" charset="-78"/>
              </a:rPr>
              <a:t> </a:t>
            </a:r>
          </a:p>
          <a:p>
            <a:pPr marL="0" indent="0" algn="justLow" rtl="1">
              <a:lnSpc>
                <a:spcPct val="110000"/>
              </a:lnSpc>
              <a:buFontTx/>
              <a:buChar char="-"/>
            </a:pPr>
            <a:r>
              <a:rPr lang="ar-SA" sz="3200" dirty="0">
                <a:solidFill>
                  <a:srgbClr val="000000"/>
                </a:solidFill>
                <a:cs typeface="Simplified Arabic" panose="02020603050405020304" pitchFamily="18" charset="-78"/>
              </a:rPr>
              <a:t>ويعتبر النوعان من الخطوات الأولى في عملية البحث العلمي في مجال التسويق.  وتهدف البحوث </a:t>
            </a:r>
            <a:r>
              <a:rPr lang="ar-SA" sz="3200" dirty="0" err="1">
                <a:solidFill>
                  <a:srgbClr val="000000"/>
                </a:solidFill>
                <a:cs typeface="Simplified Arabic" panose="02020603050405020304" pitchFamily="18" charset="-78"/>
              </a:rPr>
              <a:t>الإستنتاجية</a:t>
            </a:r>
            <a:r>
              <a:rPr lang="ar-SA" sz="3200" dirty="0">
                <a:solidFill>
                  <a:srgbClr val="000000"/>
                </a:solidFill>
                <a:cs typeface="Simplified Arabic" panose="02020603050405020304" pitchFamily="18" charset="-78"/>
              </a:rPr>
              <a:t> إلى دراسة جميع المتغيرات الرئيسية في المشكلة ووضع التوصيات الملائمـة لمعالجتها</a:t>
            </a:r>
            <a:r>
              <a:rPr lang="en-US" sz="3200" dirty="0">
                <a:solidFill>
                  <a:srgbClr val="000000"/>
                </a:solidFill>
                <a:cs typeface="Simplified Arabic" panose="02020603050405020304" pitchFamily="18" charset="-78"/>
              </a:rPr>
              <a:t> </a:t>
            </a:r>
          </a:p>
          <a:p>
            <a:pPr algn="r" rtl="1"/>
            <a:endParaRPr lang="fr-FR" sz="3200" dirty="0"/>
          </a:p>
        </p:txBody>
      </p:sp>
    </p:spTree>
    <p:extLst>
      <p:ext uri="{BB962C8B-B14F-4D97-AF65-F5344CB8AC3E}">
        <p14:creationId xmlns:p14="http://schemas.microsoft.com/office/powerpoint/2010/main" val="35925441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677334" y="986881"/>
            <a:ext cx="8596668" cy="3880773"/>
          </a:xfrm>
        </p:spPr>
        <p:txBody>
          <a:bodyPr>
            <a:noAutofit/>
          </a:bodyPr>
          <a:lstStyle/>
          <a:p>
            <a:pPr algn="r" rtl="1"/>
            <a:r>
              <a:rPr lang="ar-SA" sz="2800" dirty="0"/>
              <a:t>وتنقسم البحوث الاستنتاجية الى نوعين من البحوث:</a:t>
            </a:r>
          </a:p>
          <a:p>
            <a:pPr lvl="1" algn="r" rtl="1"/>
            <a:endParaRPr lang="ar-SA" sz="2400" dirty="0"/>
          </a:p>
          <a:p>
            <a:pPr lvl="1" algn="r" rtl="1"/>
            <a:r>
              <a:rPr lang="ar-SA" sz="2400" dirty="0"/>
              <a:t> </a:t>
            </a:r>
            <a:r>
              <a:rPr lang="ar-SA" sz="2400" b="1" dirty="0"/>
              <a:t>البحوث الوصفية:</a:t>
            </a:r>
            <a:r>
              <a:rPr lang="ar-SA" sz="2400" dirty="0"/>
              <a:t>  </a:t>
            </a:r>
            <a:r>
              <a:rPr lang="ar-SA" sz="2400" dirty="0" err="1"/>
              <a:t>والتى</a:t>
            </a:r>
            <a:r>
              <a:rPr lang="ar-SA" sz="2400" dirty="0"/>
              <a:t> تهدف الى جمع البيانات الضرورية لحل مشكلة أو مواجهة لموقف معين . أي تعتمد على التحليل الكامل لكافة البيانات </a:t>
            </a:r>
            <a:r>
              <a:rPr lang="ar-SA" sz="2400" dirty="0" err="1"/>
              <a:t>التى</a:t>
            </a:r>
            <a:r>
              <a:rPr lang="ar-SA" sz="2400" dirty="0"/>
              <a:t> تم جمعها وتسجيلها بأكبر درجة ممكنة من الدقة  والموضوعية وبأقل تكلفة.</a:t>
            </a:r>
          </a:p>
          <a:p>
            <a:pPr lvl="1" algn="r" rtl="1"/>
            <a:endParaRPr lang="ar-SA" sz="2400" dirty="0"/>
          </a:p>
          <a:p>
            <a:pPr lvl="1" algn="r" rtl="1"/>
            <a:r>
              <a:rPr lang="ar-SA" sz="2400" b="1" dirty="0"/>
              <a:t>البحوث التجريبية:</a:t>
            </a:r>
            <a:r>
              <a:rPr lang="ar-SA" sz="2400" dirty="0"/>
              <a:t> وتستخدم </a:t>
            </a:r>
            <a:r>
              <a:rPr lang="ar-SA" sz="2400" dirty="0" err="1"/>
              <a:t>فى</a:t>
            </a:r>
            <a:r>
              <a:rPr lang="ar-SA" sz="2400" dirty="0"/>
              <a:t> حالة اختبار صحة الفروض اي صحة العلاقة بين السبب والنتيجة  ، وتعتمد امكانية القيام بهذه البحوث التجريبية على اساسين هما ضرورة تكوين فرضيات معينة مطلوبة الى جانب امكانية التحكم </a:t>
            </a:r>
            <a:r>
              <a:rPr lang="ar-SA" sz="2400" dirty="0" err="1"/>
              <a:t>فى</a:t>
            </a:r>
            <a:r>
              <a:rPr lang="ar-SA" sz="2400" dirty="0"/>
              <a:t> العوامل المحيطة بالفرض.</a:t>
            </a:r>
            <a:endParaRPr lang="en-US" sz="2400" dirty="0"/>
          </a:p>
          <a:p>
            <a:pPr algn="r" rtl="1"/>
            <a:endParaRPr lang="fr-FR" sz="2800" dirty="0"/>
          </a:p>
        </p:txBody>
      </p:sp>
    </p:spTree>
    <p:extLst>
      <p:ext uri="{BB962C8B-B14F-4D97-AF65-F5344CB8AC3E}">
        <p14:creationId xmlns:p14="http://schemas.microsoft.com/office/powerpoint/2010/main" val="3615834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677334" y="877699"/>
            <a:ext cx="8596668" cy="3880773"/>
          </a:xfrm>
        </p:spPr>
        <p:txBody>
          <a:bodyPr>
            <a:noAutofit/>
          </a:bodyPr>
          <a:lstStyle/>
          <a:p>
            <a:pPr marL="0" indent="0" algn="r" rtl="1">
              <a:buNone/>
            </a:pPr>
            <a:r>
              <a:rPr lang="ar-SA" sz="2800" dirty="0">
                <a:solidFill>
                  <a:srgbClr val="660066"/>
                </a:solidFill>
                <a:cs typeface="SKR HEAD1" pitchFamily="2" charset="-78"/>
              </a:rPr>
              <a:t>(3) من حيث نوع البيانات</a:t>
            </a:r>
            <a:r>
              <a:rPr lang="ar-SA" sz="2800" dirty="0"/>
              <a:t>    </a:t>
            </a:r>
            <a:endParaRPr lang="ar-SA" sz="2800" b="1" dirty="0"/>
          </a:p>
          <a:p>
            <a:pPr marL="0" indent="0" algn="r" rtl="1">
              <a:buNone/>
            </a:pPr>
            <a:endParaRPr lang="ar-SA" sz="800" dirty="0">
              <a:solidFill>
                <a:srgbClr val="000000"/>
              </a:solidFill>
              <a:cs typeface="Simplified Arabic" panose="02020603050405020304" pitchFamily="18" charset="-78"/>
            </a:endParaRPr>
          </a:p>
          <a:p>
            <a:pPr marL="0" indent="0" algn="r" rtl="1">
              <a:buNone/>
            </a:pPr>
            <a:r>
              <a:rPr lang="ar-SA" sz="2800" dirty="0">
                <a:solidFill>
                  <a:srgbClr val="000000"/>
                </a:solidFill>
                <a:cs typeface="Simplified Arabic" panose="02020603050405020304" pitchFamily="18" charset="-78"/>
              </a:rPr>
              <a:t>وأما بحوث التسويق من حيث نوع البيانات فتنقسم إلى نوعين من البحوث وهما البحوث المكتبية والبحوث الميدانية. </a:t>
            </a:r>
          </a:p>
          <a:p>
            <a:pPr marL="0" indent="0" algn="r" rtl="1">
              <a:buNone/>
            </a:pPr>
            <a:r>
              <a:rPr lang="ar-SA" sz="2800" dirty="0">
                <a:solidFill>
                  <a:srgbClr val="CC3300"/>
                </a:solidFill>
                <a:cs typeface="mohammad bold art 1" pitchFamily="2" charset="-78"/>
              </a:rPr>
              <a:t>أ)البحوث </a:t>
            </a:r>
            <a:r>
              <a:rPr lang="ar-SA" sz="2800" dirty="0" smtClean="0">
                <a:solidFill>
                  <a:srgbClr val="CC3300"/>
                </a:solidFill>
                <a:cs typeface="mohammad bold art 1" pitchFamily="2" charset="-78"/>
              </a:rPr>
              <a:t>وثائقية المكتبية</a:t>
            </a:r>
            <a:r>
              <a:rPr lang="ar-SA" sz="2800" dirty="0" smtClean="0">
                <a:solidFill>
                  <a:srgbClr val="CC3300"/>
                </a:solidFill>
              </a:rPr>
              <a:t> </a:t>
            </a:r>
            <a:endParaRPr lang="ar-SA" sz="2800" dirty="0">
              <a:solidFill>
                <a:srgbClr val="CC3300"/>
              </a:solidFill>
            </a:endParaRPr>
          </a:p>
          <a:p>
            <a:pPr marL="0" indent="0" algn="r" rtl="1">
              <a:buNone/>
            </a:pPr>
            <a:r>
              <a:rPr lang="ar-SA" sz="2800" dirty="0">
                <a:solidFill>
                  <a:srgbClr val="000000"/>
                </a:solidFill>
                <a:cs typeface="Simplified Arabic" panose="02020603050405020304" pitchFamily="18" charset="-78"/>
              </a:rPr>
              <a:t>وتُعرف أيضاً بالبحوث الثانوية وتتضمن دراسة الظواهر والمشاكل من خلال فحص المعلومات المكتبية المتاحة ومن خلال الدراسات السابقة والمتاحة. </a:t>
            </a:r>
          </a:p>
          <a:p>
            <a:pPr marL="0" indent="0" algn="r" rtl="1">
              <a:buNone/>
            </a:pPr>
            <a:r>
              <a:rPr lang="ar-SA" sz="2800" dirty="0">
                <a:solidFill>
                  <a:srgbClr val="CC3300"/>
                </a:solidFill>
                <a:cs typeface="mohammad bold art 1" pitchFamily="2" charset="-78"/>
              </a:rPr>
              <a:t>ب)البحوث الميدانية </a:t>
            </a:r>
          </a:p>
          <a:p>
            <a:pPr marL="0" indent="0" algn="justLow" rtl="1">
              <a:buNone/>
            </a:pPr>
            <a:r>
              <a:rPr lang="ar-SA" sz="2800" dirty="0">
                <a:solidFill>
                  <a:srgbClr val="000000"/>
                </a:solidFill>
                <a:cs typeface="Simplified Arabic" panose="02020603050405020304" pitchFamily="18" charset="-78"/>
              </a:rPr>
              <a:t>وهي البحوث الأصيلة والتي تتضمن المعلومات المتاحة من مصادرها عن طريق المقابلات الشخصية أو الاستبيان وهي من أكثر الطرق شيوعاً مقارنة بالبحوث المكتبية.</a:t>
            </a:r>
            <a:r>
              <a:rPr lang="en-US" sz="2800" dirty="0">
                <a:solidFill>
                  <a:srgbClr val="000000"/>
                </a:solidFill>
                <a:cs typeface="Simplified Arabic" panose="02020603050405020304" pitchFamily="18" charset="-78"/>
              </a:rPr>
              <a:t> </a:t>
            </a:r>
            <a:endParaRPr lang="ar-SA" sz="2800" dirty="0">
              <a:solidFill>
                <a:srgbClr val="000000"/>
              </a:solidFill>
              <a:cs typeface="Simplified Arabic" panose="02020603050405020304" pitchFamily="18" charset="-78"/>
            </a:endParaRPr>
          </a:p>
          <a:p>
            <a:pPr algn="r" rtl="1"/>
            <a:endParaRPr lang="fr-FR" sz="2800" dirty="0"/>
          </a:p>
        </p:txBody>
      </p:sp>
    </p:spTree>
    <p:extLst>
      <p:ext uri="{BB962C8B-B14F-4D97-AF65-F5344CB8AC3E}">
        <p14:creationId xmlns:p14="http://schemas.microsoft.com/office/powerpoint/2010/main" val="32847539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AutoShape 2"/>
          <p:cNvSpPr>
            <a:spLocks noGrp="1" noChangeArrowheads="1"/>
          </p:cNvSpPr>
          <p:nvPr>
            <p:ph type="title"/>
          </p:nvPr>
        </p:nvSpPr>
        <p:spPr>
          <a:xfrm>
            <a:off x="4848226" y="569118"/>
            <a:ext cx="4006850" cy="720725"/>
          </a:xfrm>
        </p:spPr>
        <p:txBody>
          <a:bodyPr>
            <a:normAutofit fontScale="90000"/>
          </a:bodyPr>
          <a:lstStyle/>
          <a:p>
            <a:pPr algn="r" eaLnBrk="1" hangingPunct="1"/>
            <a:r>
              <a:rPr lang="ar-SA" sz="3300" dirty="0">
                <a:solidFill>
                  <a:srgbClr val="0000FF"/>
                </a:solidFill>
                <a:cs typeface="SKR HEAD1" pitchFamily="2" charset="-78"/>
              </a:rPr>
              <a:t>مجالات بحوث التسويق الدولي</a:t>
            </a:r>
            <a:r>
              <a:rPr lang="ar-SA" sz="3300" dirty="0">
                <a:solidFill>
                  <a:srgbClr val="CC3300"/>
                </a:solidFill>
                <a:cs typeface="mohammad bold art 1" pitchFamily="2" charset="-78"/>
              </a:rPr>
              <a:t>    </a:t>
            </a:r>
            <a:r>
              <a:rPr lang="ar-SA" sz="3300" dirty="0">
                <a:solidFill>
                  <a:srgbClr val="0000FF"/>
                </a:solidFill>
                <a:cs typeface="SKR HEAD1" pitchFamily="2" charset="-78"/>
              </a:rPr>
              <a:t>  </a:t>
            </a:r>
            <a:r>
              <a:rPr lang="ar-SA" sz="3300" dirty="0"/>
              <a:t> </a:t>
            </a:r>
            <a:endParaRPr lang="en-US" sz="3300" dirty="0"/>
          </a:p>
        </p:txBody>
      </p:sp>
      <p:sp>
        <p:nvSpPr>
          <p:cNvPr id="294917" name="AutoShape 5"/>
          <p:cNvSpPr>
            <a:spLocks noChangeArrowheads="1"/>
          </p:cNvSpPr>
          <p:nvPr/>
        </p:nvSpPr>
        <p:spPr bwMode="auto">
          <a:xfrm>
            <a:off x="5973763" y="1690687"/>
            <a:ext cx="3625850" cy="609600"/>
          </a:xfrm>
          <a:prstGeom prst="roundRect">
            <a:avLst>
              <a:gd name="adj" fmla="val 16667"/>
            </a:avLst>
          </a:prstGeom>
          <a:noFill/>
          <a:ln w="9525">
            <a:round/>
            <a:headEnd/>
            <a:tailEnd/>
          </a:ln>
          <a:effectLst/>
          <a:scene3d>
            <a:camera prst="legacyPerspectiveBottom"/>
            <a:lightRig rig="legacyFlat3" dir="t"/>
          </a:scene3d>
          <a:sp3d extrusionH="887400" prstMaterial="legacyMatte">
            <a:bevelT w="13500" h="13500" prst="angle"/>
            <a:bevelB w="13500" h="13500" prst="angle"/>
            <a:extrusionClr>
              <a:srgbClr val="FFCC00"/>
            </a:extrusionClr>
          </a:sp3d>
        </p:spPr>
        <p:txBody>
          <a:bodyPr wrap="none" anchor="ctr">
            <a:flatTx/>
          </a:bodyPr>
          <a:lstStyle/>
          <a:p>
            <a:pPr algn="ctr" rtl="1" eaLnBrk="1" hangingPunct="1">
              <a:defRPr/>
            </a:pPr>
            <a:r>
              <a:rPr lang="ar-SA" sz="2600">
                <a:solidFill>
                  <a:srgbClr val="660033"/>
                </a:solidFill>
                <a:cs typeface="SKR HEAD1" pitchFamily="2" charset="-78"/>
              </a:rPr>
              <a:t>1.</a:t>
            </a:r>
            <a:r>
              <a:rPr lang="ar-SA" sz="2600">
                <a:solidFill>
                  <a:srgbClr val="CC0000"/>
                </a:solidFill>
                <a:cs typeface="SKR HEAD1" pitchFamily="2" charset="-78"/>
              </a:rPr>
              <a:t> دراسة الأسواق الدولية   </a:t>
            </a:r>
            <a:endParaRPr lang="en-US" sz="2600">
              <a:solidFill>
                <a:srgbClr val="CC0000"/>
              </a:solidFill>
              <a:cs typeface="SKR HEAD1" pitchFamily="2" charset="-78"/>
            </a:endParaRPr>
          </a:p>
        </p:txBody>
      </p:sp>
      <p:sp>
        <p:nvSpPr>
          <p:cNvPr id="294918" name="AutoShape 6"/>
          <p:cNvSpPr>
            <a:spLocks noChangeArrowheads="1"/>
          </p:cNvSpPr>
          <p:nvPr/>
        </p:nvSpPr>
        <p:spPr bwMode="auto">
          <a:xfrm>
            <a:off x="5636904" y="2381250"/>
            <a:ext cx="3549650" cy="609600"/>
          </a:xfrm>
          <a:prstGeom prst="roundRect">
            <a:avLst>
              <a:gd name="adj" fmla="val 16667"/>
            </a:avLst>
          </a:prstGeom>
          <a:noFill/>
          <a:ln w="9525">
            <a:round/>
            <a:headEnd/>
            <a:tailEnd/>
          </a:ln>
          <a:effectLst/>
          <a:scene3d>
            <a:camera prst="legacyPerspectiveBottom"/>
            <a:lightRig rig="legacyFlat3" dir="t"/>
          </a:scene3d>
          <a:sp3d extrusionH="887400" prstMaterial="legacyMatte">
            <a:bevelT w="13500" h="13500" prst="angle"/>
            <a:bevelB w="13500" h="13500" prst="angle"/>
            <a:extrusionClr>
              <a:srgbClr val="FFCC00"/>
            </a:extrusionClr>
          </a:sp3d>
        </p:spPr>
        <p:txBody>
          <a:bodyPr wrap="none" anchor="ctr">
            <a:flatTx/>
          </a:bodyPr>
          <a:lstStyle/>
          <a:p>
            <a:pPr algn="ctr" rtl="1" eaLnBrk="1" hangingPunct="1">
              <a:defRPr/>
            </a:pPr>
            <a:r>
              <a:rPr lang="ar-SA" sz="2600">
                <a:solidFill>
                  <a:srgbClr val="660033"/>
                </a:solidFill>
                <a:cs typeface="SKR HEAD1" pitchFamily="2" charset="-78"/>
              </a:rPr>
              <a:t>2.</a:t>
            </a:r>
            <a:r>
              <a:rPr lang="ar-SA" sz="2600">
                <a:solidFill>
                  <a:srgbClr val="CC0000"/>
                </a:solidFill>
                <a:cs typeface="SKR HEAD1" pitchFamily="2" charset="-78"/>
              </a:rPr>
              <a:t> بحوث المنافسين الدوليين    </a:t>
            </a:r>
            <a:endParaRPr lang="en-US" sz="2600">
              <a:solidFill>
                <a:srgbClr val="CC0000"/>
              </a:solidFill>
              <a:cs typeface="SKR HEAD1" pitchFamily="2" charset="-78"/>
            </a:endParaRPr>
          </a:p>
        </p:txBody>
      </p:sp>
      <p:sp>
        <p:nvSpPr>
          <p:cNvPr id="294919" name="AutoShape 7"/>
          <p:cNvSpPr>
            <a:spLocks noChangeArrowheads="1"/>
          </p:cNvSpPr>
          <p:nvPr/>
        </p:nvSpPr>
        <p:spPr bwMode="auto">
          <a:xfrm>
            <a:off x="4848226" y="3071813"/>
            <a:ext cx="3622675" cy="609600"/>
          </a:xfrm>
          <a:prstGeom prst="roundRect">
            <a:avLst>
              <a:gd name="adj" fmla="val 16667"/>
            </a:avLst>
          </a:prstGeom>
          <a:noFill/>
          <a:ln w="9525">
            <a:round/>
            <a:headEnd/>
            <a:tailEnd/>
          </a:ln>
          <a:effectLst/>
          <a:scene3d>
            <a:camera prst="legacyPerspectiveBottom"/>
            <a:lightRig rig="legacyFlat3" dir="t"/>
          </a:scene3d>
          <a:sp3d extrusionH="887400" prstMaterial="legacyMatte">
            <a:bevelT w="13500" h="13500" prst="angle"/>
            <a:bevelB w="13500" h="13500" prst="angle"/>
            <a:extrusionClr>
              <a:srgbClr val="FFCC00"/>
            </a:extrusionClr>
          </a:sp3d>
        </p:spPr>
        <p:txBody>
          <a:bodyPr wrap="none" anchor="ctr">
            <a:flatTx/>
          </a:bodyPr>
          <a:lstStyle/>
          <a:p>
            <a:pPr algn="ctr" rtl="1" eaLnBrk="1" hangingPunct="1">
              <a:defRPr/>
            </a:pPr>
            <a:r>
              <a:rPr lang="ar-SA" sz="2600">
                <a:solidFill>
                  <a:srgbClr val="660033"/>
                </a:solidFill>
                <a:cs typeface="SKR HEAD1" pitchFamily="2" charset="-78"/>
              </a:rPr>
              <a:t>3.</a:t>
            </a:r>
            <a:r>
              <a:rPr lang="ar-SA" sz="2600">
                <a:solidFill>
                  <a:srgbClr val="CC0000"/>
                </a:solidFill>
                <a:cs typeface="SKR HEAD1" pitchFamily="2" charset="-78"/>
              </a:rPr>
              <a:t>  بحوث البيئة التسويقية </a:t>
            </a:r>
            <a:endParaRPr lang="en-US" sz="2600">
              <a:solidFill>
                <a:srgbClr val="CC0000"/>
              </a:solidFill>
              <a:cs typeface="SKR HEAD1" pitchFamily="2" charset="-78"/>
            </a:endParaRPr>
          </a:p>
        </p:txBody>
      </p:sp>
      <p:sp>
        <p:nvSpPr>
          <p:cNvPr id="294920" name="AutoShape 8"/>
          <p:cNvSpPr>
            <a:spLocks noChangeArrowheads="1"/>
          </p:cNvSpPr>
          <p:nvPr/>
        </p:nvSpPr>
        <p:spPr bwMode="auto">
          <a:xfrm>
            <a:off x="4195763" y="3757613"/>
            <a:ext cx="3556000" cy="609600"/>
          </a:xfrm>
          <a:prstGeom prst="roundRect">
            <a:avLst>
              <a:gd name="adj" fmla="val 16667"/>
            </a:avLst>
          </a:prstGeom>
          <a:noFill/>
          <a:ln w="9525">
            <a:round/>
            <a:headEnd/>
            <a:tailEnd/>
          </a:ln>
          <a:effectLst/>
          <a:scene3d>
            <a:camera prst="legacyPerspectiveBottom"/>
            <a:lightRig rig="legacyFlat3" dir="t"/>
          </a:scene3d>
          <a:sp3d extrusionH="887400" prstMaterial="legacyMatte">
            <a:bevelT w="13500" h="13500" prst="angle"/>
            <a:bevelB w="13500" h="13500" prst="angle"/>
            <a:extrusionClr>
              <a:srgbClr val="FFCC00"/>
            </a:extrusionClr>
          </a:sp3d>
        </p:spPr>
        <p:txBody>
          <a:bodyPr wrap="none" anchor="ctr">
            <a:flatTx/>
          </a:bodyPr>
          <a:lstStyle/>
          <a:p>
            <a:pPr algn="ctr" eaLnBrk="1" hangingPunct="1">
              <a:defRPr/>
            </a:pPr>
            <a:r>
              <a:rPr lang="ar-SA" sz="2600">
                <a:solidFill>
                  <a:srgbClr val="660033"/>
                </a:solidFill>
                <a:cs typeface="SKR HEAD1" pitchFamily="2" charset="-78"/>
              </a:rPr>
              <a:t>4.</a:t>
            </a:r>
            <a:r>
              <a:rPr lang="ar-SA" sz="2600">
                <a:solidFill>
                  <a:srgbClr val="CC0000"/>
                </a:solidFill>
                <a:cs typeface="SKR HEAD1" pitchFamily="2" charset="-78"/>
              </a:rPr>
              <a:t> بحوث المزيج التسويقي     </a:t>
            </a:r>
            <a:endParaRPr lang="en-US" sz="2600">
              <a:solidFill>
                <a:srgbClr val="CC0000"/>
              </a:solidFill>
              <a:cs typeface="SKR HEAD1" pitchFamily="2" charset="-78"/>
            </a:endParaRPr>
          </a:p>
        </p:txBody>
      </p:sp>
      <p:sp>
        <p:nvSpPr>
          <p:cNvPr id="294921" name="AutoShape 9"/>
          <p:cNvSpPr>
            <a:spLocks noChangeArrowheads="1"/>
          </p:cNvSpPr>
          <p:nvPr/>
        </p:nvSpPr>
        <p:spPr bwMode="auto">
          <a:xfrm>
            <a:off x="3481388" y="4443413"/>
            <a:ext cx="3765550" cy="609600"/>
          </a:xfrm>
          <a:prstGeom prst="roundRect">
            <a:avLst>
              <a:gd name="adj" fmla="val 16667"/>
            </a:avLst>
          </a:prstGeom>
          <a:noFill/>
          <a:ln w="9525">
            <a:round/>
            <a:headEnd/>
            <a:tailEnd/>
          </a:ln>
          <a:effectLst/>
          <a:scene3d>
            <a:camera prst="legacyPerspectiveBottom"/>
            <a:lightRig rig="legacyFlat3" dir="t"/>
          </a:scene3d>
          <a:sp3d extrusionH="887400" prstMaterial="legacyMatte">
            <a:bevelT w="13500" h="13500" prst="angle"/>
            <a:bevelB w="13500" h="13500" prst="angle"/>
            <a:extrusionClr>
              <a:srgbClr val="FFCC00"/>
            </a:extrusionClr>
          </a:sp3d>
        </p:spPr>
        <p:txBody>
          <a:bodyPr wrap="none" anchor="ctr">
            <a:flatTx/>
          </a:bodyPr>
          <a:lstStyle/>
          <a:p>
            <a:pPr algn="ctr" eaLnBrk="1" hangingPunct="1">
              <a:defRPr/>
            </a:pPr>
            <a:r>
              <a:rPr lang="ar-SA" sz="2600">
                <a:solidFill>
                  <a:srgbClr val="660033"/>
                </a:solidFill>
                <a:cs typeface="SKR HEAD1" pitchFamily="2" charset="-78"/>
              </a:rPr>
              <a:t>5.</a:t>
            </a:r>
            <a:r>
              <a:rPr lang="ar-SA" sz="2600">
                <a:solidFill>
                  <a:srgbClr val="CC0000"/>
                </a:solidFill>
                <a:cs typeface="SKR HEAD1" pitchFamily="2" charset="-78"/>
              </a:rPr>
              <a:t> بحوث المستهلكين الدوليين  </a:t>
            </a:r>
            <a:endParaRPr lang="en-US" sz="2600">
              <a:solidFill>
                <a:srgbClr val="CC0000"/>
              </a:solidFill>
              <a:cs typeface="SKR HEAD1" pitchFamily="2" charset="-78"/>
            </a:endParaRPr>
          </a:p>
        </p:txBody>
      </p:sp>
      <p:sp>
        <p:nvSpPr>
          <p:cNvPr id="294922" name="AutoShape 10"/>
          <p:cNvSpPr>
            <a:spLocks noChangeArrowheads="1"/>
          </p:cNvSpPr>
          <p:nvPr/>
        </p:nvSpPr>
        <p:spPr bwMode="auto">
          <a:xfrm>
            <a:off x="3000375" y="5124450"/>
            <a:ext cx="3409950" cy="609600"/>
          </a:xfrm>
          <a:prstGeom prst="roundRect">
            <a:avLst>
              <a:gd name="adj" fmla="val 16667"/>
            </a:avLst>
          </a:prstGeom>
          <a:noFill/>
          <a:ln w="9525">
            <a:round/>
            <a:headEnd/>
            <a:tailEnd/>
          </a:ln>
          <a:effectLst/>
          <a:scene3d>
            <a:camera prst="legacyPerspectiveBottom"/>
            <a:lightRig rig="legacyFlat3" dir="t"/>
          </a:scene3d>
          <a:sp3d extrusionH="887400" prstMaterial="legacyMatte">
            <a:bevelT w="13500" h="13500" prst="angle"/>
            <a:bevelB w="13500" h="13500" prst="angle"/>
            <a:extrusionClr>
              <a:srgbClr val="FFCC00"/>
            </a:extrusionClr>
          </a:sp3d>
        </p:spPr>
        <p:txBody>
          <a:bodyPr wrap="none" anchor="ctr">
            <a:flatTx/>
          </a:bodyPr>
          <a:lstStyle/>
          <a:p>
            <a:pPr algn="ctr" rtl="1" eaLnBrk="1" hangingPunct="1">
              <a:defRPr/>
            </a:pPr>
            <a:r>
              <a:rPr lang="ar-SA" sz="2600">
                <a:solidFill>
                  <a:srgbClr val="660033"/>
                </a:solidFill>
                <a:cs typeface="SKR HEAD1" pitchFamily="2" charset="-78"/>
              </a:rPr>
              <a:t>6.</a:t>
            </a:r>
            <a:r>
              <a:rPr lang="ar-SA" sz="2600">
                <a:solidFill>
                  <a:srgbClr val="CC0000"/>
                </a:solidFill>
                <a:cs typeface="SKR HEAD1" pitchFamily="2" charset="-78"/>
              </a:rPr>
              <a:t> بحوث المنتجات الدولية     </a:t>
            </a:r>
            <a:endParaRPr lang="en-US" sz="2600">
              <a:solidFill>
                <a:srgbClr val="CC0000"/>
              </a:solidFill>
              <a:cs typeface="SKR HEAD1" pitchFamily="2" charset="-78"/>
            </a:endParaRPr>
          </a:p>
        </p:txBody>
      </p:sp>
    </p:spTree>
    <p:extLst>
      <p:ext uri="{BB962C8B-B14F-4D97-AF65-F5344CB8AC3E}">
        <p14:creationId xmlns:p14="http://schemas.microsoft.com/office/powerpoint/2010/main" val="314062210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7" presetClass="entr" presetSubtype="0" fill="hold" grpId="0" nodeType="afterEffect">
                                  <p:stCondLst>
                                    <p:cond delay="0"/>
                                  </p:stCondLst>
                                  <p:childTnLst>
                                    <p:set>
                                      <p:cBhvr>
                                        <p:cTn id="6" dur="1" fill="hold">
                                          <p:stCondLst>
                                            <p:cond delay="0"/>
                                          </p:stCondLst>
                                        </p:cTn>
                                        <p:tgtEl>
                                          <p:spTgt spid="294917"/>
                                        </p:tgtEl>
                                        <p:attrNameLst>
                                          <p:attrName>style.visibility</p:attrName>
                                        </p:attrNameLst>
                                      </p:cBhvr>
                                      <p:to>
                                        <p:strVal val="visible"/>
                                      </p:to>
                                    </p:set>
                                    <p:animEffect transition="in" filter="fade">
                                      <p:cBhvr>
                                        <p:cTn id="7" dur="1000"/>
                                        <p:tgtEl>
                                          <p:spTgt spid="294917"/>
                                        </p:tgtEl>
                                      </p:cBhvr>
                                    </p:animEffect>
                                    <p:anim calcmode="lin" valueType="num">
                                      <p:cBhvr>
                                        <p:cTn id="8" dur="1000" fill="hold"/>
                                        <p:tgtEl>
                                          <p:spTgt spid="294917"/>
                                        </p:tgtEl>
                                        <p:attrNameLst>
                                          <p:attrName>ppt_x</p:attrName>
                                        </p:attrNameLst>
                                      </p:cBhvr>
                                      <p:tavLst>
                                        <p:tav tm="0">
                                          <p:val>
                                            <p:strVal val="#ppt_x"/>
                                          </p:val>
                                        </p:tav>
                                        <p:tav tm="100000">
                                          <p:val>
                                            <p:strVal val="#ppt_x"/>
                                          </p:val>
                                        </p:tav>
                                      </p:tavLst>
                                    </p:anim>
                                    <p:anim calcmode="lin" valueType="num">
                                      <p:cBhvr>
                                        <p:cTn id="9" dur="900" decel="100000" fill="hold"/>
                                        <p:tgtEl>
                                          <p:spTgt spid="294917"/>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94917"/>
                                        </p:tgtEl>
                                        <p:attrNameLst>
                                          <p:attrName>ppt_y</p:attrName>
                                        </p:attrNameLst>
                                      </p:cBhvr>
                                      <p:tavLst>
                                        <p:tav tm="0">
                                          <p:val>
                                            <p:strVal val="#ppt_y-.03"/>
                                          </p:val>
                                        </p:tav>
                                        <p:tav tm="100000">
                                          <p:val>
                                            <p:strVal val="#ppt_y"/>
                                          </p:val>
                                        </p:tav>
                                      </p:tavLst>
                                    </p:anim>
                                  </p:childTnLst>
                                </p:cTn>
                              </p:par>
                            </p:childTnLst>
                          </p:cTn>
                        </p:par>
                        <p:par>
                          <p:cTn id="11" fill="hold" nodeType="afterGroup">
                            <p:stCondLst>
                              <p:cond delay="1000"/>
                            </p:stCondLst>
                            <p:childTnLst>
                              <p:par>
                                <p:cTn id="12" presetID="37" presetClass="entr" presetSubtype="0" fill="hold" grpId="0" nodeType="afterEffect">
                                  <p:stCondLst>
                                    <p:cond delay="0"/>
                                  </p:stCondLst>
                                  <p:childTnLst>
                                    <p:set>
                                      <p:cBhvr>
                                        <p:cTn id="13" dur="1" fill="hold">
                                          <p:stCondLst>
                                            <p:cond delay="0"/>
                                          </p:stCondLst>
                                        </p:cTn>
                                        <p:tgtEl>
                                          <p:spTgt spid="294918"/>
                                        </p:tgtEl>
                                        <p:attrNameLst>
                                          <p:attrName>style.visibility</p:attrName>
                                        </p:attrNameLst>
                                      </p:cBhvr>
                                      <p:to>
                                        <p:strVal val="visible"/>
                                      </p:to>
                                    </p:set>
                                    <p:animEffect transition="in" filter="fade">
                                      <p:cBhvr>
                                        <p:cTn id="14" dur="1000"/>
                                        <p:tgtEl>
                                          <p:spTgt spid="294918"/>
                                        </p:tgtEl>
                                      </p:cBhvr>
                                    </p:animEffect>
                                    <p:anim calcmode="lin" valueType="num">
                                      <p:cBhvr>
                                        <p:cTn id="15" dur="1000" fill="hold"/>
                                        <p:tgtEl>
                                          <p:spTgt spid="294918"/>
                                        </p:tgtEl>
                                        <p:attrNameLst>
                                          <p:attrName>ppt_x</p:attrName>
                                        </p:attrNameLst>
                                      </p:cBhvr>
                                      <p:tavLst>
                                        <p:tav tm="0">
                                          <p:val>
                                            <p:strVal val="#ppt_x"/>
                                          </p:val>
                                        </p:tav>
                                        <p:tav tm="100000">
                                          <p:val>
                                            <p:strVal val="#ppt_x"/>
                                          </p:val>
                                        </p:tav>
                                      </p:tavLst>
                                    </p:anim>
                                    <p:anim calcmode="lin" valueType="num">
                                      <p:cBhvr>
                                        <p:cTn id="16" dur="900" decel="100000" fill="hold"/>
                                        <p:tgtEl>
                                          <p:spTgt spid="294918"/>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294918"/>
                                        </p:tgtEl>
                                        <p:attrNameLst>
                                          <p:attrName>ppt_y</p:attrName>
                                        </p:attrNameLst>
                                      </p:cBhvr>
                                      <p:tavLst>
                                        <p:tav tm="0">
                                          <p:val>
                                            <p:strVal val="#ppt_y-.03"/>
                                          </p:val>
                                        </p:tav>
                                        <p:tav tm="100000">
                                          <p:val>
                                            <p:strVal val="#ppt_y"/>
                                          </p:val>
                                        </p:tav>
                                      </p:tavLst>
                                    </p:anim>
                                  </p:childTnLst>
                                </p:cTn>
                              </p:par>
                            </p:childTnLst>
                          </p:cTn>
                        </p:par>
                        <p:par>
                          <p:cTn id="18" fill="hold" nodeType="afterGroup">
                            <p:stCondLst>
                              <p:cond delay="2000"/>
                            </p:stCondLst>
                            <p:childTnLst>
                              <p:par>
                                <p:cTn id="19" presetID="37" presetClass="entr" presetSubtype="0" fill="hold" grpId="0" nodeType="afterEffect">
                                  <p:stCondLst>
                                    <p:cond delay="0"/>
                                  </p:stCondLst>
                                  <p:childTnLst>
                                    <p:set>
                                      <p:cBhvr>
                                        <p:cTn id="20" dur="1" fill="hold">
                                          <p:stCondLst>
                                            <p:cond delay="0"/>
                                          </p:stCondLst>
                                        </p:cTn>
                                        <p:tgtEl>
                                          <p:spTgt spid="294919"/>
                                        </p:tgtEl>
                                        <p:attrNameLst>
                                          <p:attrName>style.visibility</p:attrName>
                                        </p:attrNameLst>
                                      </p:cBhvr>
                                      <p:to>
                                        <p:strVal val="visible"/>
                                      </p:to>
                                    </p:set>
                                    <p:animEffect transition="in" filter="fade">
                                      <p:cBhvr>
                                        <p:cTn id="21" dur="1000"/>
                                        <p:tgtEl>
                                          <p:spTgt spid="294919"/>
                                        </p:tgtEl>
                                      </p:cBhvr>
                                    </p:animEffect>
                                    <p:anim calcmode="lin" valueType="num">
                                      <p:cBhvr>
                                        <p:cTn id="22" dur="1000" fill="hold"/>
                                        <p:tgtEl>
                                          <p:spTgt spid="294919"/>
                                        </p:tgtEl>
                                        <p:attrNameLst>
                                          <p:attrName>ppt_x</p:attrName>
                                        </p:attrNameLst>
                                      </p:cBhvr>
                                      <p:tavLst>
                                        <p:tav tm="0">
                                          <p:val>
                                            <p:strVal val="#ppt_x"/>
                                          </p:val>
                                        </p:tav>
                                        <p:tav tm="100000">
                                          <p:val>
                                            <p:strVal val="#ppt_x"/>
                                          </p:val>
                                        </p:tav>
                                      </p:tavLst>
                                    </p:anim>
                                    <p:anim calcmode="lin" valueType="num">
                                      <p:cBhvr>
                                        <p:cTn id="23" dur="900" decel="100000" fill="hold"/>
                                        <p:tgtEl>
                                          <p:spTgt spid="294919"/>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294919"/>
                                        </p:tgtEl>
                                        <p:attrNameLst>
                                          <p:attrName>ppt_y</p:attrName>
                                        </p:attrNameLst>
                                      </p:cBhvr>
                                      <p:tavLst>
                                        <p:tav tm="0">
                                          <p:val>
                                            <p:strVal val="#ppt_y-.03"/>
                                          </p:val>
                                        </p:tav>
                                        <p:tav tm="100000">
                                          <p:val>
                                            <p:strVal val="#ppt_y"/>
                                          </p:val>
                                        </p:tav>
                                      </p:tavLst>
                                    </p:anim>
                                  </p:childTnLst>
                                </p:cTn>
                              </p:par>
                            </p:childTnLst>
                          </p:cTn>
                        </p:par>
                        <p:par>
                          <p:cTn id="25" fill="hold" nodeType="afterGroup">
                            <p:stCondLst>
                              <p:cond delay="3000"/>
                            </p:stCondLst>
                            <p:childTnLst>
                              <p:par>
                                <p:cTn id="26" presetID="37" presetClass="entr" presetSubtype="0" fill="hold" grpId="0" nodeType="afterEffect">
                                  <p:stCondLst>
                                    <p:cond delay="0"/>
                                  </p:stCondLst>
                                  <p:childTnLst>
                                    <p:set>
                                      <p:cBhvr>
                                        <p:cTn id="27" dur="1" fill="hold">
                                          <p:stCondLst>
                                            <p:cond delay="0"/>
                                          </p:stCondLst>
                                        </p:cTn>
                                        <p:tgtEl>
                                          <p:spTgt spid="294920"/>
                                        </p:tgtEl>
                                        <p:attrNameLst>
                                          <p:attrName>style.visibility</p:attrName>
                                        </p:attrNameLst>
                                      </p:cBhvr>
                                      <p:to>
                                        <p:strVal val="visible"/>
                                      </p:to>
                                    </p:set>
                                    <p:animEffect transition="in" filter="fade">
                                      <p:cBhvr>
                                        <p:cTn id="28" dur="1000"/>
                                        <p:tgtEl>
                                          <p:spTgt spid="294920"/>
                                        </p:tgtEl>
                                      </p:cBhvr>
                                    </p:animEffect>
                                    <p:anim calcmode="lin" valueType="num">
                                      <p:cBhvr>
                                        <p:cTn id="29" dur="1000" fill="hold"/>
                                        <p:tgtEl>
                                          <p:spTgt spid="294920"/>
                                        </p:tgtEl>
                                        <p:attrNameLst>
                                          <p:attrName>ppt_x</p:attrName>
                                        </p:attrNameLst>
                                      </p:cBhvr>
                                      <p:tavLst>
                                        <p:tav tm="0">
                                          <p:val>
                                            <p:strVal val="#ppt_x"/>
                                          </p:val>
                                        </p:tav>
                                        <p:tav tm="100000">
                                          <p:val>
                                            <p:strVal val="#ppt_x"/>
                                          </p:val>
                                        </p:tav>
                                      </p:tavLst>
                                    </p:anim>
                                    <p:anim calcmode="lin" valueType="num">
                                      <p:cBhvr>
                                        <p:cTn id="30" dur="900" decel="100000" fill="hold"/>
                                        <p:tgtEl>
                                          <p:spTgt spid="294920"/>
                                        </p:tgtEl>
                                        <p:attrNameLst>
                                          <p:attrName>ppt_y</p:attrName>
                                        </p:attrNameLst>
                                      </p:cBhvr>
                                      <p:tavLst>
                                        <p:tav tm="0">
                                          <p:val>
                                            <p:strVal val="#ppt_y+1"/>
                                          </p:val>
                                        </p:tav>
                                        <p:tav tm="100000">
                                          <p:val>
                                            <p:strVal val="#ppt_y-.03"/>
                                          </p:val>
                                        </p:tav>
                                      </p:tavLst>
                                    </p:anim>
                                    <p:anim calcmode="lin" valueType="num">
                                      <p:cBhvr>
                                        <p:cTn id="31" dur="100" accel="100000" fill="hold">
                                          <p:stCondLst>
                                            <p:cond delay="900"/>
                                          </p:stCondLst>
                                        </p:cTn>
                                        <p:tgtEl>
                                          <p:spTgt spid="294920"/>
                                        </p:tgtEl>
                                        <p:attrNameLst>
                                          <p:attrName>ppt_y</p:attrName>
                                        </p:attrNameLst>
                                      </p:cBhvr>
                                      <p:tavLst>
                                        <p:tav tm="0">
                                          <p:val>
                                            <p:strVal val="#ppt_y-.03"/>
                                          </p:val>
                                        </p:tav>
                                        <p:tav tm="100000">
                                          <p:val>
                                            <p:strVal val="#ppt_y"/>
                                          </p:val>
                                        </p:tav>
                                      </p:tavLst>
                                    </p:anim>
                                  </p:childTnLst>
                                </p:cTn>
                              </p:par>
                            </p:childTnLst>
                          </p:cTn>
                        </p:par>
                        <p:par>
                          <p:cTn id="32" fill="hold" nodeType="afterGroup">
                            <p:stCondLst>
                              <p:cond delay="4000"/>
                            </p:stCondLst>
                            <p:childTnLst>
                              <p:par>
                                <p:cTn id="33" presetID="37" presetClass="entr" presetSubtype="0" fill="hold" grpId="0" nodeType="afterEffect">
                                  <p:stCondLst>
                                    <p:cond delay="0"/>
                                  </p:stCondLst>
                                  <p:childTnLst>
                                    <p:set>
                                      <p:cBhvr>
                                        <p:cTn id="34" dur="1" fill="hold">
                                          <p:stCondLst>
                                            <p:cond delay="0"/>
                                          </p:stCondLst>
                                        </p:cTn>
                                        <p:tgtEl>
                                          <p:spTgt spid="294921"/>
                                        </p:tgtEl>
                                        <p:attrNameLst>
                                          <p:attrName>style.visibility</p:attrName>
                                        </p:attrNameLst>
                                      </p:cBhvr>
                                      <p:to>
                                        <p:strVal val="visible"/>
                                      </p:to>
                                    </p:set>
                                    <p:animEffect transition="in" filter="fade">
                                      <p:cBhvr>
                                        <p:cTn id="35" dur="1000"/>
                                        <p:tgtEl>
                                          <p:spTgt spid="294921"/>
                                        </p:tgtEl>
                                      </p:cBhvr>
                                    </p:animEffect>
                                    <p:anim calcmode="lin" valueType="num">
                                      <p:cBhvr>
                                        <p:cTn id="36" dur="1000" fill="hold"/>
                                        <p:tgtEl>
                                          <p:spTgt spid="294921"/>
                                        </p:tgtEl>
                                        <p:attrNameLst>
                                          <p:attrName>ppt_x</p:attrName>
                                        </p:attrNameLst>
                                      </p:cBhvr>
                                      <p:tavLst>
                                        <p:tav tm="0">
                                          <p:val>
                                            <p:strVal val="#ppt_x"/>
                                          </p:val>
                                        </p:tav>
                                        <p:tav tm="100000">
                                          <p:val>
                                            <p:strVal val="#ppt_x"/>
                                          </p:val>
                                        </p:tav>
                                      </p:tavLst>
                                    </p:anim>
                                    <p:anim calcmode="lin" valueType="num">
                                      <p:cBhvr>
                                        <p:cTn id="37" dur="900" decel="100000" fill="hold"/>
                                        <p:tgtEl>
                                          <p:spTgt spid="294921"/>
                                        </p:tgtEl>
                                        <p:attrNameLst>
                                          <p:attrName>ppt_y</p:attrName>
                                        </p:attrNameLst>
                                      </p:cBhvr>
                                      <p:tavLst>
                                        <p:tav tm="0">
                                          <p:val>
                                            <p:strVal val="#ppt_y+1"/>
                                          </p:val>
                                        </p:tav>
                                        <p:tav tm="100000">
                                          <p:val>
                                            <p:strVal val="#ppt_y-.03"/>
                                          </p:val>
                                        </p:tav>
                                      </p:tavLst>
                                    </p:anim>
                                    <p:anim calcmode="lin" valueType="num">
                                      <p:cBhvr>
                                        <p:cTn id="38" dur="100" accel="100000" fill="hold">
                                          <p:stCondLst>
                                            <p:cond delay="900"/>
                                          </p:stCondLst>
                                        </p:cTn>
                                        <p:tgtEl>
                                          <p:spTgt spid="294921"/>
                                        </p:tgtEl>
                                        <p:attrNameLst>
                                          <p:attrName>ppt_y</p:attrName>
                                        </p:attrNameLst>
                                      </p:cBhvr>
                                      <p:tavLst>
                                        <p:tav tm="0">
                                          <p:val>
                                            <p:strVal val="#ppt_y-.03"/>
                                          </p:val>
                                        </p:tav>
                                        <p:tav tm="100000">
                                          <p:val>
                                            <p:strVal val="#ppt_y"/>
                                          </p:val>
                                        </p:tav>
                                      </p:tavLst>
                                    </p:anim>
                                  </p:childTnLst>
                                </p:cTn>
                              </p:par>
                            </p:childTnLst>
                          </p:cTn>
                        </p:par>
                        <p:par>
                          <p:cTn id="39" fill="hold" nodeType="afterGroup">
                            <p:stCondLst>
                              <p:cond delay="5000"/>
                            </p:stCondLst>
                            <p:childTnLst>
                              <p:par>
                                <p:cTn id="40" presetID="37" presetClass="entr" presetSubtype="0" fill="hold" grpId="0" nodeType="afterEffect">
                                  <p:stCondLst>
                                    <p:cond delay="0"/>
                                  </p:stCondLst>
                                  <p:childTnLst>
                                    <p:set>
                                      <p:cBhvr>
                                        <p:cTn id="41" dur="1" fill="hold">
                                          <p:stCondLst>
                                            <p:cond delay="0"/>
                                          </p:stCondLst>
                                        </p:cTn>
                                        <p:tgtEl>
                                          <p:spTgt spid="294922"/>
                                        </p:tgtEl>
                                        <p:attrNameLst>
                                          <p:attrName>style.visibility</p:attrName>
                                        </p:attrNameLst>
                                      </p:cBhvr>
                                      <p:to>
                                        <p:strVal val="visible"/>
                                      </p:to>
                                    </p:set>
                                    <p:animEffect transition="in" filter="fade">
                                      <p:cBhvr>
                                        <p:cTn id="42" dur="1000"/>
                                        <p:tgtEl>
                                          <p:spTgt spid="294922"/>
                                        </p:tgtEl>
                                      </p:cBhvr>
                                    </p:animEffect>
                                    <p:anim calcmode="lin" valueType="num">
                                      <p:cBhvr>
                                        <p:cTn id="43" dur="1000" fill="hold"/>
                                        <p:tgtEl>
                                          <p:spTgt spid="294922"/>
                                        </p:tgtEl>
                                        <p:attrNameLst>
                                          <p:attrName>ppt_x</p:attrName>
                                        </p:attrNameLst>
                                      </p:cBhvr>
                                      <p:tavLst>
                                        <p:tav tm="0">
                                          <p:val>
                                            <p:strVal val="#ppt_x"/>
                                          </p:val>
                                        </p:tav>
                                        <p:tav tm="100000">
                                          <p:val>
                                            <p:strVal val="#ppt_x"/>
                                          </p:val>
                                        </p:tav>
                                      </p:tavLst>
                                    </p:anim>
                                    <p:anim calcmode="lin" valueType="num">
                                      <p:cBhvr>
                                        <p:cTn id="44" dur="900" decel="100000" fill="hold"/>
                                        <p:tgtEl>
                                          <p:spTgt spid="294922"/>
                                        </p:tgtEl>
                                        <p:attrNameLst>
                                          <p:attrName>ppt_y</p:attrName>
                                        </p:attrNameLst>
                                      </p:cBhvr>
                                      <p:tavLst>
                                        <p:tav tm="0">
                                          <p:val>
                                            <p:strVal val="#ppt_y+1"/>
                                          </p:val>
                                        </p:tav>
                                        <p:tav tm="100000">
                                          <p:val>
                                            <p:strVal val="#ppt_y-.03"/>
                                          </p:val>
                                        </p:tav>
                                      </p:tavLst>
                                    </p:anim>
                                    <p:anim calcmode="lin" valueType="num">
                                      <p:cBhvr>
                                        <p:cTn id="45" dur="100" accel="100000" fill="hold">
                                          <p:stCondLst>
                                            <p:cond delay="900"/>
                                          </p:stCondLst>
                                        </p:cTn>
                                        <p:tgtEl>
                                          <p:spTgt spid="294922"/>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4917" grpId="0" animBg="1"/>
      <p:bldP spid="294918" grpId="0" animBg="1"/>
      <p:bldP spid="294919" grpId="0" animBg="1"/>
      <p:bldP spid="294920" grpId="0" animBg="1"/>
      <p:bldP spid="294921" grpId="0" animBg="1"/>
      <p:bldP spid="294922"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554504" y="1270000"/>
            <a:ext cx="9053520" cy="3880773"/>
          </a:xfrm>
        </p:spPr>
        <p:txBody>
          <a:bodyPr>
            <a:noAutofit/>
          </a:bodyPr>
          <a:lstStyle/>
          <a:p>
            <a:pPr marL="0" indent="0" algn="r" rtl="1">
              <a:buNone/>
            </a:pPr>
            <a:r>
              <a:rPr lang="ar-SA" sz="2800" dirty="0">
                <a:solidFill>
                  <a:srgbClr val="660066"/>
                </a:solidFill>
                <a:cs typeface="SKR HEAD1" pitchFamily="2" charset="-78"/>
              </a:rPr>
              <a:t>(1) دراسة  الأسواق الدوليـة </a:t>
            </a:r>
            <a:r>
              <a:rPr lang="ar-SA" sz="2800" dirty="0"/>
              <a:t>    </a:t>
            </a:r>
            <a:endParaRPr lang="ar-SA" sz="2800" b="1" dirty="0"/>
          </a:p>
          <a:p>
            <a:pPr marL="0" indent="0" algn="r" rtl="1">
              <a:buNone/>
            </a:pPr>
            <a:endParaRPr lang="ar-SA" sz="700" dirty="0">
              <a:solidFill>
                <a:srgbClr val="000000"/>
              </a:solidFill>
              <a:cs typeface="Simplified Arabic" panose="02020603050405020304" pitchFamily="18" charset="-78"/>
            </a:endParaRPr>
          </a:p>
          <a:p>
            <a:pPr marL="0" indent="0" algn="justLow" rtl="1">
              <a:buNone/>
            </a:pPr>
            <a:r>
              <a:rPr lang="ar-SA" sz="2800" dirty="0" smtClean="0">
                <a:solidFill>
                  <a:srgbClr val="000000"/>
                </a:solidFill>
                <a:cs typeface="Simplified Arabic" panose="02020603050405020304" pitchFamily="18" charset="-78"/>
              </a:rPr>
              <a:t>تحديد </a:t>
            </a:r>
            <a:r>
              <a:rPr lang="ar-SA" sz="2800" dirty="0">
                <a:solidFill>
                  <a:srgbClr val="000000"/>
                </a:solidFill>
                <a:cs typeface="Simplified Arabic" panose="02020603050405020304" pitchFamily="18" charset="-78"/>
              </a:rPr>
              <a:t>حجم الأسواق الدولية ووضعها القائم وبيان </a:t>
            </a:r>
            <a:r>
              <a:rPr lang="ar-SA" sz="2800" dirty="0" smtClean="0">
                <a:solidFill>
                  <a:srgbClr val="000000"/>
                </a:solidFill>
                <a:cs typeface="Simplified Arabic" panose="02020603050405020304" pitchFamily="18" charset="-78"/>
              </a:rPr>
              <a:t>قيمة ومقدار </a:t>
            </a:r>
            <a:r>
              <a:rPr lang="ar-SA" sz="2800" dirty="0">
                <a:solidFill>
                  <a:srgbClr val="000000"/>
                </a:solidFill>
                <a:cs typeface="Simplified Arabic" panose="02020603050405020304" pitchFamily="18" charset="-78"/>
              </a:rPr>
              <a:t>المبيعات الممكنة للشركة في تلك الأسواق </a:t>
            </a:r>
            <a:r>
              <a:rPr lang="ar-SA" sz="2800" dirty="0" smtClean="0">
                <a:solidFill>
                  <a:srgbClr val="000000"/>
                </a:solidFill>
                <a:cs typeface="Simplified Arabic" panose="02020603050405020304" pitchFamily="18" charset="-78"/>
              </a:rPr>
              <a:t>بالإضافة لتوقعات </a:t>
            </a:r>
            <a:r>
              <a:rPr lang="ar-SA" sz="2800" dirty="0">
                <a:solidFill>
                  <a:srgbClr val="000000"/>
                </a:solidFill>
                <a:cs typeface="Simplified Arabic" panose="02020603050405020304" pitchFamily="18" charset="-78"/>
              </a:rPr>
              <a:t>المبيعات لسلعة معينة في منطقة أو سوق محدد. </a:t>
            </a:r>
          </a:p>
          <a:p>
            <a:pPr marL="0" indent="0" algn="r" rtl="1">
              <a:buNone/>
            </a:pPr>
            <a:endParaRPr lang="ar-SA" sz="2800" dirty="0">
              <a:solidFill>
                <a:srgbClr val="000000"/>
              </a:solidFill>
              <a:cs typeface="Simplified Arabic" panose="02020603050405020304" pitchFamily="18" charset="-78"/>
            </a:endParaRPr>
          </a:p>
          <a:p>
            <a:pPr marL="0" indent="0" algn="r" rtl="1">
              <a:buNone/>
            </a:pPr>
            <a:r>
              <a:rPr lang="ar-SA" sz="2800" dirty="0">
                <a:solidFill>
                  <a:srgbClr val="660066"/>
                </a:solidFill>
                <a:cs typeface="SKR HEAD1" pitchFamily="2" charset="-78"/>
              </a:rPr>
              <a:t>(2) بحوث المنافسين الدوليين  </a:t>
            </a:r>
            <a:r>
              <a:rPr lang="ar-SA" sz="2800" dirty="0"/>
              <a:t>    </a:t>
            </a:r>
            <a:endParaRPr lang="ar-SA" sz="2800" b="1" dirty="0"/>
          </a:p>
          <a:p>
            <a:pPr marL="0" indent="0" algn="r" rtl="1">
              <a:buNone/>
            </a:pPr>
            <a:endParaRPr lang="ar-SA" sz="700" dirty="0">
              <a:solidFill>
                <a:srgbClr val="000000"/>
              </a:solidFill>
              <a:cs typeface="Simplified Arabic" panose="02020603050405020304" pitchFamily="18" charset="-78"/>
            </a:endParaRPr>
          </a:p>
          <a:p>
            <a:pPr marL="0" indent="0" algn="justLow" rtl="1">
              <a:buNone/>
            </a:pPr>
            <a:r>
              <a:rPr lang="ar-SA" sz="2800" dirty="0" smtClean="0">
                <a:solidFill>
                  <a:srgbClr val="000000"/>
                </a:solidFill>
                <a:cs typeface="Simplified Arabic" panose="02020603050405020304" pitchFamily="18" charset="-78"/>
              </a:rPr>
              <a:t>حيث تقوم </a:t>
            </a:r>
            <a:r>
              <a:rPr lang="ar-SA" sz="2800" dirty="0">
                <a:solidFill>
                  <a:srgbClr val="000000"/>
                </a:solidFill>
                <a:cs typeface="Simplified Arabic" panose="02020603050405020304" pitchFamily="18" charset="-78"/>
              </a:rPr>
              <a:t>إدارة التسويق الدولية بالبحث والدراسة عن المنافسين وطبيعتهم والسلع أو الخدمات التي يتعامل معها المنافسون، كما تنصب على جوانب داخلية تتعلق بقدرات المنافسين ومقدار حصصهم في السوق وما يهدف المنافسون عمله مستقبلاً</a:t>
            </a:r>
            <a:r>
              <a:rPr lang="en-US" sz="2800" dirty="0">
                <a:solidFill>
                  <a:srgbClr val="000000"/>
                </a:solidFill>
                <a:cs typeface="Simplified Arabic" panose="02020603050405020304" pitchFamily="18" charset="-78"/>
              </a:rPr>
              <a:t> </a:t>
            </a:r>
            <a:r>
              <a:rPr lang="ar-SA" sz="2800" dirty="0">
                <a:solidFill>
                  <a:srgbClr val="000000"/>
                </a:solidFill>
                <a:cs typeface="Simplified Arabic" panose="02020603050405020304" pitchFamily="18" charset="-78"/>
              </a:rPr>
              <a:t>.</a:t>
            </a:r>
          </a:p>
          <a:p>
            <a:pPr algn="r" rtl="1"/>
            <a:endParaRPr lang="fr-FR" sz="2800" dirty="0"/>
          </a:p>
        </p:txBody>
      </p:sp>
    </p:spTree>
    <p:extLst>
      <p:ext uri="{BB962C8B-B14F-4D97-AF65-F5344CB8AC3E}">
        <p14:creationId xmlns:p14="http://schemas.microsoft.com/office/powerpoint/2010/main" val="12755765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sp>
        <p:nvSpPr>
          <p:cNvPr id="4" name="Rectangle 3"/>
          <p:cNvSpPr/>
          <p:nvPr/>
        </p:nvSpPr>
        <p:spPr>
          <a:xfrm>
            <a:off x="532262" y="609600"/>
            <a:ext cx="9048466" cy="5755422"/>
          </a:xfrm>
          <a:prstGeom prst="rect">
            <a:avLst/>
          </a:prstGeom>
        </p:spPr>
        <p:txBody>
          <a:bodyPr wrap="square">
            <a:spAutoFit/>
          </a:bodyPr>
          <a:lstStyle/>
          <a:p>
            <a:pPr algn="r" rtl="1"/>
            <a:r>
              <a:rPr lang="ar-SA" sz="3200" dirty="0">
                <a:solidFill>
                  <a:srgbClr val="660066"/>
                </a:solidFill>
                <a:cs typeface="SKR HEAD1" pitchFamily="2" charset="-78"/>
              </a:rPr>
              <a:t>(3) بحوث البيئة التسويقية  </a:t>
            </a:r>
            <a:r>
              <a:rPr lang="ar-SA" sz="3200" dirty="0"/>
              <a:t>    </a:t>
            </a:r>
            <a:endParaRPr lang="ar-SA" sz="3200" b="1" dirty="0"/>
          </a:p>
          <a:p>
            <a:pPr algn="r" rtl="1"/>
            <a:endParaRPr lang="ar-SA" sz="800" dirty="0">
              <a:solidFill>
                <a:srgbClr val="000000"/>
              </a:solidFill>
              <a:cs typeface="Simplified Arabic" panose="02020603050405020304" pitchFamily="18" charset="-78"/>
            </a:endParaRPr>
          </a:p>
          <a:p>
            <a:pPr algn="justLow" rtl="1"/>
            <a:r>
              <a:rPr lang="ar-SA" sz="3200" dirty="0" smtClean="0">
                <a:solidFill>
                  <a:srgbClr val="000000"/>
                </a:solidFill>
                <a:cs typeface="Simplified Arabic" panose="02020603050405020304" pitchFamily="18" charset="-78"/>
              </a:rPr>
              <a:t>يتم دراسة </a:t>
            </a:r>
            <a:r>
              <a:rPr lang="ar-SA" sz="3200" dirty="0">
                <a:solidFill>
                  <a:srgbClr val="000000"/>
                </a:solidFill>
                <a:cs typeface="Simplified Arabic" panose="02020603050405020304" pitchFamily="18" charset="-78"/>
              </a:rPr>
              <a:t>الظروف الخارجية المحيطة بالأسواق في نطاق دولي </a:t>
            </a:r>
            <a:r>
              <a:rPr lang="ar-SA" sz="3200" dirty="0" smtClean="0">
                <a:solidFill>
                  <a:srgbClr val="000000"/>
                </a:solidFill>
                <a:cs typeface="Simplified Arabic" panose="02020603050405020304" pitchFamily="18" charset="-78"/>
              </a:rPr>
              <a:t>( </a:t>
            </a:r>
            <a:r>
              <a:rPr lang="ar-SA" sz="3200" dirty="0">
                <a:solidFill>
                  <a:srgbClr val="000000"/>
                </a:solidFill>
                <a:cs typeface="Simplified Arabic" panose="02020603050405020304" pitchFamily="18" charset="-78"/>
              </a:rPr>
              <a:t>الظروف المتعلقة بالجوانب الاقتصادية والسياسية والقانونية </a:t>
            </a:r>
            <a:r>
              <a:rPr lang="ar-SA" sz="3200" dirty="0" err="1">
                <a:solidFill>
                  <a:srgbClr val="000000"/>
                </a:solidFill>
                <a:cs typeface="Simplified Arabic" panose="02020603050405020304" pitchFamily="18" charset="-78"/>
              </a:rPr>
              <a:t>التى</a:t>
            </a:r>
            <a:r>
              <a:rPr lang="ar-SA" sz="3200" dirty="0">
                <a:solidFill>
                  <a:srgbClr val="000000"/>
                </a:solidFill>
                <a:cs typeface="Simplified Arabic" panose="02020603050405020304" pitchFamily="18" charset="-78"/>
              </a:rPr>
              <a:t> لها محدداتها الدولية المختلفة عن الظروف </a:t>
            </a:r>
            <a:r>
              <a:rPr lang="ar-SA" sz="3200" dirty="0" smtClean="0">
                <a:solidFill>
                  <a:srgbClr val="000000"/>
                </a:solidFill>
                <a:cs typeface="Simplified Arabic" panose="02020603050405020304" pitchFamily="18" charset="-78"/>
              </a:rPr>
              <a:t>الداخلية). </a:t>
            </a:r>
            <a:endParaRPr lang="ar-SA" sz="3200" dirty="0">
              <a:solidFill>
                <a:srgbClr val="000000"/>
              </a:solidFill>
              <a:cs typeface="Simplified Arabic" panose="02020603050405020304" pitchFamily="18" charset="-78"/>
            </a:endParaRPr>
          </a:p>
          <a:p>
            <a:pPr algn="r" rtl="1"/>
            <a:endParaRPr lang="ar-SA" sz="3200" dirty="0">
              <a:solidFill>
                <a:srgbClr val="000000"/>
              </a:solidFill>
              <a:cs typeface="Simplified Arabic" panose="02020603050405020304" pitchFamily="18" charset="-78"/>
            </a:endParaRPr>
          </a:p>
          <a:p>
            <a:pPr algn="r" rtl="1"/>
            <a:r>
              <a:rPr lang="ar-SA" sz="3200" dirty="0">
                <a:solidFill>
                  <a:srgbClr val="660066"/>
                </a:solidFill>
                <a:cs typeface="SKR HEAD1" pitchFamily="2" charset="-78"/>
              </a:rPr>
              <a:t>(4) بحوث المزيج التسويقي   </a:t>
            </a:r>
            <a:r>
              <a:rPr lang="ar-SA" sz="3200" dirty="0"/>
              <a:t>    </a:t>
            </a:r>
            <a:endParaRPr lang="ar-SA" sz="3200" b="1" dirty="0"/>
          </a:p>
          <a:p>
            <a:pPr algn="r" rtl="1"/>
            <a:endParaRPr lang="ar-SA" sz="800" dirty="0">
              <a:solidFill>
                <a:srgbClr val="000000"/>
              </a:solidFill>
              <a:cs typeface="Simplified Arabic" panose="02020603050405020304" pitchFamily="18" charset="-78"/>
            </a:endParaRPr>
          </a:p>
          <a:p>
            <a:pPr algn="justLow" rtl="1"/>
            <a:r>
              <a:rPr lang="ar-SA" sz="3200" dirty="0">
                <a:solidFill>
                  <a:srgbClr val="000000"/>
                </a:solidFill>
                <a:cs typeface="Simplified Arabic" panose="02020603050405020304" pitchFamily="18" charset="-78"/>
              </a:rPr>
              <a:t>ويقصد بذلك دراسة مدى كفاءة </a:t>
            </a:r>
            <a:r>
              <a:rPr lang="ar-SA" sz="3200" dirty="0" smtClean="0">
                <a:solidFill>
                  <a:srgbClr val="000000"/>
                </a:solidFill>
                <a:cs typeface="Simplified Arabic" panose="02020603050405020304" pitchFamily="18" charset="-78"/>
              </a:rPr>
              <a:t>وفعالية المزيج </a:t>
            </a:r>
            <a:r>
              <a:rPr lang="ar-SA" sz="3200" dirty="0">
                <a:solidFill>
                  <a:srgbClr val="000000"/>
                </a:solidFill>
                <a:cs typeface="Simplified Arabic" panose="02020603050405020304" pitchFamily="18" charset="-78"/>
              </a:rPr>
              <a:t>التسويقي والتوزيع المناسب لعناصر المزيج التسويقي وقدرة المزيج على التميز والاستحواذ على الفرص التسويقية.  </a:t>
            </a:r>
            <a:r>
              <a:rPr lang="ar-SA" sz="3200" dirty="0" smtClean="0">
                <a:solidFill>
                  <a:srgbClr val="000000"/>
                </a:solidFill>
                <a:cs typeface="Simplified Arabic" panose="02020603050405020304" pitchFamily="18" charset="-78"/>
              </a:rPr>
              <a:t>ويجب أن </a:t>
            </a:r>
            <a:r>
              <a:rPr lang="ar-SA" sz="3200" dirty="0">
                <a:solidFill>
                  <a:srgbClr val="000000"/>
                </a:solidFill>
                <a:cs typeface="Simplified Arabic" panose="02020603050405020304" pitchFamily="18" charset="-78"/>
              </a:rPr>
              <a:t>يراعي</a:t>
            </a:r>
            <a:r>
              <a:rPr lang="ar-SA" sz="3200" dirty="0" smtClean="0">
                <a:solidFill>
                  <a:srgbClr val="000000"/>
                </a:solidFill>
                <a:cs typeface="Simplified Arabic" panose="02020603050405020304" pitchFamily="18" charset="-78"/>
              </a:rPr>
              <a:t> </a:t>
            </a:r>
            <a:r>
              <a:rPr lang="ar-SA" sz="3200" dirty="0">
                <a:solidFill>
                  <a:srgbClr val="000000"/>
                </a:solidFill>
                <a:cs typeface="Simplified Arabic" panose="02020603050405020304" pitchFamily="18" charset="-78"/>
              </a:rPr>
              <a:t>المزيج التسويقي </a:t>
            </a:r>
            <a:r>
              <a:rPr lang="ar-SA" sz="3200" dirty="0" smtClean="0">
                <a:solidFill>
                  <a:srgbClr val="000000"/>
                </a:solidFill>
                <a:cs typeface="Simplified Arabic" panose="02020603050405020304" pitchFamily="18" charset="-78"/>
              </a:rPr>
              <a:t>الدولي الظروف </a:t>
            </a:r>
            <a:r>
              <a:rPr lang="ar-SA" sz="3200" dirty="0">
                <a:solidFill>
                  <a:srgbClr val="000000"/>
                </a:solidFill>
                <a:cs typeface="Simplified Arabic" panose="02020603050405020304" pitchFamily="18" charset="-78"/>
              </a:rPr>
              <a:t>الخاصة بالأسواق الخارجية مثل التركيز على الترويج في الأسواق </a:t>
            </a:r>
            <a:r>
              <a:rPr lang="ar-SA" sz="3200" dirty="0" err="1">
                <a:solidFill>
                  <a:srgbClr val="000000"/>
                </a:solidFill>
                <a:cs typeface="Simplified Arabic" panose="02020603050405020304" pitchFamily="18" charset="-78"/>
              </a:rPr>
              <a:t>التى</a:t>
            </a:r>
            <a:r>
              <a:rPr lang="ar-SA" sz="3200" dirty="0">
                <a:solidFill>
                  <a:srgbClr val="000000"/>
                </a:solidFill>
                <a:cs typeface="Simplified Arabic" panose="02020603050405020304" pitchFamily="18" charset="-78"/>
              </a:rPr>
              <a:t> تحتاج إلي كثافة ترويجية</a:t>
            </a:r>
            <a:r>
              <a:rPr lang="en-US" sz="3200" dirty="0">
                <a:solidFill>
                  <a:srgbClr val="000000"/>
                </a:solidFill>
                <a:cs typeface="Simplified Arabic" panose="02020603050405020304" pitchFamily="18" charset="-78"/>
              </a:rPr>
              <a:t> </a:t>
            </a:r>
            <a:endParaRPr lang="ar-SA" sz="3200" dirty="0">
              <a:solidFill>
                <a:srgbClr val="000000"/>
              </a:solidFill>
              <a:cs typeface="Simplified Arabic" panose="02020603050405020304" pitchFamily="18" charset="-78"/>
            </a:endParaRPr>
          </a:p>
        </p:txBody>
      </p:sp>
    </p:spTree>
    <p:extLst>
      <p:ext uri="{BB962C8B-B14F-4D97-AF65-F5344CB8AC3E}">
        <p14:creationId xmlns:p14="http://schemas.microsoft.com/office/powerpoint/2010/main" val="2353938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895698" y="127073"/>
            <a:ext cx="9149054" cy="3880773"/>
          </a:xfrm>
        </p:spPr>
        <p:txBody>
          <a:bodyPr>
            <a:noAutofit/>
          </a:bodyPr>
          <a:lstStyle/>
          <a:p>
            <a:pPr marL="0" indent="0" algn="r" rtl="1">
              <a:buNone/>
            </a:pPr>
            <a:r>
              <a:rPr lang="ar-SA" sz="3200" dirty="0">
                <a:solidFill>
                  <a:srgbClr val="660066"/>
                </a:solidFill>
                <a:cs typeface="SKR HEAD1" pitchFamily="2" charset="-78"/>
              </a:rPr>
              <a:t>(5) بحوث  المستهلكين الدوليين   </a:t>
            </a:r>
            <a:r>
              <a:rPr lang="ar-SA" sz="3200" dirty="0"/>
              <a:t>    </a:t>
            </a:r>
            <a:endParaRPr lang="ar-SA" sz="3200" b="1" dirty="0"/>
          </a:p>
          <a:p>
            <a:pPr marL="0" indent="0" algn="r" rtl="1">
              <a:buNone/>
            </a:pPr>
            <a:endParaRPr lang="ar-SA" sz="800" dirty="0">
              <a:solidFill>
                <a:srgbClr val="000000"/>
              </a:solidFill>
              <a:cs typeface="Simplified Arabic" panose="02020603050405020304" pitchFamily="18" charset="-78"/>
            </a:endParaRPr>
          </a:p>
          <a:p>
            <a:pPr marL="0" indent="0" algn="justLow" rtl="1">
              <a:buNone/>
            </a:pPr>
            <a:r>
              <a:rPr lang="ar-SA" sz="3200" dirty="0">
                <a:solidFill>
                  <a:srgbClr val="000000"/>
                </a:solidFill>
                <a:cs typeface="Simplified Arabic" panose="02020603050405020304" pitchFamily="18" charset="-78"/>
              </a:rPr>
              <a:t>ويقصد بذلك التعرف على مدى استعداد المستهلكين في الأسواق المستهدفة في التعامل مع السلع والخدمات، </a:t>
            </a:r>
            <a:r>
              <a:rPr lang="ar-SA" sz="3200" dirty="0" smtClean="0">
                <a:solidFill>
                  <a:srgbClr val="000000"/>
                </a:solidFill>
                <a:cs typeface="Simplified Arabic" panose="02020603050405020304" pitchFamily="18" charset="-78"/>
              </a:rPr>
              <a:t>يتم دراسة </a:t>
            </a:r>
            <a:r>
              <a:rPr lang="ar-SA" sz="3200" dirty="0">
                <a:solidFill>
                  <a:srgbClr val="000000"/>
                </a:solidFill>
                <a:cs typeface="Simplified Arabic" panose="02020603050405020304" pitchFamily="18" charset="-78"/>
              </a:rPr>
              <a:t>ثقافة المستهلك تجاه السلع الدولية ومدى </a:t>
            </a:r>
            <a:r>
              <a:rPr lang="ar-SA" sz="3200" dirty="0" smtClean="0">
                <a:solidFill>
                  <a:srgbClr val="000000"/>
                </a:solidFill>
                <a:cs typeface="Simplified Arabic" panose="02020603050405020304" pitchFamily="18" charset="-78"/>
              </a:rPr>
              <a:t>استعداده </a:t>
            </a:r>
            <a:r>
              <a:rPr lang="ar-SA" sz="3200" dirty="0">
                <a:solidFill>
                  <a:srgbClr val="000000"/>
                </a:solidFill>
                <a:cs typeface="Simplified Arabic" panose="02020603050405020304" pitchFamily="18" charset="-78"/>
              </a:rPr>
              <a:t>للتعامل مع المنتجات الأجنبية بالإضافة إلي درجة التعليم والثقافة لدى المستهلكين الدوليين. </a:t>
            </a:r>
          </a:p>
          <a:p>
            <a:pPr marL="0" indent="0" algn="justLow" rtl="1">
              <a:buNone/>
            </a:pPr>
            <a:endParaRPr lang="ar-SA" sz="3200" dirty="0">
              <a:solidFill>
                <a:srgbClr val="000000"/>
              </a:solidFill>
              <a:cs typeface="Simplified Arabic" panose="02020603050405020304" pitchFamily="18" charset="-78"/>
            </a:endParaRPr>
          </a:p>
          <a:p>
            <a:pPr marL="0" indent="0" algn="r" rtl="1">
              <a:buNone/>
            </a:pPr>
            <a:r>
              <a:rPr lang="ar-SA" sz="3200" dirty="0">
                <a:solidFill>
                  <a:srgbClr val="660066"/>
                </a:solidFill>
                <a:cs typeface="SKR HEAD1" pitchFamily="2" charset="-78"/>
              </a:rPr>
              <a:t>(6) بحوث المنتجات الدولية    </a:t>
            </a:r>
            <a:r>
              <a:rPr lang="ar-SA" sz="3200" dirty="0"/>
              <a:t>    </a:t>
            </a:r>
            <a:endParaRPr lang="ar-SA" sz="3200" b="1" dirty="0"/>
          </a:p>
          <a:p>
            <a:pPr marL="0" indent="0" algn="r" rtl="1">
              <a:buNone/>
            </a:pPr>
            <a:endParaRPr lang="ar-SA" sz="800" dirty="0">
              <a:solidFill>
                <a:srgbClr val="000000"/>
              </a:solidFill>
              <a:cs typeface="Simplified Arabic" panose="02020603050405020304" pitchFamily="18" charset="-78"/>
            </a:endParaRPr>
          </a:p>
          <a:p>
            <a:pPr marL="0" indent="0" algn="justLow" rtl="1">
              <a:buNone/>
            </a:pPr>
            <a:r>
              <a:rPr lang="ar-SA" sz="3200" dirty="0">
                <a:solidFill>
                  <a:srgbClr val="000000"/>
                </a:solidFill>
                <a:cs typeface="Simplified Arabic" panose="02020603050405020304" pitchFamily="18" charset="-78"/>
              </a:rPr>
              <a:t>ويقصد بذلك التعرف على مدى ملائمة المنتجات المحلية للأسواق الدولية وأفضل السبل لتطوير المنتجات لكي تتلاءم مع الاستخدامات الجديدة في الأسواق الجديدة.</a:t>
            </a:r>
            <a:r>
              <a:rPr lang="en-US" sz="3200" dirty="0">
                <a:solidFill>
                  <a:srgbClr val="000000"/>
                </a:solidFill>
                <a:cs typeface="Simplified Arabic" panose="02020603050405020304" pitchFamily="18" charset="-78"/>
              </a:rPr>
              <a:t> </a:t>
            </a:r>
            <a:endParaRPr lang="ar-SA" sz="3200" dirty="0">
              <a:solidFill>
                <a:srgbClr val="000000"/>
              </a:solidFill>
              <a:cs typeface="Simplified Arabic" panose="02020603050405020304" pitchFamily="18" charset="-78"/>
            </a:endParaRPr>
          </a:p>
          <a:p>
            <a:pPr algn="r" rtl="1"/>
            <a:endParaRPr lang="fr-FR" sz="3200" dirty="0"/>
          </a:p>
        </p:txBody>
      </p:sp>
    </p:spTree>
    <p:extLst>
      <p:ext uri="{BB962C8B-B14F-4D97-AF65-F5344CB8AC3E}">
        <p14:creationId xmlns:p14="http://schemas.microsoft.com/office/powerpoint/2010/main" val="37676190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AutoShape 2"/>
          <p:cNvSpPr>
            <a:spLocks noGrp="1" noChangeArrowheads="1"/>
          </p:cNvSpPr>
          <p:nvPr>
            <p:ph type="title"/>
          </p:nvPr>
        </p:nvSpPr>
        <p:spPr>
          <a:xfrm>
            <a:off x="5808664" y="260350"/>
            <a:ext cx="4175125" cy="782638"/>
          </a:xfrm>
        </p:spPr>
        <p:txBody>
          <a:bodyPr>
            <a:normAutofit fontScale="90000"/>
          </a:bodyPr>
          <a:lstStyle/>
          <a:p>
            <a:pPr algn="r" eaLnBrk="1" hangingPunct="1"/>
            <a:r>
              <a:rPr lang="ar-SA" sz="3500" dirty="0">
                <a:solidFill>
                  <a:srgbClr val="0000FF"/>
                </a:solidFill>
                <a:cs typeface="SKR HEAD1" pitchFamily="2" charset="-78"/>
              </a:rPr>
              <a:t>خطوات بحوث التسويق الدولية</a:t>
            </a:r>
            <a:r>
              <a:rPr lang="ar-SA" sz="3900" dirty="0">
                <a:solidFill>
                  <a:srgbClr val="0000FF"/>
                </a:solidFill>
                <a:cs typeface="SKR HEAD1" pitchFamily="2" charset="-78"/>
              </a:rPr>
              <a:t>  </a:t>
            </a:r>
            <a:r>
              <a:rPr lang="ar-SA" sz="4000" dirty="0"/>
              <a:t> </a:t>
            </a:r>
            <a:endParaRPr lang="en-US" sz="4000" dirty="0"/>
          </a:p>
        </p:txBody>
      </p:sp>
      <p:sp>
        <p:nvSpPr>
          <p:cNvPr id="52228" name="AutoShape 4"/>
          <p:cNvSpPr>
            <a:spLocks noChangeArrowheads="1"/>
          </p:cNvSpPr>
          <p:nvPr/>
        </p:nvSpPr>
        <p:spPr bwMode="auto">
          <a:xfrm>
            <a:off x="6646863" y="1193800"/>
            <a:ext cx="3625850" cy="609600"/>
          </a:xfrm>
          <a:prstGeom prst="roundRect">
            <a:avLst>
              <a:gd name="adj" fmla="val 16667"/>
            </a:avLst>
          </a:prstGeom>
          <a:solidFill>
            <a:srgbClr val="00B0F0"/>
          </a:solidFill>
          <a:ln w="9525">
            <a:round/>
            <a:headEnd/>
            <a:tailEnd/>
          </a:ln>
          <a:scene3d>
            <a:camera prst="legacyPerspectiveBottom"/>
            <a:lightRig rig="legacyFlat3" dir="t"/>
          </a:scene3d>
          <a:sp3d extrusionH="887400" prstMaterial="legacyMatte">
            <a:bevelT w="13500" h="13500" prst="angle"/>
            <a:bevelB w="13500" h="13500" prst="angle"/>
            <a:extrusionClr>
              <a:srgbClr val="800000"/>
            </a:extrusionClr>
            <a:contourClr>
              <a:srgbClr val="800000"/>
            </a:contourClr>
          </a:sp3d>
        </p:spPr>
        <p:txBody>
          <a:bodyPr wrap="none" anchor="ctr">
            <a:flatTx/>
          </a:bodyPr>
          <a:lstStyle>
            <a:lvl1pPr algn="r" rtl="1">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ClrTx/>
              <a:buSzTx/>
              <a:buFontTx/>
              <a:buNone/>
            </a:pPr>
            <a:r>
              <a:rPr lang="ar-SA" sz="2600">
                <a:solidFill>
                  <a:schemeClr val="bg1"/>
                </a:solidFill>
                <a:cs typeface="SKR HEAD1" pitchFamily="2" charset="-78"/>
              </a:rPr>
              <a:t>1. تحديد المشكلة    </a:t>
            </a:r>
            <a:endParaRPr lang="en-US" sz="2600">
              <a:solidFill>
                <a:schemeClr val="bg1"/>
              </a:solidFill>
              <a:cs typeface="SKR HEAD1" pitchFamily="2" charset="-78"/>
            </a:endParaRPr>
          </a:p>
        </p:txBody>
      </p:sp>
      <p:sp>
        <p:nvSpPr>
          <p:cNvPr id="52229" name="AutoShape 5"/>
          <p:cNvSpPr>
            <a:spLocks noChangeArrowheads="1"/>
          </p:cNvSpPr>
          <p:nvPr/>
        </p:nvSpPr>
        <p:spPr bwMode="auto">
          <a:xfrm>
            <a:off x="6240463" y="1882775"/>
            <a:ext cx="3549650" cy="609600"/>
          </a:xfrm>
          <a:prstGeom prst="roundRect">
            <a:avLst>
              <a:gd name="adj" fmla="val 16667"/>
            </a:avLst>
          </a:prstGeom>
          <a:solidFill>
            <a:srgbClr val="00B0F0"/>
          </a:solidFill>
          <a:ln w="9525">
            <a:round/>
            <a:headEnd/>
            <a:tailEnd/>
          </a:ln>
          <a:scene3d>
            <a:camera prst="legacyPerspectiveBottom"/>
            <a:lightRig rig="legacyFlat3" dir="t"/>
          </a:scene3d>
          <a:sp3d extrusionH="887400" prstMaterial="legacyMatte">
            <a:bevelT w="13500" h="13500" prst="angle"/>
            <a:bevelB w="13500" h="13500" prst="angle"/>
            <a:extrusionClr>
              <a:srgbClr val="800000"/>
            </a:extrusionClr>
            <a:contourClr>
              <a:srgbClr val="800000"/>
            </a:contourClr>
          </a:sp3d>
        </p:spPr>
        <p:txBody>
          <a:bodyPr wrap="none" anchor="ctr">
            <a:flatTx/>
          </a:bodyPr>
          <a:lstStyle>
            <a:lvl1pPr algn="r" rtl="1">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ClrTx/>
              <a:buSzTx/>
              <a:buFontTx/>
              <a:buNone/>
            </a:pPr>
            <a:r>
              <a:rPr lang="ar-SA" sz="2600">
                <a:solidFill>
                  <a:schemeClr val="bg1"/>
                </a:solidFill>
                <a:cs typeface="SKR HEAD1" pitchFamily="2" charset="-78"/>
              </a:rPr>
              <a:t>2. الهدف من البحث     </a:t>
            </a:r>
            <a:endParaRPr lang="en-US" sz="2600">
              <a:solidFill>
                <a:schemeClr val="bg1"/>
              </a:solidFill>
              <a:cs typeface="SKR HEAD1" pitchFamily="2" charset="-78"/>
            </a:endParaRPr>
          </a:p>
        </p:txBody>
      </p:sp>
      <p:sp>
        <p:nvSpPr>
          <p:cNvPr id="52230" name="AutoShape 6"/>
          <p:cNvSpPr>
            <a:spLocks noChangeArrowheads="1"/>
          </p:cNvSpPr>
          <p:nvPr/>
        </p:nvSpPr>
        <p:spPr bwMode="auto">
          <a:xfrm>
            <a:off x="5424489" y="2565400"/>
            <a:ext cx="3622675" cy="609600"/>
          </a:xfrm>
          <a:prstGeom prst="roundRect">
            <a:avLst>
              <a:gd name="adj" fmla="val 16667"/>
            </a:avLst>
          </a:prstGeom>
          <a:solidFill>
            <a:srgbClr val="00B0F0"/>
          </a:solidFill>
          <a:ln w="9525">
            <a:round/>
            <a:headEnd/>
            <a:tailEnd/>
          </a:ln>
          <a:scene3d>
            <a:camera prst="legacyPerspectiveBottom"/>
            <a:lightRig rig="legacyFlat3" dir="t"/>
          </a:scene3d>
          <a:sp3d extrusionH="887400" prstMaterial="legacyMatte">
            <a:bevelT w="13500" h="13500" prst="angle"/>
            <a:bevelB w="13500" h="13500" prst="angle"/>
            <a:extrusionClr>
              <a:srgbClr val="800000"/>
            </a:extrusionClr>
            <a:contourClr>
              <a:srgbClr val="800000"/>
            </a:contourClr>
          </a:sp3d>
        </p:spPr>
        <p:txBody>
          <a:bodyPr wrap="none" anchor="ctr">
            <a:flatTx/>
          </a:bodyPr>
          <a:lstStyle>
            <a:lvl1pPr algn="r" rtl="1">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ClrTx/>
              <a:buSzTx/>
              <a:buFontTx/>
              <a:buNone/>
            </a:pPr>
            <a:r>
              <a:rPr lang="ar-SA" sz="2600">
                <a:solidFill>
                  <a:schemeClr val="bg1"/>
                </a:solidFill>
                <a:cs typeface="SKR HEAD1" pitchFamily="2" charset="-78"/>
              </a:rPr>
              <a:t>3.  الفروض أو التساؤلات  </a:t>
            </a:r>
            <a:endParaRPr lang="en-US" sz="2600">
              <a:solidFill>
                <a:schemeClr val="bg1"/>
              </a:solidFill>
              <a:cs typeface="SKR HEAD1" pitchFamily="2" charset="-78"/>
            </a:endParaRPr>
          </a:p>
        </p:txBody>
      </p:sp>
      <p:sp>
        <p:nvSpPr>
          <p:cNvPr id="52231" name="AutoShape 7"/>
          <p:cNvSpPr>
            <a:spLocks noChangeArrowheads="1"/>
          </p:cNvSpPr>
          <p:nvPr/>
        </p:nvSpPr>
        <p:spPr bwMode="auto">
          <a:xfrm>
            <a:off x="4772025" y="3251200"/>
            <a:ext cx="3556000" cy="609600"/>
          </a:xfrm>
          <a:prstGeom prst="roundRect">
            <a:avLst>
              <a:gd name="adj" fmla="val 16667"/>
            </a:avLst>
          </a:prstGeom>
          <a:solidFill>
            <a:srgbClr val="00B0F0"/>
          </a:solidFill>
          <a:ln w="9525">
            <a:round/>
            <a:headEnd/>
            <a:tailEnd/>
          </a:ln>
          <a:scene3d>
            <a:camera prst="legacyPerspectiveBottom"/>
            <a:lightRig rig="legacyFlat3" dir="t"/>
          </a:scene3d>
          <a:sp3d extrusionH="887400" prstMaterial="legacyMatte">
            <a:bevelT w="13500" h="13500" prst="angle"/>
            <a:bevelB w="13500" h="13500" prst="angle"/>
            <a:extrusionClr>
              <a:srgbClr val="800000"/>
            </a:extrusionClr>
            <a:contourClr>
              <a:srgbClr val="800000"/>
            </a:contourClr>
          </a:sp3d>
        </p:spPr>
        <p:txBody>
          <a:bodyPr wrap="none" anchor="ctr">
            <a:flatTx/>
          </a:bodyPr>
          <a:lstStyle>
            <a:lvl1pPr algn="r" rtl="1">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9pPr>
          </a:lstStyle>
          <a:p>
            <a:pPr algn="ctr" rtl="0" eaLnBrk="1" hangingPunct="1">
              <a:spcBef>
                <a:spcPct val="0"/>
              </a:spcBef>
              <a:buClrTx/>
              <a:buSzTx/>
              <a:buFontTx/>
              <a:buNone/>
            </a:pPr>
            <a:r>
              <a:rPr lang="ar-SA" sz="2600">
                <a:solidFill>
                  <a:schemeClr val="bg1"/>
                </a:solidFill>
                <a:cs typeface="SKR HEAD1" pitchFamily="2" charset="-78"/>
              </a:rPr>
              <a:t>4. تحديد نوع و مصادر المعلومات      </a:t>
            </a:r>
            <a:endParaRPr lang="en-US" sz="2600">
              <a:solidFill>
                <a:schemeClr val="bg1"/>
              </a:solidFill>
              <a:cs typeface="SKR HEAD1" pitchFamily="2" charset="-78"/>
            </a:endParaRPr>
          </a:p>
        </p:txBody>
      </p:sp>
      <p:sp>
        <p:nvSpPr>
          <p:cNvPr id="52232" name="AutoShape 8"/>
          <p:cNvSpPr>
            <a:spLocks noChangeArrowheads="1"/>
          </p:cNvSpPr>
          <p:nvPr/>
        </p:nvSpPr>
        <p:spPr bwMode="auto">
          <a:xfrm>
            <a:off x="4057650" y="3937000"/>
            <a:ext cx="3765550" cy="609600"/>
          </a:xfrm>
          <a:prstGeom prst="roundRect">
            <a:avLst>
              <a:gd name="adj" fmla="val 16667"/>
            </a:avLst>
          </a:prstGeom>
          <a:solidFill>
            <a:srgbClr val="00B0F0"/>
          </a:solidFill>
          <a:ln w="9525">
            <a:round/>
            <a:headEnd/>
            <a:tailEnd/>
          </a:ln>
          <a:scene3d>
            <a:camera prst="legacyPerspectiveBottom"/>
            <a:lightRig rig="legacyFlat3" dir="t"/>
          </a:scene3d>
          <a:sp3d extrusionH="887400" prstMaterial="legacyMatte">
            <a:bevelT w="13500" h="13500" prst="angle"/>
            <a:bevelB w="13500" h="13500" prst="angle"/>
            <a:extrusionClr>
              <a:srgbClr val="800000"/>
            </a:extrusionClr>
            <a:contourClr>
              <a:srgbClr val="800000"/>
            </a:contourClr>
          </a:sp3d>
        </p:spPr>
        <p:txBody>
          <a:bodyPr wrap="none" anchor="ctr">
            <a:flatTx/>
          </a:bodyPr>
          <a:lstStyle>
            <a:lvl1pPr algn="r" rtl="1">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9pPr>
          </a:lstStyle>
          <a:p>
            <a:pPr algn="ctr" rtl="0" eaLnBrk="1" hangingPunct="1">
              <a:spcBef>
                <a:spcPct val="0"/>
              </a:spcBef>
              <a:buClrTx/>
              <a:buSzTx/>
              <a:buFontTx/>
              <a:buNone/>
            </a:pPr>
            <a:r>
              <a:rPr lang="ar-SA" sz="2600">
                <a:solidFill>
                  <a:schemeClr val="bg1"/>
                </a:solidFill>
                <a:cs typeface="SKR HEAD1" pitchFamily="2" charset="-78"/>
              </a:rPr>
              <a:t>5. منهج البحث   </a:t>
            </a:r>
            <a:endParaRPr lang="en-US" sz="2600">
              <a:solidFill>
                <a:schemeClr val="bg1"/>
              </a:solidFill>
              <a:cs typeface="SKR HEAD1" pitchFamily="2" charset="-78"/>
            </a:endParaRPr>
          </a:p>
        </p:txBody>
      </p:sp>
      <p:sp>
        <p:nvSpPr>
          <p:cNvPr id="52233" name="AutoShape 9"/>
          <p:cNvSpPr>
            <a:spLocks noChangeArrowheads="1"/>
          </p:cNvSpPr>
          <p:nvPr/>
        </p:nvSpPr>
        <p:spPr bwMode="auto">
          <a:xfrm>
            <a:off x="3576638" y="4618038"/>
            <a:ext cx="3409950" cy="609600"/>
          </a:xfrm>
          <a:prstGeom prst="roundRect">
            <a:avLst>
              <a:gd name="adj" fmla="val 16667"/>
            </a:avLst>
          </a:prstGeom>
          <a:solidFill>
            <a:srgbClr val="00B0F0"/>
          </a:solidFill>
          <a:ln w="9525">
            <a:round/>
            <a:headEnd/>
            <a:tailEnd/>
          </a:ln>
          <a:scene3d>
            <a:camera prst="legacyPerspectiveBottom"/>
            <a:lightRig rig="legacyFlat3" dir="t"/>
          </a:scene3d>
          <a:sp3d extrusionH="887400" prstMaterial="legacyMatte">
            <a:bevelT w="13500" h="13500" prst="angle"/>
            <a:bevelB w="13500" h="13500" prst="angle"/>
            <a:extrusionClr>
              <a:srgbClr val="800000"/>
            </a:extrusionClr>
            <a:contourClr>
              <a:srgbClr val="800000"/>
            </a:contourClr>
          </a:sp3d>
        </p:spPr>
        <p:txBody>
          <a:bodyPr wrap="none" anchor="ctr">
            <a:flatTx/>
          </a:bodyPr>
          <a:lstStyle>
            <a:lvl1pPr algn="r" rtl="1">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ClrTx/>
              <a:buSzTx/>
              <a:buFontTx/>
              <a:buNone/>
            </a:pPr>
            <a:r>
              <a:rPr lang="ar-SA" sz="2600">
                <a:solidFill>
                  <a:schemeClr val="bg1"/>
                </a:solidFill>
                <a:cs typeface="SKR HEAD1" pitchFamily="2" charset="-78"/>
              </a:rPr>
              <a:t>6. مجتمع البحث وعينته       </a:t>
            </a:r>
            <a:endParaRPr lang="en-US" sz="2600">
              <a:solidFill>
                <a:schemeClr val="bg1"/>
              </a:solidFill>
              <a:cs typeface="SKR HEAD1" pitchFamily="2" charset="-78"/>
            </a:endParaRPr>
          </a:p>
        </p:txBody>
      </p:sp>
      <p:sp>
        <p:nvSpPr>
          <p:cNvPr id="52234" name="AutoShape 10"/>
          <p:cNvSpPr>
            <a:spLocks noChangeArrowheads="1"/>
          </p:cNvSpPr>
          <p:nvPr/>
        </p:nvSpPr>
        <p:spPr bwMode="auto">
          <a:xfrm>
            <a:off x="2901950" y="5340350"/>
            <a:ext cx="3409950" cy="609600"/>
          </a:xfrm>
          <a:prstGeom prst="roundRect">
            <a:avLst>
              <a:gd name="adj" fmla="val 16667"/>
            </a:avLst>
          </a:prstGeom>
          <a:solidFill>
            <a:srgbClr val="00B0F0"/>
          </a:solidFill>
          <a:ln w="9525">
            <a:round/>
            <a:headEnd/>
            <a:tailEnd/>
          </a:ln>
          <a:scene3d>
            <a:camera prst="legacyPerspectiveBottom"/>
            <a:lightRig rig="legacyFlat3" dir="t"/>
          </a:scene3d>
          <a:sp3d extrusionH="887400" prstMaterial="legacyMatte">
            <a:bevelT w="13500" h="13500" prst="angle"/>
            <a:bevelB w="13500" h="13500" prst="angle"/>
            <a:extrusionClr>
              <a:srgbClr val="800000"/>
            </a:extrusionClr>
            <a:contourClr>
              <a:srgbClr val="800000"/>
            </a:contourClr>
          </a:sp3d>
        </p:spPr>
        <p:txBody>
          <a:bodyPr wrap="none" anchor="ctr">
            <a:flatTx/>
          </a:bodyPr>
          <a:lstStyle>
            <a:lvl1pPr algn="r" rtl="1">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ClrTx/>
              <a:buSzTx/>
              <a:buFontTx/>
              <a:buNone/>
            </a:pPr>
            <a:r>
              <a:rPr lang="ar-SA" sz="2600">
                <a:solidFill>
                  <a:schemeClr val="bg1"/>
                </a:solidFill>
                <a:cs typeface="SKR HEAD1" pitchFamily="2" charset="-78"/>
              </a:rPr>
              <a:t>7. الحصول على النتائج وتقويمها         </a:t>
            </a:r>
            <a:endParaRPr lang="en-US" sz="2600">
              <a:solidFill>
                <a:schemeClr val="bg1"/>
              </a:solidFill>
              <a:cs typeface="SKR HEAD1" pitchFamily="2" charset="-78"/>
            </a:endParaRPr>
          </a:p>
        </p:txBody>
      </p:sp>
      <p:sp>
        <p:nvSpPr>
          <p:cNvPr id="52235" name="AutoShape 11"/>
          <p:cNvSpPr>
            <a:spLocks noChangeArrowheads="1"/>
          </p:cNvSpPr>
          <p:nvPr/>
        </p:nvSpPr>
        <p:spPr bwMode="auto">
          <a:xfrm>
            <a:off x="2254250" y="6021388"/>
            <a:ext cx="3409950" cy="609600"/>
          </a:xfrm>
          <a:prstGeom prst="roundRect">
            <a:avLst>
              <a:gd name="adj" fmla="val 16667"/>
            </a:avLst>
          </a:prstGeom>
          <a:solidFill>
            <a:srgbClr val="00B0F0"/>
          </a:solidFill>
          <a:ln w="9525">
            <a:round/>
            <a:headEnd/>
            <a:tailEnd/>
          </a:ln>
          <a:scene3d>
            <a:camera prst="legacyPerspectiveBottom"/>
            <a:lightRig rig="legacyFlat3" dir="t"/>
          </a:scene3d>
          <a:sp3d extrusionH="887400" prstMaterial="legacyMatte">
            <a:bevelT w="13500" h="13500" prst="angle"/>
            <a:bevelB w="13500" h="13500" prst="angle"/>
            <a:extrusionClr>
              <a:srgbClr val="800000"/>
            </a:extrusionClr>
            <a:contourClr>
              <a:srgbClr val="800000"/>
            </a:contourClr>
          </a:sp3d>
        </p:spPr>
        <p:txBody>
          <a:bodyPr wrap="none" anchor="ctr">
            <a:flatTx/>
          </a:bodyPr>
          <a:lstStyle>
            <a:lvl1pPr algn="r" rtl="1">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ClrTx/>
              <a:buSzTx/>
              <a:buFontTx/>
              <a:buNone/>
            </a:pPr>
            <a:r>
              <a:rPr lang="ar-SA" sz="2600">
                <a:solidFill>
                  <a:schemeClr val="bg1"/>
                </a:solidFill>
                <a:cs typeface="SKR HEAD1" pitchFamily="2" charset="-78"/>
              </a:rPr>
              <a:t>8. إعداد التقرير النهائي        </a:t>
            </a:r>
            <a:endParaRPr lang="en-US" sz="2600">
              <a:solidFill>
                <a:schemeClr val="bg1"/>
              </a:solidFill>
              <a:cs typeface="SKR HEAD1" pitchFamily="2" charset="-78"/>
            </a:endParaRPr>
          </a:p>
        </p:txBody>
      </p:sp>
    </p:spTree>
    <p:extLst>
      <p:ext uri="{BB962C8B-B14F-4D97-AF65-F5344CB8AC3E}">
        <p14:creationId xmlns:p14="http://schemas.microsoft.com/office/powerpoint/2010/main" val="186398219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7" presetClass="entr" presetSubtype="0" fill="hold" grpId="0" nodeType="afterEffect">
                                  <p:stCondLst>
                                    <p:cond delay="0"/>
                                  </p:stCondLst>
                                  <p:childTnLst>
                                    <p:set>
                                      <p:cBhvr>
                                        <p:cTn id="6" dur="1" fill="hold">
                                          <p:stCondLst>
                                            <p:cond delay="0"/>
                                          </p:stCondLst>
                                        </p:cTn>
                                        <p:tgtEl>
                                          <p:spTgt spid="52228"/>
                                        </p:tgtEl>
                                        <p:attrNameLst>
                                          <p:attrName>style.visibility</p:attrName>
                                        </p:attrNameLst>
                                      </p:cBhvr>
                                      <p:to>
                                        <p:strVal val="visible"/>
                                      </p:to>
                                    </p:set>
                                    <p:animEffect transition="in" filter="fade">
                                      <p:cBhvr>
                                        <p:cTn id="7" dur="1000"/>
                                        <p:tgtEl>
                                          <p:spTgt spid="52228"/>
                                        </p:tgtEl>
                                      </p:cBhvr>
                                    </p:animEffect>
                                    <p:anim calcmode="lin" valueType="num">
                                      <p:cBhvr>
                                        <p:cTn id="8" dur="1000" fill="hold"/>
                                        <p:tgtEl>
                                          <p:spTgt spid="52228"/>
                                        </p:tgtEl>
                                        <p:attrNameLst>
                                          <p:attrName>ppt_x</p:attrName>
                                        </p:attrNameLst>
                                      </p:cBhvr>
                                      <p:tavLst>
                                        <p:tav tm="0">
                                          <p:val>
                                            <p:strVal val="#ppt_x"/>
                                          </p:val>
                                        </p:tav>
                                        <p:tav tm="100000">
                                          <p:val>
                                            <p:strVal val="#ppt_x"/>
                                          </p:val>
                                        </p:tav>
                                      </p:tavLst>
                                    </p:anim>
                                    <p:anim calcmode="lin" valueType="num">
                                      <p:cBhvr>
                                        <p:cTn id="9" dur="900" decel="100000" fill="hold"/>
                                        <p:tgtEl>
                                          <p:spTgt spid="52228"/>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2228"/>
                                        </p:tgtEl>
                                        <p:attrNameLst>
                                          <p:attrName>ppt_y</p:attrName>
                                        </p:attrNameLst>
                                      </p:cBhvr>
                                      <p:tavLst>
                                        <p:tav tm="0">
                                          <p:val>
                                            <p:strVal val="#ppt_y-.03"/>
                                          </p:val>
                                        </p:tav>
                                        <p:tav tm="100000">
                                          <p:val>
                                            <p:strVal val="#ppt_y"/>
                                          </p:val>
                                        </p:tav>
                                      </p:tavLst>
                                    </p:anim>
                                  </p:childTnLst>
                                </p:cTn>
                              </p:par>
                            </p:childTnLst>
                          </p:cTn>
                        </p:par>
                        <p:par>
                          <p:cTn id="11" fill="hold" nodeType="afterGroup">
                            <p:stCondLst>
                              <p:cond delay="1000"/>
                            </p:stCondLst>
                            <p:childTnLst>
                              <p:par>
                                <p:cTn id="12" presetID="37" presetClass="entr" presetSubtype="0" fill="hold" grpId="0" nodeType="afterEffect">
                                  <p:stCondLst>
                                    <p:cond delay="0"/>
                                  </p:stCondLst>
                                  <p:childTnLst>
                                    <p:set>
                                      <p:cBhvr>
                                        <p:cTn id="13" dur="1" fill="hold">
                                          <p:stCondLst>
                                            <p:cond delay="0"/>
                                          </p:stCondLst>
                                        </p:cTn>
                                        <p:tgtEl>
                                          <p:spTgt spid="52229"/>
                                        </p:tgtEl>
                                        <p:attrNameLst>
                                          <p:attrName>style.visibility</p:attrName>
                                        </p:attrNameLst>
                                      </p:cBhvr>
                                      <p:to>
                                        <p:strVal val="visible"/>
                                      </p:to>
                                    </p:set>
                                    <p:animEffect transition="in" filter="fade">
                                      <p:cBhvr>
                                        <p:cTn id="14" dur="1000"/>
                                        <p:tgtEl>
                                          <p:spTgt spid="52229"/>
                                        </p:tgtEl>
                                      </p:cBhvr>
                                    </p:animEffect>
                                    <p:anim calcmode="lin" valueType="num">
                                      <p:cBhvr>
                                        <p:cTn id="15" dur="1000" fill="hold"/>
                                        <p:tgtEl>
                                          <p:spTgt spid="52229"/>
                                        </p:tgtEl>
                                        <p:attrNameLst>
                                          <p:attrName>ppt_x</p:attrName>
                                        </p:attrNameLst>
                                      </p:cBhvr>
                                      <p:tavLst>
                                        <p:tav tm="0">
                                          <p:val>
                                            <p:strVal val="#ppt_x"/>
                                          </p:val>
                                        </p:tav>
                                        <p:tav tm="100000">
                                          <p:val>
                                            <p:strVal val="#ppt_x"/>
                                          </p:val>
                                        </p:tav>
                                      </p:tavLst>
                                    </p:anim>
                                    <p:anim calcmode="lin" valueType="num">
                                      <p:cBhvr>
                                        <p:cTn id="16" dur="900" decel="100000" fill="hold"/>
                                        <p:tgtEl>
                                          <p:spTgt spid="52229"/>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52229"/>
                                        </p:tgtEl>
                                        <p:attrNameLst>
                                          <p:attrName>ppt_y</p:attrName>
                                        </p:attrNameLst>
                                      </p:cBhvr>
                                      <p:tavLst>
                                        <p:tav tm="0">
                                          <p:val>
                                            <p:strVal val="#ppt_y-.03"/>
                                          </p:val>
                                        </p:tav>
                                        <p:tav tm="100000">
                                          <p:val>
                                            <p:strVal val="#ppt_y"/>
                                          </p:val>
                                        </p:tav>
                                      </p:tavLst>
                                    </p:anim>
                                  </p:childTnLst>
                                </p:cTn>
                              </p:par>
                            </p:childTnLst>
                          </p:cTn>
                        </p:par>
                        <p:par>
                          <p:cTn id="18" fill="hold" nodeType="afterGroup">
                            <p:stCondLst>
                              <p:cond delay="2000"/>
                            </p:stCondLst>
                            <p:childTnLst>
                              <p:par>
                                <p:cTn id="19" presetID="37" presetClass="entr" presetSubtype="0" fill="hold" grpId="0" nodeType="afterEffect">
                                  <p:stCondLst>
                                    <p:cond delay="0"/>
                                  </p:stCondLst>
                                  <p:childTnLst>
                                    <p:set>
                                      <p:cBhvr>
                                        <p:cTn id="20" dur="1" fill="hold">
                                          <p:stCondLst>
                                            <p:cond delay="0"/>
                                          </p:stCondLst>
                                        </p:cTn>
                                        <p:tgtEl>
                                          <p:spTgt spid="52230"/>
                                        </p:tgtEl>
                                        <p:attrNameLst>
                                          <p:attrName>style.visibility</p:attrName>
                                        </p:attrNameLst>
                                      </p:cBhvr>
                                      <p:to>
                                        <p:strVal val="visible"/>
                                      </p:to>
                                    </p:set>
                                    <p:animEffect transition="in" filter="fade">
                                      <p:cBhvr>
                                        <p:cTn id="21" dur="1000"/>
                                        <p:tgtEl>
                                          <p:spTgt spid="52230"/>
                                        </p:tgtEl>
                                      </p:cBhvr>
                                    </p:animEffect>
                                    <p:anim calcmode="lin" valueType="num">
                                      <p:cBhvr>
                                        <p:cTn id="22" dur="1000" fill="hold"/>
                                        <p:tgtEl>
                                          <p:spTgt spid="52230"/>
                                        </p:tgtEl>
                                        <p:attrNameLst>
                                          <p:attrName>ppt_x</p:attrName>
                                        </p:attrNameLst>
                                      </p:cBhvr>
                                      <p:tavLst>
                                        <p:tav tm="0">
                                          <p:val>
                                            <p:strVal val="#ppt_x"/>
                                          </p:val>
                                        </p:tav>
                                        <p:tav tm="100000">
                                          <p:val>
                                            <p:strVal val="#ppt_x"/>
                                          </p:val>
                                        </p:tav>
                                      </p:tavLst>
                                    </p:anim>
                                    <p:anim calcmode="lin" valueType="num">
                                      <p:cBhvr>
                                        <p:cTn id="23" dur="900" decel="100000" fill="hold"/>
                                        <p:tgtEl>
                                          <p:spTgt spid="52230"/>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52230"/>
                                        </p:tgtEl>
                                        <p:attrNameLst>
                                          <p:attrName>ppt_y</p:attrName>
                                        </p:attrNameLst>
                                      </p:cBhvr>
                                      <p:tavLst>
                                        <p:tav tm="0">
                                          <p:val>
                                            <p:strVal val="#ppt_y-.03"/>
                                          </p:val>
                                        </p:tav>
                                        <p:tav tm="100000">
                                          <p:val>
                                            <p:strVal val="#ppt_y"/>
                                          </p:val>
                                        </p:tav>
                                      </p:tavLst>
                                    </p:anim>
                                  </p:childTnLst>
                                </p:cTn>
                              </p:par>
                            </p:childTnLst>
                          </p:cTn>
                        </p:par>
                        <p:par>
                          <p:cTn id="25" fill="hold" nodeType="afterGroup">
                            <p:stCondLst>
                              <p:cond delay="3000"/>
                            </p:stCondLst>
                            <p:childTnLst>
                              <p:par>
                                <p:cTn id="26" presetID="37" presetClass="entr" presetSubtype="0" fill="hold" grpId="0" nodeType="afterEffect">
                                  <p:stCondLst>
                                    <p:cond delay="0"/>
                                  </p:stCondLst>
                                  <p:childTnLst>
                                    <p:set>
                                      <p:cBhvr>
                                        <p:cTn id="27" dur="1" fill="hold">
                                          <p:stCondLst>
                                            <p:cond delay="0"/>
                                          </p:stCondLst>
                                        </p:cTn>
                                        <p:tgtEl>
                                          <p:spTgt spid="52231"/>
                                        </p:tgtEl>
                                        <p:attrNameLst>
                                          <p:attrName>style.visibility</p:attrName>
                                        </p:attrNameLst>
                                      </p:cBhvr>
                                      <p:to>
                                        <p:strVal val="visible"/>
                                      </p:to>
                                    </p:set>
                                    <p:animEffect transition="in" filter="fade">
                                      <p:cBhvr>
                                        <p:cTn id="28" dur="1000"/>
                                        <p:tgtEl>
                                          <p:spTgt spid="52231"/>
                                        </p:tgtEl>
                                      </p:cBhvr>
                                    </p:animEffect>
                                    <p:anim calcmode="lin" valueType="num">
                                      <p:cBhvr>
                                        <p:cTn id="29" dur="1000" fill="hold"/>
                                        <p:tgtEl>
                                          <p:spTgt spid="52231"/>
                                        </p:tgtEl>
                                        <p:attrNameLst>
                                          <p:attrName>ppt_x</p:attrName>
                                        </p:attrNameLst>
                                      </p:cBhvr>
                                      <p:tavLst>
                                        <p:tav tm="0">
                                          <p:val>
                                            <p:strVal val="#ppt_x"/>
                                          </p:val>
                                        </p:tav>
                                        <p:tav tm="100000">
                                          <p:val>
                                            <p:strVal val="#ppt_x"/>
                                          </p:val>
                                        </p:tav>
                                      </p:tavLst>
                                    </p:anim>
                                    <p:anim calcmode="lin" valueType="num">
                                      <p:cBhvr>
                                        <p:cTn id="30" dur="900" decel="100000" fill="hold"/>
                                        <p:tgtEl>
                                          <p:spTgt spid="52231"/>
                                        </p:tgtEl>
                                        <p:attrNameLst>
                                          <p:attrName>ppt_y</p:attrName>
                                        </p:attrNameLst>
                                      </p:cBhvr>
                                      <p:tavLst>
                                        <p:tav tm="0">
                                          <p:val>
                                            <p:strVal val="#ppt_y+1"/>
                                          </p:val>
                                        </p:tav>
                                        <p:tav tm="100000">
                                          <p:val>
                                            <p:strVal val="#ppt_y-.03"/>
                                          </p:val>
                                        </p:tav>
                                      </p:tavLst>
                                    </p:anim>
                                    <p:anim calcmode="lin" valueType="num">
                                      <p:cBhvr>
                                        <p:cTn id="31" dur="100" accel="100000" fill="hold">
                                          <p:stCondLst>
                                            <p:cond delay="900"/>
                                          </p:stCondLst>
                                        </p:cTn>
                                        <p:tgtEl>
                                          <p:spTgt spid="52231"/>
                                        </p:tgtEl>
                                        <p:attrNameLst>
                                          <p:attrName>ppt_y</p:attrName>
                                        </p:attrNameLst>
                                      </p:cBhvr>
                                      <p:tavLst>
                                        <p:tav tm="0">
                                          <p:val>
                                            <p:strVal val="#ppt_y-.03"/>
                                          </p:val>
                                        </p:tav>
                                        <p:tav tm="100000">
                                          <p:val>
                                            <p:strVal val="#ppt_y"/>
                                          </p:val>
                                        </p:tav>
                                      </p:tavLst>
                                    </p:anim>
                                  </p:childTnLst>
                                </p:cTn>
                              </p:par>
                            </p:childTnLst>
                          </p:cTn>
                        </p:par>
                        <p:par>
                          <p:cTn id="32" fill="hold" nodeType="afterGroup">
                            <p:stCondLst>
                              <p:cond delay="4000"/>
                            </p:stCondLst>
                            <p:childTnLst>
                              <p:par>
                                <p:cTn id="33" presetID="37" presetClass="entr" presetSubtype="0" fill="hold" grpId="0" nodeType="afterEffect">
                                  <p:stCondLst>
                                    <p:cond delay="0"/>
                                  </p:stCondLst>
                                  <p:childTnLst>
                                    <p:set>
                                      <p:cBhvr>
                                        <p:cTn id="34" dur="1" fill="hold">
                                          <p:stCondLst>
                                            <p:cond delay="0"/>
                                          </p:stCondLst>
                                        </p:cTn>
                                        <p:tgtEl>
                                          <p:spTgt spid="52232"/>
                                        </p:tgtEl>
                                        <p:attrNameLst>
                                          <p:attrName>style.visibility</p:attrName>
                                        </p:attrNameLst>
                                      </p:cBhvr>
                                      <p:to>
                                        <p:strVal val="visible"/>
                                      </p:to>
                                    </p:set>
                                    <p:animEffect transition="in" filter="fade">
                                      <p:cBhvr>
                                        <p:cTn id="35" dur="1000"/>
                                        <p:tgtEl>
                                          <p:spTgt spid="52232"/>
                                        </p:tgtEl>
                                      </p:cBhvr>
                                    </p:animEffect>
                                    <p:anim calcmode="lin" valueType="num">
                                      <p:cBhvr>
                                        <p:cTn id="36" dur="1000" fill="hold"/>
                                        <p:tgtEl>
                                          <p:spTgt spid="52232"/>
                                        </p:tgtEl>
                                        <p:attrNameLst>
                                          <p:attrName>ppt_x</p:attrName>
                                        </p:attrNameLst>
                                      </p:cBhvr>
                                      <p:tavLst>
                                        <p:tav tm="0">
                                          <p:val>
                                            <p:strVal val="#ppt_x"/>
                                          </p:val>
                                        </p:tav>
                                        <p:tav tm="100000">
                                          <p:val>
                                            <p:strVal val="#ppt_x"/>
                                          </p:val>
                                        </p:tav>
                                      </p:tavLst>
                                    </p:anim>
                                    <p:anim calcmode="lin" valueType="num">
                                      <p:cBhvr>
                                        <p:cTn id="37" dur="900" decel="100000" fill="hold"/>
                                        <p:tgtEl>
                                          <p:spTgt spid="52232"/>
                                        </p:tgtEl>
                                        <p:attrNameLst>
                                          <p:attrName>ppt_y</p:attrName>
                                        </p:attrNameLst>
                                      </p:cBhvr>
                                      <p:tavLst>
                                        <p:tav tm="0">
                                          <p:val>
                                            <p:strVal val="#ppt_y+1"/>
                                          </p:val>
                                        </p:tav>
                                        <p:tav tm="100000">
                                          <p:val>
                                            <p:strVal val="#ppt_y-.03"/>
                                          </p:val>
                                        </p:tav>
                                      </p:tavLst>
                                    </p:anim>
                                    <p:anim calcmode="lin" valueType="num">
                                      <p:cBhvr>
                                        <p:cTn id="38" dur="100" accel="100000" fill="hold">
                                          <p:stCondLst>
                                            <p:cond delay="900"/>
                                          </p:stCondLst>
                                        </p:cTn>
                                        <p:tgtEl>
                                          <p:spTgt spid="52232"/>
                                        </p:tgtEl>
                                        <p:attrNameLst>
                                          <p:attrName>ppt_y</p:attrName>
                                        </p:attrNameLst>
                                      </p:cBhvr>
                                      <p:tavLst>
                                        <p:tav tm="0">
                                          <p:val>
                                            <p:strVal val="#ppt_y-.03"/>
                                          </p:val>
                                        </p:tav>
                                        <p:tav tm="100000">
                                          <p:val>
                                            <p:strVal val="#ppt_y"/>
                                          </p:val>
                                        </p:tav>
                                      </p:tavLst>
                                    </p:anim>
                                  </p:childTnLst>
                                </p:cTn>
                              </p:par>
                            </p:childTnLst>
                          </p:cTn>
                        </p:par>
                        <p:par>
                          <p:cTn id="39" fill="hold" nodeType="afterGroup">
                            <p:stCondLst>
                              <p:cond delay="5000"/>
                            </p:stCondLst>
                            <p:childTnLst>
                              <p:par>
                                <p:cTn id="40" presetID="37" presetClass="entr" presetSubtype="0" fill="hold" grpId="0" nodeType="afterEffect">
                                  <p:stCondLst>
                                    <p:cond delay="0"/>
                                  </p:stCondLst>
                                  <p:childTnLst>
                                    <p:set>
                                      <p:cBhvr>
                                        <p:cTn id="41" dur="1" fill="hold">
                                          <p:stCondLst>
                                            <p:cond delay="0"/>
                                          </p:stCondLst>
                                        </p:cTn>
                                        <p:tgtEl>
                                          <p:spTgt spid="52233"/>
                                        </p:tgtEl>
                                        <p:attrNameLst>
                                          <p:attrName>style.visibility</p:attrName>
                                        </p:attrNameLst>
                                      </p:cBhvr>
                                      <p:to>
                                        <p:strVal val="visible"/>
                                      </p:to>
                                    </p:set>
                                    <p:animEffect transition="in" filter="fade">
                                      <p:cBhvr>
                                        <p:cTn id="42" dur="1000"/>
                                        <p:tgtEl>
                                          <p:spTgt spid="52233"/>
                                        </p:tgtEl>
                                      </p:cBhvr>
                                    </p:animEffect>
                                    <p:anim calcmode="lin" valueType="num">
                                      <p:cBhvr>
                                        <p:cTn id="43" dur="1000" fill="hold"/>
                                        <p:tgtEl>
                                          <p:spTgt spid="52233"/>
                                        </p:tgtEl>
                                        <p:attrNameLst>
                                          <p:attrName>ppt_x</p:attrName>
                                        </p:attrNameLst>
                                      </p:cBhvr>
                                      <p:tavLst>
                                        <p:tav tm="0">
                                          <p:val>
                                            <p:strVal val="#ppt_x"/>
                                          </p:val>
                                        </p:tav>
                                        <p:tav tm="100000">
                                          <p:val>
                                            <p:strVal val="#ppt_x"/>
                                          </p:val>
                                        </p:tav>
                                      </p:tavLst>
                                    </p:anim>
                                    <p:anim calcmode="lin" valueType="num">
                                      <p:cBhvr>
                                        <p:cTn id="44" dur="900" decel="100000" fill="hold"/>
                                        <p:tgtEl>
                                          <p:spTgt spid="52233"/>
                                        </p:tgtEl>
                                        <p:attrNameLst>
                                          <p:attrName>ppt_y</p:attrName>
                                        </p:attrNameLst>
                                      </p:cBhvr>
                                      <p:tavLst>
                                        <p:tav tm="0">
                                          <p:val>
                                            <p:strVal val="#ppt_y+1"/>
                                          </p:val>
                                        </p:tav>
                                        <p:tav tm="100000">
                                          <p:val>
                                            <p:strVal val="#ppt_y-.03"/>
                                          </p:val>
                                        </p:tav>
                                      </p:tavLst>
                                    </p:anim>
                                    <p:anim calcmode="lin" valueType="num">
                                      <p:cBhvr>
                                        <p:cTn id="45" dur="100" accel="100000" fill="hold">
                                          <p:stCondLst>
                                            <p:cond delay="900"/>
                                          </p:stCondLst>
                                        </p:cTn>
                                        <p:tgtEl>
                                          <p:spTgt spid="52233"/>
                                        </p:tgtEl>
                                        <p:attrNameLst>
                                          <p:attrName>ppt_y</p:attrName>
                                        </p:attrNameLst>
                                      </p:cBhvr>
                                      <p:tavLst>
                                        <p:tav tm="0">
                                          <p:val>
                                            <p:strVal val="#ppt_y-.03"/>
                                          </p:val>
                                        </p:tav>
                                        <p:tav tm="100000">
                                          <p:val>
                                            <p:strVal val="#ppt_y"/>
                                          </p:val>
                                        </p:tav>
                                      </p:tavLst>
                                    </p:anim>
                                  </p:childTnLst>
                                </p:cTn>
                              </p:par>
                            </p:childTnLst>
                          </p:cTn>
                        </p:par>
                        <p:par>
                          <p:cTn id="46" fill="hold" nodeType="afterGroup">
                            <p:stCondLst>
                              <p:cond delay="6000"/>
                            </p:stCondLst>
                            <p:childTnLst>
                              <p:par>
                                <p:cTn id="47" presetID="37" presetClass="entr" presetSubtype="0" fill="hold" grpId="0" nodeType="afterEffect">
                                  <p:stCondLst>
                                    <p:cond delay="0"/>
                                  </p:stCondLst>
                                  <p:childTnLst>
                                    <p:set>
                                      <p:cBhvr>
                                        <p:cTn id="48" dur="1" fill="hold">
                                          <p:stCondLst>
                                            <p:cond delay="0"/>
                                          </p:stCondLst>
                                        </p:cTn>
                                        <p:tgtEl>
                                          <p:spTgt spid="52234"/>
                                        </p:tgtEl>
                                        <p:attrNameLst>
                                          <p:attrName>style.visibility</p:attrName>
                                        </p:attrNameLst>
                                      </p:cBhvr>
                                      <p:to>
                                        <p:strVal val="visible"/>
                                      </p:to>
                                    </p:set>
                                    <p:animEffect transition="in" filter="fade">
                                      <p:cBhvr>
                                        <p:cTn id="49" dur="1000"/>
                                        <p:tgtEl>
                                          <p:spTgt spid="52234"/>
                                        </p:tgtEl>
                                      </p:cBhvr>
                                    </p:animEffect>
                                    <p:anim calcmode="lin" valueType="num">
                                      <p:cBhvr>
                                        <p:cTn id="50" dur="1000" fill="hold"/>
                                        <p:tgtEl>
                                          <p:spTgt spid="52234"/>
                                        </p:tgtEl>
                                        <p:attrNameLst>
                                          <p:attrName>ppt_x</p:attrName>
                                        </p:attrNameLst>
                                      </p:cBhvr>
                                      <p:tavLst>
                                        <p:tav tm="0">
                                          <p:val>
                                            <p:strVal val="#ppt_x"/>
                                          </p:val>
                                        </p:tav>
                                        <p:tav tm="100000">
                                          <p:val>
                                            <p:strVal val="#ppt_x"/>
                                          </p:val>
                                        </p:tav>
                                      </p:tavLst>
                                    </p:anim>
                                    <p:anim calcmode="lin" valueType="num">
                                      <p:cBhvr>
                                        <p:cTn id="51" dur="900" decel="100000" fill="hold"/>
                                        <p:tgtEl>
                                          <p:spTgt spid="52234"/>
                                        </p:tgtEl>
                                        <p:attrNameLst>
                                          <p:attrName>ppt_y</p:attrName>
                                        </p:attrNameLst>
                                      </p:cBhvr>
                                      <p:tavLst>
                                        <p:tav tm="0">
                                          <p:val>
                                            <p:strVal val="#ppt_y+1"/>
                                          </p:val>
                                        </p:tav>
                                        <p:tav tm="100000">
                                          <p:val>
                                            <p:strVal val="#ppt_y-.03"/>
                                          </p:val>
                                        </p:tav>
                                      </p:tavLst>
                                    </p:anim>
                                    <p:anim calcmode="lin" valueType="num">
                                      <p:cBhvr>
                                        <p:cTn id="52" dur="100" accel="100000" fill="hold">
                                          <p:stCondLst>
                                            <p:cond delay="900"/>
                                          </p:stCondLst>
                                        </p:cTn>
                                        <p:tgtEl>
                                          <p:spTgt spid="52234"/>
                                        </p:tgtEl>
                                        <p:attrNameLst>
                                          <p:attrName>ppt_y</p:attrName>
                                        </p:attrNameLst>
                                      </p:cBhvr>
                                      <p:tavLst>
                                        <p:tav tm="0">
                                          <p:val>
                                            <p:strVal val="#ppt_y-.03"/>
                                          </p:val>
                                        </p:tav>
                                        <p:tav tm="100000">
                                          <p:val>
                                            <p:strVal val="#ppt_y"/>
                                          </p:val>
                                        </p:tav>
                                      </p:tavLst>
                                    </p:anim>
                                  </p:childTnLst>
                                </p:cTn>
                              </p:par>
                            </p:childTnLst>
                          </p:cTn>
                        </p:par>
                        <p:par>
                          <p:cTn id="53" fill="hold" nodeType="afterGroup">
                            <p:stCondLst>
                              <p:cond delay="7000"/>
                            </p:stCondLst>
                            <p:childTnLst>
                              <p:par>
                                <p:cTn id="54" presetID="37" presetClass="entr" presetSubtype="0" fill="hold" grpId="0" nodeType="afterEffect">
                                  <p:stCondLst>
                                    <p:cond delay="0"/>
                                  </p:stCondLst>
                                  <p:childTnLst>
                                    <p:set>
                                      <p:cBhvr>
                                        <p:cTn id="55" dur="1" fill="hold">
                                          <p:stCondLst>
                                            <p:cond delay="0"/>
                                          </p:stCondLst>
                                        </p:cTn>
                                        <p:tgtEl>
                                          <p:spTgt spid="52235"/>
                                        </p:tgtEl>
                                        <p:attrNameLst>
                                          <p:attrName>style.visibility</p:attrName>
                                        </p:attrNameLst>
                                      </p:cBhvr>
                                      <p:to>
                                        <p:strVal val="visible"/>
                                      </p:to>
                                    </p:set>
                                    <p:animEffect transition="in" filter="fade">
                                      <p:cBhvr>
                                        <p:cTn id="56" dur="1000"/>
                                        <p:tgtEl>
                                          <p:spTgt spid="52235"/>
                                        </p:tgtEl>
                                      </p:cBhvr>
                                    </p:animEffect>
                                    <p:anim calcmode="lin" valueType="num">
                                      <p:cBhvr>
                                        <p:cTn id="57" dur="1000" fill="hold"/>
                                        <p:tgtEl>
                                          <p:spTgt spid="52235"/>
                                        </p:tgtEl>
                                        <p:attrNameLst>
                                          <p:attrName>ppt_x</p:attrName>
                                        </p:attrNameLst>
                                      </p:cBhvr>
                                      <p:tavLst>
                                        <p:tav tm="0">
                                          <p:val>
                                            <p:strVal val="#ppt_x"/>
                                          </p:val>
                                        </p:tav>
                                        <p:tav tm="100000">
                                          <p:val>
                                            <p:strVal val="#ppt_x"/>
                                          </p:val>
                                        </p:tav>
                                      </p:tavLst>
                                    </p:anim>
                                    <p:anim calcmode="lin" valueType="num">
                                      <p:cBhvr>
                                        <p:cTn id="58" dur="900" decel="100000" fill="hold"/>
                                        <p:tgtEl>
                                          <p:spTgt spid="52235"/>
                                        </p:tgtEl>
                                        <p:attrNameLst>
                                          <p:attrName>ppt_y</p:attrName>
                                        </p:attrNameLst>
                                      </p:cBhvr>
                                      <p:tavLst>
                                        <p:tav tm="0">
                                          <p:val>
                                            <p:strVal val="#ppt_y+1"/>
                                          </p:val>
                                        </p:tav>
                                        <p:tav tm="100000">
                                          <p:val>
                                            <p:strVal val="#ppt_y-.03"/>
                                          </p:val>
                                        </p:tav>
                                      </p:tavLst>
                                    </p:anim>
                                    <p:anim calcmode="lin" valueType="num">
                                      <p:cBhvr>
                                        <p:cTn id="59" dur="100" accel="100000" fill="hold">
                                          <p:stCondLst>
                                            <p:cond delay="900"/>
                                          </p:stCondLst>
                                        </p:cTn>
                                        <p:tgtEl>
                                          <p:spTgt spid="52235"/>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8" grpId="0" animBg="1"/>
      <p:bldP spid="52229" grpId="0" animBg="1"/>
      <p:bldP spid="52230" grpId="0" animBg="1"/>
      <p:bldP spid="52231" grpId="0" animBg="1"/>
      <p:bldP spid="52232" grpId="0" animBg="1"/>
      <p:bldP spid="52233" grpId="0" animBg="1"/>
      <p:bldP spid="52234" grpId="0" animBg="1"/>
      <p:bldP spid="5223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AutoShape 2"/>
          <p:cNvSpPr>
            <a:spLocks noGrp="1" noChangeArrowheads="1"/>
          </p:cNvSpPr>
          <p:nvPr>
            <p:ph type="title"/>
          </p:nvPr>
        </p:nvSpPr>
        <p:spPr>
          <a:xfrm>
            <a:off x="9120189" y="144463"/>
            <a:ext cx="1228725" cy="692150"/>
          </a:xfrm>
        </p:spPr>
        <p:txBody>
          <a:bodyPr/>
          <a:lstStyle/>
          <a:p>
            <a:pPr algn="just" eaLnBrk="1" hangingPunct="1">
              <a:lnSpc>
                <a:spcPct val="100000"/>
              </a:lnSpc>
              <a:spcBef>
                <a:spcPct val="20000"/>
              </a:spcBef>
              <a:buClr>
                <a:schemeClr val="tx1"/>
              </a:buClr>
              <a:buSzPct val="70000"/>
              <a:buFont typeface="Wingdings" panose="05000000000000000000" pitchFamily="2" charset="2"/>
              <a:buNone/>
            </a:pPr>
            <a:r>
              <a:rPr lang="ar-SA" sz="3500">
                <a:solidFill>
                  <a:srgbClr val="660066"/>
                </a:solidFill>
                <a:cs typeface="SKR HEAD1" pitchFamily="2" charset="-78"/>
              </a:rPr>
              <a:t>تابـــع</a:t>
            </a:r>
            <a:r>
              <a:rPr lang="ar-SA" sz="3500">
                <a:solidFill>
                  <a:srgbClr val="0000FF"/>
                </a:solidFill>
                <a:cs typeface="SKR HEAD1" pitchFamily="2" charset="-78"/>
              </a:rPr>
              <a:t>   </a:t>
            </a:r>
            <a:endParaRPr lang="en-US" sz="3500">
              <a:solidFill>
                <a:srgbClr val="0000FF"/>
              </a:solidFill>
              <a:cs typeface="SKR HEAD1" pitchFamily="2" charset="-78"/>
            </a:endParaRPr>
          </a:p>
        </p:txBody>
      </p:sp>
      <p:graphicFrame>
        <p:nvGraphicFramePr>
          <p:cNvPr id="200789" name="Group 85"/>
          <p:cNvGraphicFramePr>
            <a:graphicFrameLocks noGrp="1"/>
          </p:cNvGraphicFramePr>
          <p:nvPr>
            <p:ph idx="1"/>
            <p:extLst>
              <p:ext uri="{D42A27DB-BD31-4B8C-83A1-F6EECF244321}">
                <p14:modId xmlns:p14="http://schemas.microsoft.com/office/powerpoint/2010/main" val="1457363250"/>
              </p:ext>
            </p:extLst>
          </p:nvPr>
        </p:nvGraphicFramePr>
        <p:xfrm>
          <a:off x="914489" y="836613"/>
          <a:ext cx="8064500" cy="4874307"/>
        </p:xfrm>
        <a:graphic>
          <a:graphicData uri="http://schemas.openxmlformats.org/drawingml/2006/table">
            <a:tbl>
              <a:tblPr rtl="1"/>
              <a:tblGrid>
                <a:gridCol w="1584325"/>
                <a:gridCol w="3240087"/>
                <a:gridCol w="3240088"/>
              </a:tblGrid>
              <a:tr h="533510">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ar-SA" sz="2100" b="0" i="0" u="none" strike="noStrike" cap="none" normalizeH="0" baseline="0" dirty="0" smtClean="0">
                          <a:ln>
                            <a:noFill/>
                          </a:ln>
                          <a:solidFill>
                            <a:srgbClr val="CC3300"/>
                          </a:solidFill>
                          <a:effectLst/>
                          <a:latin typeface="Times New Roman" pitchFamily="18" charset="0"/>
                          <a:ea typeface="Times New Roman" pitchFamily="18" charset="0"/>
                          <a:cs typeface="SKR HEAD1" pitchFamily="2" charset="-78"/>
                        </a:rPr>
                        <a:t>النشـــاط </a:t>
                      </a:r>
                      <a:endParaRPr kumimoji="0" lang="ar-SA" sz="2100" b="0" i="0" u="none" strike="noStrike" cap="none" normalizeH="0" baseline="0" dirty="0" smtClean="0">
                        <a:ln>
                          <a:noFill/>
                        </a:ln>
                        <a:solidFill>
                          <a:srgbClr val="CC3300"/>
                        </a:solidFill>
                        <a:effectLst/>
                        <a:latin typeface="Arial" pitchFamily="34" charset="0"/>
                        <a:ea typeface="Times New Roman" pitchFamily="18" charset="0"/>
                        <a:cs typeface="SKR HEAD1" pitchFamily="2" charset="-78"/>
                      </a:endParaRPr>
                    </a:p>
                  </a:txBody>
                  <a:tcPr marT="48624" marB="48624"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F3F3F3"/>
                    </a:solid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ar-SA" sz="2100" b="0" i="0" u="none" strike="noStrike" cap="none" normalizeH="0" baseline="0" smtClean="0">
                          <a:ln>
                            <a:noFill/>
                          </a:ln>
                          <a:solidFill>
                            <a:srgbClr val="CC3300"/>
                          </a:solidFill>
                          <a:effectLst/>
                          <a:latin typeface="Times New Roman" pitchFamily="18" charset="0"/>
                          <a:ea typeface="Times New Roman" pitchFamily="18" charset="0"/>
                          <a:cs typeface="SKR HEAD1" pitchFamily="2" charset="-78"/>
                        </a:rPr>
                        <a:t>التسويــــق المحلــــي</a:t>
                      </a:r>
                      <a:endParaRPr kumimoji="0" lang="ar-SA" sz="2100" b="0" i="0" u="none" strike="noStrike" cap="none" normalizeH="0" baseline="0" smtClean="0">
                        <a:ln>
                          <a:noFill/>
                        </a:ln>
                        <a:solidFill>
                          <a:srgbClr val="CC3300"/>
                        </a:solidFill>
                        <a:effectLst/>
                        <a:latin typeface="Arial" pitchFamily="34" charset="0"/>
                        <a:ea typeface="Times New Roman" pitchFamily="18" charset="0"/>
                        <a:cs typeface="SKR HEAD1" pitchFamily="2" charset="-78"/>
                      </a:endParaRPr>
                    </a:p>
                  </a:txBody>
                  <a:tcPr marT="48624" marB="48624" anchor="ctr" horzOverflow="overflow">
                    <a:lnL w="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F3F3F3"/>
                    </a:solid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ar-SA" sz="2100" b="0" i="0" u="none" strike="noStrike" cap="none" normalizeH="0" baseline="0" dirty="0" smtClean="0">
                          <a:ln>
                            <a:noFill/>
                          </a:ln>
                          <a:solidFill>
                            <a:srgbClr val="CC3300"/>
                          </a:solidFill>
                          <a:effectLst/>
                          <a:latin typeface="Times New Roman" pitchFamily="18" charset="0"/>
                          <a:ea typeface="Times New Roman" pitchFamily="18" charset="0"/>
                          <a:cs typeface="SKR HEAD1" pitchFamily="2" charset="-78"/>
                        </a:rPr>
                        <a:t>التسويــــق الدولـــــي</a:t>
                      </a:r>
                      <a:endParaRPr kumimoji="0" lang="ar-SA" sz="2100" b="0" i="0" u="none" strike="noStrike" cap="none" normalizeH="0" baseline="0" dirty="0" smtClean="0">
                        <a:ln>
                          <a:noFill/>
                        </a:ln>
                        <a:solidFill>
                          <a:srgbClr val="CC3300"/>
                        </a:solidFill>
                        <a:effectLst/>
                        <a:latin typeface="Arial" pitchFamily="34" charset="0"/>
                        <a:ea typeface="Times New Roman" pitchFamily="18" charset="0"/>
                        <a:cs typeface="SKR HEAD1" pitchFamily="2" charset="-78"/>
                      </a:endParaRPr>
                    </a:p>
                  </a:txBody>
                  <a:tcPr marT="48624" marB="48624" anchor="ctr" horzOverflow="overflow">
                    <a:lnL w="2540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solidFill>
                      <a:srgbClr val="F3F3F3"/>
                    </a:solidFill>
                  </a:tcPr>
                </a:tc>
              </a:tr>
              <a:tr h="1021097">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ar-SA" sz="2000" b="1" i="0" u="none" strike="noStrike" cap="none" normalizeH="0" baseline="0" smtClean="0">
                          <a:ln>
                            <a:noFill/>
                          </a:ln>
                          <a:solidFill>
                            <a:srgbClr val="000000"/>
                          </a:solidFill>
                          <a:effectLst/>
                          <a:latin typeface="Arial" pitchFamily="34" charset="0"/>
                          <a:ea typeface="Times New Roman" pitchFamily="18" charset="0"/>
                          <a:cs typeface="Simplified Arabic" pitchFamily="2" charset="-78"/>
                        </a:rPr>
                        <a:t>الفرص المتاحة</a:t>
                      </a:r>
                      <a:endParaRPr kumimoji="0" lang="ar-SA" sz="2000" b="0" i="0" u="none" strike="noStrike" cap="none" normalizeH="0" baseline="0" smtClean="0">
                        <a:ln>
                          <a:noFill/>
                        </a:ln>
                        <a:solidFill>
                          <a:srgbClr val="000000"/>
                        </a:solidFill>
                        <a:effectLst/>
                        <a:latin typeface="Arial" pitchFamily="34" charset="0"/>
                        <a:ea typeface="Times New Roman" pitchFamily="18" charset="0"/>
                        <a:cs typeface="Simplified Arabic" pitchFamily="2" charset="-78"/>
                      </a:endParaRPr>
                    </a:p>
                  </a:txBody>
                  <a:tcPr marT="48624" marB="48624"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2000" b="1" i="0" u="none" strike="noStrike" cap="none" normalizeH="0" baseline="0" smtClean="0">
                          <a:ln>
                            <a:noFill/>
                          </a:ln>
                          <a:solidFill>
                            <a:srgbClr val="000000"/>
                          </a:solidFill>
                          <a:effectLst/>
                          <a:latin typeface="Arial" pitchFamily="34" charset="0"/>
                          <a:ea typeface="Times New Roman" pitchFamily="18" charset="0"/>
                          <a:cs typeface="Simplified Arabic" pitchFamily="2" charset="-78"/>
                        </a:rPr>
                        <a:t>الفرص المتاحة محصورة على الأسواق المحلية </a:t>
                      </a:r>
                      <a:endParaRPr kumimoji="0" lang="ar-SA" sz="2000" b="0" i="0" u="none" strike="noStrike" cap="none" normalizeH="0" baseline="0" smtClean="0">
                        <a:ln>
                          <a:noFill/>
                        </a:ln>
                        <a:solidFill>
                          <a:srgbClr val="000000"/>
                        </a:solidFill>
                        <a:effectLst/>
                        <a:latin typeface="Arial" pitchFamily="34" charset="0"/>
                        <a:ea typeface="Times New Roman" pitchFamily="18" charset="0"/>
                        <a:cs typeface="Simplified Arabic" pitchFamily="2" charset="-78"/>
                      </a:endParaRPr>
                    </a:p>
                  </a:txBody>
                  <a:tcPr marT="48624" marB="48624" anchor="ctr" horzOverflow="overflow">
                    <a:lnL w="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2000" b="1" i="0" u="none" strike="noStrike" cap="none" normalizeH="0" baseline="0" dirty="0" smtClean="0">
                          <a:ln>
                            <a:noFill/>
                          </a:ln>
                          <a:solidFill>
                            <a:srgbClr val="000000"/>
                          </a:solidFill>
                          <a:effectLst/>
                          <a:latin typeface="Arial" pitchFamily="34" charset="0"/>
                          <a:ea typeface="Times New Roman" pitchFamily="18" charset="0"/>
                          <a:cs typeface="Simplified Arabic" pitchFamily="2" charset="-78"/>
                        </a:rPr>
                        <a:t>الفرص المتاحة كثيرة بشكل يفوق الفرص في الأسواق المحلية إلى الفرص في الأسواق الخارجيـة </a:t>
                      </a:r>
                      <a:endParaRPr kumimoji="0" lang="ar-SA" sz="2000" b="0" i="0" u="none" strike="noStrike" cap="none" normalizeH="0" baseline="0" dirty="0" smtClean="0">
                        <a:ln>
                          <a:noFill/>
                        </a:ln>
                        <a:solidFill>
                          <a:srgbClr val="000000"/>
                        </a:solidFill>
                        <a:effectLst/>
                        <a:latin typeface="Arial" pitchFamily="34" charset="0"/>
                        <a:ea typeface="Times New Roman" pitchFamily="18" charset="0"/>
                        <a:cs typeface="Simplified Arabic" pitchFamily="2" charset="-78"/>
                      </a:endParaRPr>
                    </a:p>
                  </a:txBody>
                  <a:tcPr marT="48624" marB="48624" anchor="ctr" horzOverflow="overflow">
                    <a:lnL w="2540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r>
              <a:tr h="1113482">
                <a:tc>
                  <a:txBody>
                    <a:bodyPr/>
                    <a:lstStyle/>
                    <a:p>
                      <a:pPr marL="342900" marR="0" lvl="0" indent="-342900" algn="r" defTabSz="914400" rtl="1" eaLnBrk="1" fontAlgn="base" latinLnBrk="0" hangingPunct="1">
                        <a:lnSpc>
                          <a:spcPct val="110000"/>
                        </a:lnSpc>
                        <a:spcBef>
                          <a:spcPct val="0"/>
                        </a:spcBef>
                        <a:spcAft>
                          <a:spcPct val="0"/>
                        </a:spcAft>
                        <a:buClrTx/>
                        <a:buSzTx/>
                        <a:buFontTx/>
                        <a:buNone/>
                        <a:tabLst/>
                      </a:pPr>
                      <a:r>
                        <a:rPr kumimoji="0" lang="ar-SA" sz="2000" b="1" i="0" u="none" strike="noStrike" cap="none" normalizeH="0" baseline="0" smtClean="0">
                          <a:ln>
                            <a:noFill/>
                          </a:ln>
                          <a:solidFill>
                            <a:srgbClr val="000000"/>
                          </a:solidFill>
                          <a:effectLst/>
                          <a:latin typeface="Arial" pitchFamily="34" charset="0"/>
                          <a:ea typeface="Times New Roman" pitchFamily="18" charset="0"/>
                          <a:cs typeface="Simplified Arabic" pitchFamily="2" charset="-78"/>
                        </a:rPr>
                        <a:t>عنصر لمخاطرة</a:t>
                      </a:r>
                      <a:endParaRPr kumimoji="0" lang="ar-SA" sz="2000" b="0" i="0" u="none" strike="noStrike" cap="none" normalizeH="0" baseline="0" smtClean="0">
                        <a:ln>
                          <a:noFill/>
                        </a:ln>
                        <a:solidFill>
                          <a:srgbClr val="000000"/>
                        </a:solidFill>
                        <a:effectLst/>
                        <a:latin typeface="Arial" pitchFamily="34" charset="0"/>
                        <a:ea typeface="Times New Roman" pitchFamily="18" charset="0"/>
                        <a:cs typeface="Simplified Arabic" pitchFamily="2" charset="-78"/>
                      </a:endParaRPr>
                    </a:p>
                  </a:txBody>
                  <a:tcPr marT="48624" marB="48624"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10000"/>
                        </a:lnSpc>
                        <a:spcBef>
                          <a:spcPct val="0"/>
                        </a:spcBef>
                        <a:spcAft>
                          <a:spcPct val="0"/>
                        </a:spcAft>
                        <a:buClrTx/>
                        <a:buSzTx/>
                        <a:buFontTx/>
                        <a:buNone/>
                        <a:tabLst/>
                      </a:pPr>
                      <a:r>
                        <a:rPr kumimoji="0" lang="ar-SA" sz="2000" b="1" i="0" u="none" strike="noStrike" cap="none" normalizeH="0" baseline="0" dirty="0" smtClean="0">
                          <a:ln>
                            <a:noFill/>
                          </a:ln>
                          <a:solidFill>
                            <a:srgbClr val="000000"/>
                          </a:solidFill>
                          <a:effectLst/>
                          <a:latin typeface="Arial" pitchFamily="34" charset="0"/>
                          <a:ea typeface="Times New Roman" pitchFamily="18" charset="0"/>
                          <a:cs typeface="Simplified Arabic" pitchFamily="2" charset="-78"/>
                        </a:rPr>
                        <a:t>قليلة حيث يواجه المشروع ظروفاً و مشكلات بسيطة محلية ليس بحجم الموجود في التسويق الدولي</a:t>
                      </a:r>
                      <a:endParaRPr kumimoji="0" lang="ar-SA" sz="2000" b="0" i="0" u="none" strike="noStrike" cap="none" normalizeH="0" baseline="0" dirty="0" smtClean="0">
                        <a:ln>
                          <a:noFill/>
                        </a:ln>
                        <a:solidFill>
                          <a:srgbClr val="000000"/>
                        </a:solidFill>
                        <a:effectLst/>
                        <a:latin typeface="Arial" pitchFamily="34" charset="0"/>
                        <a:ea typeface="Times New Roman" pitchFamily="18" charset="0"/>
                        <a:cs typeface="Simplified Arabic" pitchFamily="2" charset="-78"/>
                      </a:endParaRPr>
                    </a:p>
                  </a:txBody>
                  <a:tcPr marT="48624" marB="48624" anchor="ctr" horzOverflow="overflow">
                    <a:lnL w="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10000"/>
                        </a:lnSpc>
                        <a:spcBef>
                          <a:spcPct val="0"/>
                        </a:spcBef>
                        <a:spcAft>
                          <a:spcPct val="0"/>
                        </a:spcAft>
                        <a:buClrTx/>
                        <a:buSzTx/>
                        <a:buFontTx/>
                        <a:buNone/>
                        <a:tabLst/>
                      </a:pPr>
                      <a:r>
                        <a:rPr kumimoji="0" lang="ar-SA" sz="2000" b="1" i="0" u="none" strike="noStrike" cap="none" normalizeH="0" baseline="0" dirty="0" smtClean="0">
                          <a:ln>
                            <a:noFill/>
                          </a:ln>
                          <a:solidFill>
                            <a:srgbClr val="000000"/>
                          </a:solidFill>
                          <a:effectLst/>
                          <a:latin typeface="Arial" pitchFamily="34" charset="0"/>
                          <a:ea typeface="Times New Roman" pitchFamily="18" charset="0"/>
                          <a:cs typeface="Simplified Arabic" pitchFamily="2" charset="-78"/>
                        </a:rPr>
                        <a:t>كبيرة حيث يواجه المشروع ظروفاً تختلف عن تلك الخاصة بالتسويق المحلي بسبب التباعد الجغرافي</a:t>
                      </a:r>
                      <a:endParaRPr kumimoji="0" lang="ar-SA" sz="2000" b="0" i="0" u="none" strike="noStrike" cap="none" normalizeH="0" baseline="0" dirty="0" smtClean="0">
                        <a:ln>
                          <a:noFill/>
                        </a:ln>
                        <a:solidFill>
                          <a:srgbClr val="000000"/>
                        </a:solidFill>
                        <a:effectLst/>
                        <a:latin typeface="Arial" pitchFamily="34" charset="0"/>
                        <a:ea typeface="Times New Roman" pitchFamily="18" charset="0"/>
                        <a:cs typeface="Simplified Arabic" pitchFamily="2" charset="-78"/>
                      </a:endParaRPr>
                    </a:p>
                  </a:txBody>
                  <a:tcPr marT="48624" marB="48624" anchor="ctr" horzOverflow="overflow">
                    <a:lnL w="2540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r>
              <a:tr h="774737">
                <a:tc>
                  <a:txBody>
                    <a:bodyPr/>
                    <a:lstStyle/>
                    <a:p>
                      <a:pPr marL="0" marR="0" lvl="0" indent="0" algn="r" defTabSz="914400" rtl="1" eaLnBrk="1" fontAlgn="base" latinLnBrk="0" hangingPunct="1">
                        <a:lnSpc>
                          <a:spcPct val="110000"/>
                        </a:lnSpc>
                        <a:spcBef>
                          <a:spcPct val="0"/>
                        </a:spcBef>
                        <a:spcAft>
                          <a:spcPct val="0"/>
                        </a:spcAft>
                        <a:buClrTx/>
                        <a:buSzTx/>
                        <a:buFontTx/>
                        <a:buNone/>
                        <a:tabLst/>
                      </a:pPr>
                      <a:endParaRPr kumimoji="0" lang="ar-SA" sz="2000" b="1" i="0" u="none" strike="noStrike" cap="none" normalizeH="0" baseline="0" dirty="0" smtClean="0">
                        <a:ln>
                          <a:noFill/>
                        </a:ln>
                        <a:solidFill>
                          <a:srgbClr val="000000"/>
                        </a:solidFill>
                        <a:effectLst/>
                        <a:latin typeface="Arial" pitchFamily="34" charset="0"/>
                        <a:ea typeface="Times New Roman" pitchFamily="18" charset="0"/>
                        <a:cs typeface="Simplified Arabic" pitchFamily="2" charset="-78"/>
                      </a:endParaRPr>
                    </a:p>
                    <a:p>
                      <a:pPr marL="0" marR="0" lvl="0" indent="0" algn="r" defTabSz="914400" rtl="1" eaLnBrk="1" fontAlgn="base" latinLnBrk="0" hangingPunct="1">
                        <a:lnSpc>
                          <a:spcPct val="110000"/>
                        </a:lnSpc>
                        <a:spcBef>
                          <a:spcPct val="0"/>
                        </a:spcBef>
                        <a:spcAft>
                          <a:spcPct val="0"/>
                        </a:spcAft>
                        <a:buClrTx/>
                        <a:buSzTx/>
                        <a:buFontTx/>
                        <a:buNone/>
                        <a:tabLst/>
                      </a:pPr>
                      <a:r>
                        <a:rPr kumimoji="0" lang="ar-SA" sz="2000" b="1" i="0" u="none" strike="noStrike" cap="none" normalizeH="0" baseline="0" dirty="0" smtClean="0">
                          <a:ln>
                            <a:noFill/>
                          </a:ln>
                          <a:solidFill>
                            <a:srgbClr val="000000"/>
                          </a:solidFill>
                          <a:effectLst/>
                          <a:latin typeface="Arial" pitchFamily="34" charset="0"/>
                          <a:ea typeface="Times New Roman" pitchFamily="18" charset="0"/>
                          <a:cs typeface="Simplified Arabic" pitchFamily="2" charset="-78"/>
                        </a:rPr>
                        <a:t>العلاقة مع  الإدارة الدولية</a:t>
                      </a:r>
                      <a:endParaRPr kumimoji="0" lang="ar-SA" sz="2000" b="0" i="0" u="none" strike="noStrike" cap="none" normalizeH="0" baseline="0" dirty="0" smtClean="0">
                        <a:ln>
                          <a:noFill/>
                        </a:ln>
                        <a:solidFill>
                          <a:srgbClr val="000000"/>
                        </a:solidFill>
                        <a:effectLst/>
                        <a:latin typeface="Arial" pitchFamily="34" charset="0"/>
                        <a:ea typeface="Times New Roman" pitchFamily="18" charset="0"/>
                        <a:cs typeface="Simplified Arabic" pitchFamily="2" charset="-78"/>
                      </a:endParaRPr>
                    </a:p>
                  </a:txBody>
                  <a:tcPr marT="48624" marB="48624"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10000"/>
                        </a:lnSpc>
                        <a:spcBef>
                          <a:spcPct val="0"/>
                        </a:spcBef>
                        <a:spcAft>
                          <a:spcPct val="0"/>
                        </a:spcAft>
                        <a:buClrTx/>
                        <a:buSzTx/>
                        <a:buFontTx/>
                        <a:buNone/>
                        <a:tabLst/>
                      </a:pPr>
                      <a:r>
                        <a:rPr kumimoji="0" lang="ar-SA" sz="2000" b="1" i="0" u="none" strike="noStrike" cap="none" normalizeH="0" baseline="0" dirty="0" smtClean="0">
                          <a:ln>
                            <a:noFill/>
                          </a:ln>
                          <a:solidFill>
                            <a:srgbClr val="000000"/>
                          </a:solidFill>
                          <a:effectLst/>
                          <a:latin typeface="Arial" pitchFamily="34" charset="0"/>
                          <a:ea typeface="Times New Roman" pitchFamily="18" charset="0"/>
                          <a:cs typeface="Simplified Arabic" pitchFamily="2" charset="-78"/>
                        </a:rPr>
                        <a:t>ليس هناك علاقة مع الإدارة الدولية</a:t>
                      </a:r>
                      <a:endParaRPr kumimoji="0" lang="ar-SA" sz="2000" b="0" i="0" u="none" strike="noStrike" cap="none" normalizeH="0" baseline="0" dirty="0" smtClean="0">
                        <a:ln>
                          <a:noFill/>
                        </a:ln>
                        <a:solidFill>
                          <a:srgbClr val="000000"/>
                        </a:solidFill>
                        <a:effectLst/>
                        <a:latin typeface="Arial" pitchFamily="34" charset="0"/>
                        <a:ea typeface="Times New Roman" pitchFamily="18" charset="0"/>
                        <a:cs typeface="Simplified Arabic" pitchFamily="2" charset="-78"/>
                      </a:endParaRPr>
                    </a:p>
                  </a:txBody>
                  <a:tcPr marT="48624" marB="48624" anchor="ctr" horzOverflow="overflow">
                    <a:lnL w="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10000"/>
                        </a:lnSpc>
                        <a:spcBef>
                          <a:spcPct val="0"/>
                        </a:spcBef>
                        <a:spcAft>
                          <a:spcPct val="0"/>
                        </a:spcAft>
                        <a:buClrTx/>
                        <a:buSzTx/>
                        <a:buFontTx/>
                        <a:buNone/>
                        <a:tabLst/>
                      </a:pPr>
                      <a:r>
                        <a:rPr kumimoji="0" lang="ar-SA" sz="2000" b="1" i="0" u="none" strike="noStrike" cap="none" normalizeH="0" baseline="0" dirty="0" smtClean="0">
                          <a:ln>
                            <a:noFill/>
                          </a:ln>
                          <a:solidFill>
                            <a:srgbClr val="000000"/>
                          </a:solidFill>
                          <a:effectLst/>
                          <a:latin typeface="Arial" pitchFamily="34" charset="0"/>
                          <a:ea typeface="Times New Roman" pitchFamily="18" charset="0"/>
                          <a:cs typeface="Simplified Arabic" pitchFamily="2" charset="-78"/>
                        </a:rPr>
                        <a:t>يعد جزءاً أساسيا من إدارة الأعمال الدولية</a:t>
                      </a:r>
                      <a:endParaRPr kumimoji="0" lang="ar-SA" sz="2000" b="0" i="0" u="none" strike="noStrike" cap="none" normalizeH="0" baseline="0" dirty="0" smtClean="0">
                        <a:ln>
                          <a:noFill/>
                        </a:ln>
                        <a:solidFill>
                          <a:srgbClr val="000000"/>
                        </a:solidFill>
                        <a:effectLst/>
                        <a:latin typeface="Arial" pitchFamily="34" charset="0"/>
                        <a:ea typeface="Times New Roman" pitchFamily="18" charset="0"/>
                        <a:cs typeface="Simplified Arabic" pitchFamily="2" charset="-78"/>
                      </a:endParaRPr>
                    </a:p>
                  </a:txBody>
                  <a:tcPr marT="48624" marB="48624" anchor="ctr" horzOverflow="overflow">
                    <a:lnL w="2540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r>
              <a:tr h="1103130">
                <a:tc>
                  <a:txBody>
                    <a:bodyPr/>
                    <a:lstStyle/>
                    <a:p>
                      <a:pPr marL="342900" marR="0" lvl="0" indent="-342900" algn="r" defTabSz="914400" rtl="1" eaLnBrk="1" fontAlgn="base" latinLnBrk="0" hangingPunct="1">
                        <a:lnSpc>
                          <a:spcPct val="110000"/>
                        </a:lnSpc>
                        <a:spcBef>
                          <a:spcPct val="0"/>
                        </a:spcBef>
                        <a:spcAft>
                          <a:spcPct val="0"/>
                        </a:spcAft>
                        <a:buClrTx/>
                        <a:buSzTx/>
                        <a:buFontTx/>
                        <a:buNone/>
                        <a:tabLst/>
                      </a:pPr>
                      <a:r>
                        <a:rPr kumimoji="0" lang="ar-SA" sz="2000" b="1" i="0" u="none" strike="noStrike" cap="none" normalizeH="0" baseline="0" dirty="0" smtClean="0">
                          <a:ln>
                            <a:noFill/>
                          </a:ln>
                          <a:solidFill>
                            <a:srgbClr val="000000"/>
                          </a:solidFill>
                          <a:effectLst/>
                          <a:latin typeface="Arial" pitchFamily="34" charset="0"/>
                          <a:ea typeface="Times New Roman" pitchFamily="18" charset="0"/>
                          <a:cs typeface="Simplified Arabic" pitchFamily="2" charset="-78"/>
                        </a:rPr>
                        <a:t>الثقافة و المجتمع</a:t>
                      </a:r>
                      <a:endParaRPr kumimoji="0" lang="ar-SA" sz="2000" b="0" i="0" u="none" strike="noStrike" cap="none" normalizeH="0" baseline="0" dirty="0" smtClean="0">
                        <a:ln>
                          <a:noFill/>
                        </a:ln>
                        <a:solidFill>
                          <a:srgbClr val="000000"/>
                        </a:solidFill>
                        <a:effectLst/>
                        <a:latin typeface="Arial" pitchFamily="34" charset="0"/>
                        <a:ea typeface="Times New Roman" pitchFamily="18" charset="0"/>
                        <a:cs typeface="Simplified Arabic" pitchFamily="2" charset="-78"/>
                      </a:endParaRPr>
                    </a:p>
                  </a:txBody>
                  <a:tcPr marT="48624" marB="48624" anchor="ctr" horzOverflow="overflow">
                    <a:lnL w="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10000"/>
                        </a:lnSpc>
                        <a:spcBef>
                          <a:spcPct val="0"/>
                        </a:spcBef>
                        <a:spcAft>
                          <a:spcPct val="0"/>
                        </a:spcAft>
                        <a:buClrTx/>
                        <a:buSzTx/>
                        <a:buFontTx/>
                        <a:buNone/>
                        <a:tabLst/>
                      </a:pPr>
                      <a:r>
                        <a:rPr kumimoji="0" lang="ar-SA" sz="2000" b="1" i="0" u="none" strike="noStrike" cap="none" normalizeH="0" baseline="0" dirty="0" smtClean="0">
                          <a:ln>
                            <a:noFill/>
                          </a:ln>
                          <a:solidFill>
                            <a:srgbClr val="000000"/>
                          </a:solidFill>
                          <a:effectLst/>
                          <a:latin typeface="Arial" pitchFamily="34" charset="0"/>
                          <a:ea typeface="Times New Roman" pitchFamily="18" charset="0"/>
                          <a:cs typeface="Simplified Arabic" pitchFamily="2" charset="-78"/>
                        </a:rPr>
                        <a:t>لا يوجد اختلاف كبير في الثقافات</a:t>
                      </a:r>
                      <a:endParaRPr kumimoji="0" lang="ar-SA" sz="2000" b="0" i="0" u="none" strike="noStrike" cap="none" normalizeH="0" baseline="0" dirty="0" smtClean="0">
                        <a:ln>
                          <a:noFill/>
                        </a:ln>
                        <a:solidFill>
                          <a:srgbClr val="000000"/>
                        </a:solidFill>
                        <a:effectLst/>
                        <a:latin typeface="Arial" pitchFamily="34" charset="0"/>
                        <a:ea typeface="Times New Roman" pitchFamily="18" charset="0"/>
                        <a:cs typeface="Simplified Arabic" pitchFamily="2" charset="-78"/>
                      </a:endParaRPr>
                    </a:p>
                  </a:txBody>
                  <a:tcPr marT="48624" marB="48624" anchor="ctr" horzOverflow="overflow">
                    <a:lnL w="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10000"/>
                        </a:lnSpc>
                        <a:spcBef>
                          <a:spcPct val="0"/>
                        </a:spcBef>
                        <a:spcAft>
                          <a:spcPct val="0"/>
                        </a:spcAft>
                        <a:buClrTx/>
                        <a:buSzTx/>
                        <a:buFontTx/>
                        <a:buNone/>
                        <a:tabLst/>
                      </a:pPr>
                      <a:r>
                        <a:rPr kumimoji="0" lang="ar-SA" sz="2000" b="1" i="0" u="none" strike="noStrike" cap="none" normalizeH="0" baseline="0" dirty="0" smtClean="0">
                          <a:ln>
                            <a:noFill/>
                          </a:ln>
                          <a:solidFill>
                            <a:srgbClr val="000000"/>
                          </a:solidFill>
                          <a:effectLst/>
                          <a:latin typeface="Arial" pitchFamily="34" charset="0"/>
                          <a:ea typeface="Times New Roman" pitchFamily="18" charset="0"/>
                          <a:cs typeface="Simplified Arabic" pitchFamily="2" charset="-78"/>
                        </a:rPr>
                        <a:t>تؤثر الثقافات الخارجية على أسلوب النشاط التسويقي و طبيعة التعامل مع الأسواق</a:t>
                      </a:r>
                      <a:endParaRPr kumimoji="0" lang="ar-SA" sz="2000" b="0" i="0" u="none" strike="noStrike" cap="none" normalizeH="0" baseline="0" dirty="0" smtClean="0">
                        <a:ln>
                          <a:noFill/>
                        </a:ln>
                        <a:solidFill>
                          <a:srgbClr val="000000"/>
                        </a:solidFill>
                        <a:effectLst/>
                        <a:latin typeface="Arial" pitchFamily="34" charset="0"/>
                        <a:ea typeface="Times New Roman" pitchFamily="18" charset="0"/>
                        <a:cs typeface="Simplified Arabic" pitchFamily="2" charset="-78"/>
                      </a:endParaRPr>
                    </a:p>
                  </a:txBody>
                  <a:tcPr marT="48624" marB="48624" anchor="ctr" horzOverflow="overflow">
                    <a:lnL w="25400" cap="flat" cmpd="sng" algn="ctr">
                      <a:solidFill>
                        <a:srgbClr val="000000"/>
                      </a:solidFill>
                      <a:prstDash val="solid"/>
                      <a:round/>
                      <a:headEnd type="none" w="med" len="med"/>
                      <a:tailEnd type="none" w="med" len="med"/>
                    </a:lnL>
                    <a:lnR w="0" cap="flat" cmpd="sng" algn="ctr">
                      <a:solidFill>
                        <a:srgbClr val="000000"/>
                      </a:solidFill>
                      <a:prstDash val="solid"/>
                      <a:round/>
                      <a:headEnd type="none" w="med" len="med"/>
                      <a:tailEnd type="none" w="med" len="med"/>
                    </a:lnR>
                    <a:lnT w="0" cap="flat" cmpd="sng" algn="ctr">
                      <a:solidFill>
                        <a:srgbClr val="000000"/>
                      </a:solidFill>
                      <a:prstDash val="solid"/>
                      <a:round/>
                      <a:headEnd type="none" w="med" len="med"/>
                      <a:tailEnd type="none" w="med" len="med"/>
                    </a:lnT>
                    <a:lnB w="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382880843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2"/>
          <p:cNvSpPr>
            <a:spLocks noGrp="1" noChangeArrowheads="1"/>
          </p:cNvSpPr>
          <p:nvPr>
            <p:ph type="body" idx="1"/>
          </p:nvPr>
        </p:nvSpPr>
        <p:spPr>
          <a:xfrm>
            <a:off x="232012" y="410475"/>
            <a:ext cx="9539785" cy="6337300"/>
          </a:xfrm>
        </p:spPr>
        <p:txBody>
          <a:bodyPr>
            <a:noAutofit/>
          </a:bodyPr>
          <a:lstStyle/>
          <a:p>
            <a:pPr marL="0" indent="0" algn="r" rtl="1">
              <a:buNone/>
            </a:pPr>
            <a:r>
              <a:rPr lang="ar-SA" sz="2800" dirty="0" smtClean="0">
                <a:solidFill>
                  <a:srgbClr val="660066"/>
                </a:solidFill>
                <a:cs typeface="SKR HEAD1" pitchFamily="2" charset="-78"/>
              </a:rPr>
              <a:t>(1) تحديد المشكلة  </a:t>
            </a:r>
            <a:r>
              <a:rPr lang="ar-SA" sz="2800" dirty="0" smtClean="0"/>
              <a:t>    </a:t>
            </a:r>
            <a:endParaRPr lang="ar-SA" sz="2800" b="1" dirty="0" smtClean="0"/>
          </a:p>
          <a:p>
            <a:pPr marL="0" indent="0" algn="r" rtl="1">
              <a:buNone/>
            </a:pPr>
            <a:endParaRPr lang="ar-SA" sz="1050" dirty="0">
              <a:solidFill>
                <a:srgbClr val="000000"/>
              </a:solidFill>
              <a:cs typeface="Simplified Arabic" panose="02020603050405020304" pitchFamily="18" charset="-78"/>
            </a:endParaRPr>
          </a:p>
          <a:p>
            <a:pPr marL="0" indent="0" algn="justLow" rtl="1">
              <a:lnSpc>
                <a:spcPct val="105000"/>
              </a:lnSpc>
              <a:buNone/>
            </a:pPr>
            <a:r>
              <a:rPr lang="ar-SA" sz="2800" dirty="0" smtClean="0">
                <a:solidFill>
                  <a:srgbClr val="000000"/>
                </a:solidFill>
                <a:cs typeface="Simplified Arabic" panose="02020603050405020304" pitchFamily="18" charset="-78"/>
              </a:rPr>
              <a:t>وهي معرفة والبحث عن المشاكل التي تعيق إدارة التسويق من اتخاذ </a:t>
            </a:r>
            <a:r>
              <a:rPr lang="ar-SA" sz="2800" dirty="0" err="1" smtClean="0">
                <a:solidFill>
                  <a:srgbClr val="000000"/>
                </a:solidFill>
                <a:cs typeface="Simplified Arabic" panose="02020603050405020304" pitchFamily="18" charset="-78"/>
              </a:rPr>
              <a:t>الإستراتيجيات</a:t>
            </a:r>
            <a:r>
              <a:rPr lang="ar-SA" sz="2800" dirty="0" smtClean="0">
                <a:solidFill>
                  <a:srgbClr val="000000"/>
                </a:solidFill>
                <a:cs typeface="Simplified Arabic" panose="02020603050405020304" pitchFamily="18" charset="-78"/>
              </a:rPr>
              <a:t> التسويقية المناسبة. </a:t>
            </a:r>
          </a:p>
          <a:p>
            <a:pPr marL="0" indent="0" algn="justLow" rtl="1">
              <a:lnSpc>
                <a:spcPct val="105000"/>
              </a:lnSpc>
              <a:buNone/>
            </a:pPr>
            <a:r>
              <a:rPr lang="ar-SA" sz="2800" dirty="0" smtClean="0">
                <a:solidFill>
                  <a:srgbClr val="000000"/>
                </a:solidFill>
                <a:cs typeface="Simplified Arabic" panose="02020603050405020304" pitchFamily="18" charset="-78"/>
              </a:rPr>
              <a:t>المثال قد تكون المشكلة في صعوبة الدخول إلي الأسواق الخارجية تكمن في حدة المنافسة وعدم القدرة على مواجهة المنافسين الأمر الذي يتطلب سرعة المعالجة للتغلب على هذه الصعوبات. </a:t>
            </a:r>
          </a:p>
          <a:p>
            <a:pPr marL="0" indent="0" algn="r" rtl="1">
              <a:buNone/>
            </a:pPr>
            <a:r>
              <a:rPr lang="ar-SA" sz="2800" dirty="0" smtClean="0">
                <a:solidFill>
                  <a:srgbClr val="660066"/>
                </a:solidFill>
                <a:cs typeface="SKR HEAD1" pitchFamily="2" charset="-78"/>
              </a:rPr>
              <a:t>(2) الهدف من البحث   </a:t>
            </a:r>
            <a:r>
              <a:rPr lang="ar-SA" sz="2800" dirty="0" smtClean="0"/>
              <a:t>    </a:t>
            </a:r>
            <a:endParaRPr lang="ar-SA" sz="2800" b="1" dirty="0" smtClean="0"/>
          </a:p>
          <a:p>
            <a:pPr marL="0" indent="0" algn="justLow" rtl="1">
              <a:lnSpc>
                <a:spcPct val="105000"/>
              </a:lnSpc>
              <a:buNone/>
            </a:pPr>
            <a:r>
              <a:rPr lang="ar-SA" sz="2800" dirty="0" smtClean="0">
                <a:solidFill>
                  <a:srgbClr val="000000"/>
                </a:solidFill>
                <a:cs typeface="Simplified Arabic" panose="02020603050405020304" pitchFamily="18" charset="-78"/>
              </a:rPr>
              <a:t>بعد تحديد المشكلة تقوم الشركة بتحديد الهدف من البحث، ومهما اختلفت أهداف الشركات فلابد أن تلامس جانب الواقع وأن تسعى إلي تحقيق مصلحة الشركة أو المنشأة في الأسواق الخارجية. </a:t>
            </a:r>
          </a:p>
        </p:txBody>
      </p:sp>
    </p:spTree>
    <p:extLst>
      <p:ext uri="{BB962C8B-B14F-4D97-AF65-F5344CB8AC3E}">
        <p14:creationId xmlns:p14="http://schemas.microsoft.com/office/powerpoint/2010/main" val="74500153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ChangeArrowheads="1"/>
          </p:cNvSpPr>
          <p:nvPr>
            <p:ph type="body" idx="1"/>
          </p:nvPr>
        </p:nvSpPr>
        <p:spPr>
          <a:xfrm>
            <a:off x="286604" y="404814"/>
            <a:ext cx="8939283" cy="6192837"/>
          </a:xfrm>
        </p:spPr>
        <p:txBody>
          <a:bodyPr>
            <a:normAutofit/>
          </a:bodyPr>
          <a:lstStyle/>
          <a:p>
            <a:pPr marL="0" indent="0" algn="r" rtl="1">
              <a:buNone/>
            </a:pPr>
            <a:r>
              <a:rPr lang="ar-SA" sz="2800" dirty="0" smtClean="0">
                <a:solidFill>
                  <a:srgbClr val="660066"/>
                </a:solidFill>
                <a:cs typeface="SKR HEAD1" pitchFamily="2" charset="-78"/>
              </a:rPr>
              <a:t>(3) الفروض أو التساؤلات   </a:t>
            </a:r>
            <a:r>
              <a:rPr lang="ar-SA" sz="2800" dirty="0" smtClean="0"/>
              <a:t>    </a:t>
            </a:r>
            <a:endParaRPr lang="ar-SA" sz="2800" b="1" dirty="0" smtClean="0"/>
          </a:p>
          <a:p>
            <a:pPr marL="0" indent="0" algn="r" rtl="1">
              <a:buNone/>
            </a:pPr>
            <a:endParaRPr lang="ar-SA" sz="1050" dirty="0">
              <a:solidFill>
                <a:srgbClr val="000000"/>
              </a:solidFill>
              <a:cs typeface="Simplified Arabic" panose="02020603050405020304" pitchFamily="18" charset="-78"/>
            </a:endParaRPr>
          </a:p>
          <a:p>
            <a:pPr marL="0" indent="0" algn="justLow" rtl="1">
              <a:lnSpc>
                <a:spcPct val="105000"/>
              </a:lnSpc>
              <a:buNone/>
            </a:pPr>
            <a:r>
              <a:rPr lang="ar-SA" sz="2800" dirty="0" smtClean="0">
                <a:solidFill>
                  <a:srgbClr val="000000"/>
                </a:solidFill>
                <a:cs typeface="Simplified Arabic" panose="02020603050405020304" pitchFamily="18" charset="-78"/>
              </a:rPr>
              <a:t>تنطلق الأبحاث عادة من الفروض أو تساؤلات الباحث أو المنشأة نحو الظاهرة </a:t>
            </a:r>
            <a:r>
              <a:rPr lang="ar-SA" sz="2800" dirty="0" err="1" smtClean="0">
                <a:solidFill>
                  <a:srgbClr val="000000"/>
                </a:solidFill>
                <a:cs typeface="Simplified Arabic" panose="02020603050405020304" pitchFamily="18" charset="-78"/>
              </a:rPr>
              <a:t>التى</a:t>
            </a:r>
            <a:r>
              <a:rPr lang="ar-SA" sz="2800" dirty="0" smtClean="0">
                <a:solidFill>
                  <a:srgbClr val="000000"/>
                </a:solidFill>
                <a:cs typeface="Simplified Arabic" panose="02020603050405020304" pitchFamily="18" charset="-78"/>
              </a:rPr>
              <a:t> تطفو على ساحة الأسواق الخارجية، وإدارة التسويق تفترض أن أسباب ضعف المبيعات هو شدة المنافسة أو ضعف الجهود التسويقية والمبيعات أو تفترض أن أسباب عدم فعالية الترويج هو ضعف الرسالة الإعلانية </a:t>
            </a:r>
          </a:p>
          <a:p>
            <a:pPr marL="0" indent="0" algn="r" rtl="1">
              <a:buNone/>
            </a:pPr>
            <a:r>
              <a:rPr lang="ar-SA" sz="2800" dirty="0" smtClean="0">
                <a:solidFill>
                  <a:srgbClr val="660066"/>
                </a:solidFill>
                <a:cs typeface="SKR HEAD1" pitchFamily="2" charset="-78"/>
              </a:rPr>
              <a:t>(4) تحديد نوع ومصادر المعلومات    </a:t>
            </a:r>
            <a:r>
              <a:rPr lang="ar-SA" sz="2800" dirty="0" smtClean="0"/>
              <a:t>    </a:t>
            </a:r>
            <a:endParaRPr lang="ar-SA" sz="2800" b="1" dirty="0" smtClean="0"/>
          </a:p>
          <a:p>
            <a:pPr marL="0" indent="0" algn="r" rtl="1">
              <a:buNone/>
            </a:pPr>
            <a:endParaRPr lang="ar-SA" sz="1050" dirty="0">
              <a:solidFill>
                <a:srgbClr val="000000"/>
              </a:solidFill>
              <a:cs typeface="Simplified Arabic" panose="02020603050405020304" pitchFamily="18" charset="-78"/>
            </a:endParaRPr>
          </a:p>
          <a:p>
            <a:pPr marL="0" indent="0" algn="justLow" rtl="1">
              <a:lnSpc>
                <a:spcPct val="105000"/>
              </a:lnSpc>
              <a:buNone/>
            </a:pPr>
            <a:r>
              <a:rPr lang="ar-SA" sz="2800" dirty="0" smtClean="0">
                <a:solidFill>
                  <a:srgbClr val="000000"/>
                </a:solidFill>
                <a:cs typeface="Simplified Arabic" panose="02020603050405020304" pitchFamily="18" charset="-78"/>
              </a:rPr>
              <a:t>لاشك أن تحقيق البحث واختبار الفروض يتطلب تحديد أداة لجمع البيانات اللازمة حول الظاهرة </a:t>
            </a:r>
            <a:r>
              <a:rPr lang="ar-SA" sz="2800" dirty="0" err="1" smtClean="0">
                <a:solidFill>
                  <a:srgbClr val="000000"/>
                </a:solidFill>
                <a:cs typeface="Simplified Arabic" panose="02020603050405020304" pitchFamily="18" charset="-78"/>
              </a:rPr>
              <a:t>التى</a:t>
            </a:r>
            <a:r>
              <a:rPr lang="ar-SA" sz="2800" dirty="0" smtClean="0">
                <a:solidFill>
                  <a:srgbClr val="000000"/>
                </a:solidFill>
                <a:cs typeface="Simplified Arabic" panose="02020603050405020304" pitchFamily="18" charset="-78"/>
              </a:rPr>
              <a:t> تم تحديدها، وهناك مصدران أساسيان في الحصول على البيانات وتسمي المصادر الثانوية والمصادر الأولية. </a:t>
            </a:r>
          </a:p>
        </p:txBody>
      </p:sp>
    </p:spTree>
    <p:extLst>
      <p:ext uri="{BB962C8B-B14F-4D97-AF65-F5344CB8AC3E}">
        <p14:creationId xmlns:p14="http://schemas.microsoft.com/office/powerpoint/2010/main" val="373281159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2"/>
          <p:cNvSpPr>
            <a:spLocks noGrp="1" noChangeArrowheads="1"/>
          </p:cNvSpPr>
          <p:nvPr>
            <p:ph type="body" idx="1"/>
          </p:nvPr>
        </p:nvSpPr>
        <p:spPr>
          <a:xfrm>
            <a:off x="409434" y="418462"/>
            <a:ext cx="8766674" cy="6192837"/>
          </a:xfrm>
        </p:spPr>
        <p:txBody>
          <a:bodyPr>
            <a:noAutofit/>
          </a:bodyPr>
          <a:lstStyle/>
          <a:p>
            <a:pPr marL="0" indent="0" algn="r" rtl="1">
              <a:buNone/>
            </a:pPr>
            <a:r>
              <a:rPr lang="ar-SA" sz="3200" dirty="0" smtClean="0">
                <a:solidFill>
                  <a:srgbClr val="660066"/>
                </a:solidFill>
                <a:cs typeface="SKR HEAD1" pitchFamily="2" charset="-78"/>
              </a:rPr>
              <a:t>(5) منهج البحث    </a:t>
            </a:r>
            <a:r>
              <a:rPr lang="ar-SA" sz="3200" dirty="0" smtClean="0"/>
              <a:t>    </a:t>
            </a:r>
            <a:endParaRPr lang="ar-SA" sz="3200" b="1" dirty="0" smtClean="0"/>
          </a:p>
          <a:p>
            <a:pPr marL="0" indent="0" algn="r" rtl="1">
              <a:buNone/>
            </a:pPr>
            <a:endParaRPr lang="ar-SA" sz="1100" dirty="0">
              <a:solidFill>
                <a:srgbClr val="000000"/>
              </a:solidFill>
              <a:cs typeface="Simplified Arabic" panose="02020603050405020304" pitchFamily="18" charset="-78"/>
            </a:endParaRPr>
          </a:p>
          <a:p>
            <a:pPr marL="0" indent="0" algn="just" rtl="1">
              <a:buNone/>
            </a:pPr>
            <a:r>
              <a:rPr lang="ar-SA" sz="3200" dirty="0" smtClean="0">
                <a:solidFill>
                  <a:srgbClr val="000000"/>
                </a:solidFill>
                <a:cs typeface="Simplified Arabic" panose="02020603050405020304" pitchFamily="18" charset="-78"/>
              </a:rPr>
              <a:t>ينبغي علي إدارة التسويق الدولي أن تحدد منهج البحث الذي سيتناول دراسة الأسواق الخارجية والمنهج هنا يعني الأسلوب أو الطريقة </a:t>
            </a:r>
            <a:r>
              <a:rPr lang="ar-SA" sz="3200" dirty="0" err="1" smtClean="0">
                <a:solidFill>
                  <a:srgbClr val="000000"/>
                </a:solidFill>
                <a:cs typeface="Simplified Arabic" panose="02020603050405020304" pitchFamily="18" charset="-78"/>
              </a:rPr>
              <a:t>التى</a:t>
            </a:r>
            <a:r>
              <a:rPr lang="ar-SA" sz="3200" dirty="0" smtClean="0">
                <a:solidFill>
                  <a:srgbClr val="000000"/>
                </a:solidFill>
                <a:cs typeface="Simplified Arabic" panose="02020603050405020304" pitchFamily="18" charset="-78"/>
              </a:rPr>
              <a:t> يختارها الباحث أو المنشأة في معالجة الظواهر، وهناك العديد من المناهج البحثية ومن أهمها: المنهج الوصفي – المنهج الاجتماعي  المنهج التجريبي - المنهج التاريخي - دراسة الحالة.</a:t>
            </a:r>
          </a:p>
          <a:p>
            <a:pPr marL="0" indent="0" algn="just" rtl="1">
              <a:buNone/>
            </a:pPr>
            <a:r>
              <a:rPr lang="ar-SA" sz="3200" dirty="0" smtClean="0">
                <a:solidFill>
                  <a:srgbClr val="000000"/>
                </a:solidFill>
                <a:cs typeface="Simplified Arabic" panose="02020603050405020304" pitchFamily="18" charset="-78"/>
              </a:rPr>
              <a:t> </a:t>
            </a:r>
            <a:r>
              <a:rPr lang="ar-SA" sz="3200" dirty="0" smtClean="0">
                <a:solidFill>
                  <a:srgbClr val="660066"/>
                </a:solidFill>
                <a:cs typeface="SKR HEAD1" pitchFamily="2" charset="-78"/>
              </a:rPr>
              <a:t>(6) مجتمع البحث وعينته     </a:t>
            </a:r>
            <a:r>
              <a:rPr lang="ar-SA" sz="3200" dirty="0" smtClean="0"/>
              <a:t>    </a:t>
            </a:r>
            <a:endParaRPr lang="ar-SA" sz="3200" b="1" dirty="0" smtClean="0"/>
          </a:p>
          <a:p>
            <a:pPr marL="0" indent="0" algn="r" rtl="1">
              <a:buNone/>
            </a:pPr>
            <a:endParaRPr lang="ar-SA" sz="1100" dirty="0">
              <a:solidFill>
                <a:srgbClr val="000000"/>
              </a:solidFill>
              <a:cs typeface="Simplified Arabic" panose="02020603050405020304" pitchFamily="18" charset="-78"/>
            </a:endParaRPr>
          </a:p>
          <a:p>
            <a:pPr marL="0" indent="0" algn="justLow" rtl="1">
              <a:lnSpc>
                <a:spcPct val="105000"/>
              </a:lnSpc>
              <a:buNone/>
            </a:pPr>
            <a:r>
              <a:rPr lang="ar-SA" sz="3200" dirty="0" smtClean="0">
                <a:solidFill>
                  <a:srgbClr val="000000"/>
                </a:solidFill>
                <a:cs typeface="Simplified Arabic" panose="02020603050405020304" pitchFamily="18" charset="-78"/>
              </a:rPr>
              <a:t>بعد تحديد هدف البحث ومنهج البحث بوضوح تبدأ مرحلة تحديد مجتمع البحث الذي يتفق مع أهداف البحث أو مشكلته. </a:t>
            </a:r>
          </a:p>
        </p:txBody>
      </p:sp>
    </p:spTree>
    <p:extLst>
      <p:ext uri="{BB962C8B-B14F-4D97-AF65-F5344CB8AC3E}">
        <p14:creationId xmlns:p14="http://schemas.microsoft.com/office/powerpoint/2010/main" val="230260401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2"/>
          <p:cNvSpPr>
            <a:spLocks noGrp="1" noChangeArrowheads="1"/>
          </p:cNvSpPr>
          <p:nvPr>
            <p:ph type="body" idx="1"/>
          </p:nvPr>
        </p:nvSpPr>
        <p:spPr>
          <a:xfrm>
            <a:off x="423081" y="418461"/>
            <a:ext cx="9025981" cy="6192837"/>
          </a:xfrm>
        </p:spPr>
        <p:txBody>
          <a:bodyPr>
            <a:noAutofit/>
          </a:bodyPr>
          <a:lstStyle/>
          <a:p>
            <a:pPr marL="0" indent="0" algn="r" rtl="1">
              <a:buNone/>
            </a:pPr>
            <a:r>
              <a:rPr lang="ar-SA" sz="2800" dirty="0" smtClean="0">
                <a:solidFill>
                  <a:srgbClr val="660066"/>
                </a:solidFill>
                <a:cs typeface="SKR HEAD1" pitchFamily="2" charset="-78"/>
              </a:rPr>
              <a:t>(7) الحصول على النتائج وتقويمها </a:t>
            </a:r>
            <a:endParaRPr lang="ar-SA" sz="2800" b="1" dirty="0" smtClean="0"/>
          </a:p>
          <a:p>
            <a:pPr marL="0" indent="0" algn="r" rtl="1">
              <a:buNone/>
            </a:pPr>
            <a:endParaRPr lang="ar-SA" sz="1050" dirty="0">
              <a:solidFill>
                <a:srgbClr val="000000"/>
              </a:solidFill>
              <a:cs typeface="Simplified Arabic" panose="02020603050405020304" pitchFamily="18" charset="-78"/>
            </a:endParaRPr>
          </a:p>
          <a:p>
            <a:pPr marL="0" indent="0" algn="justLow" rtl="1">
              <a:buNone/>
            </a:pPr>
            <a:r>
              <a:rPr lang="ar-SA" sz="2800" dirty="0" smtClean="0">
                <a:solidFill>
                  <a:srgbClr val="000000"/>
                </a:solidFill>
                <a:cs typeface="Simplified Arabic" panose="02020603050405020304" pitchFamily="18" charset="-78"/>
              </a:rPr>
              <a:t>لكل بحث نتيجة معروفة أو مجموعة من النتائج التي يتم تقويمها فيما بعد. وهناك أساليب عديدة لتقديم البيانات باستخدام الحاسب الآلي والتي يمكن استخدامها في المجال الدولي عند إجراء البحث لدراسة تحليل الطلب أو التعرف على الحاجات </a:t>
            </a:r>
            <a:r>
              <a:rPr lang="ar-SA" sz="2800" dirty="0" err="1" smtClean="0">
                <a:solidFill>
                  <a:srgbClr val="000000"/>
                </a:solidFill>
                <a:cs typeface="Simplified Arabic" panose="02020603050405020304" pitchFamily="18" charset="-78"/>
              </a:rPr>
              <a:t>الحاليه</a:t>
            </a:r>
            <a:r>
              <a:rPr lang="ar-SA" sz="2800" dirty="0" smtClean="0">
                <a:solidFill>
                  <a:srgbClr val="000000"/>
                </a:solidFill>
                <a:cs typeface="Simplified Arabic" panose="02020603050405020304" pitchFamily="18" charset="-78"/>
              </a:rPr>
              <a:t> للسوق أو قياس الطلب وغيرها من الدراسات.</a:t>
            </a:r>
            <a:r>
              <a:rPr lang="en-US" sz="2800" dirty="0" smtClean="0">
                <a:solidFill>
                  <a:srgbClr val="000000"/>
                </a:solidFill>
                <a:cs typeface="Simplified Arabic" panose="02020603050405020304" pitchFamily="18" charset="-78"/>
              </a:rPr>
              <a:t> </a:t>
            </a:r>
            <a:r>
              <a:rPr lang="ar-SA" sz="2800" dirty="0" smtClean="0">
                <a:solidFill>
                  <a:srgbClr val="000000"/>
                </a:solidFill>
                <a:cs typeface="Simplified Arabic" panose="02020603050405020304" pitchFamily="18" charset="-78"/>
              </a:rPr>
              <a:t> </a:t>
            </a:r>
          </a:p>
          <a:p>
            <a:pPr marL="0" indent="0" algn="justLow" rtl="1">
              <a:buNone/>
            </a:pPr>
            <a:endParaRPr lang="ar-SA" sz="2800" dirty="0" smtClean="0">
              <a:solidFill>
                <a:srgbClr val="000000"/>
              </a:solidFill>
              <a:cs typeface="Simplified Arabic" panose="02020603050405020304" pitchFamily="18" charset="-78"/>
            </a:endParaRPr>
          </a:p>
          <a:p>
            <a:pPr marL="0" indent="0" algn="r" rtl="1">
              <a:buNone/>
            </a:pPr>
            <a:r>
              <a:rPr lang="ar-SA" sz="2800" dirty="0" smtClean="0">
                <a:solidFill>
                  <a:srgbClr val="660066"/>
                </a:solidFill>
                <a:cs typeface="SKR HEAD1" pitchFamily="2" charset="-78"/>
              </a:rPr>
              <a:t>(8) إعداد التقرير </a:t>
            </a:r>
            <a:r>
              <a:rPr lang="ar-SA" sz="2800" dirty="0" err="1" smtClean="0">
                <a:solidFill>
                  <a:srgbClr val="660066"/>
                </a:solidFill>
                <a:cs typeface="SKR HEAD1" pitchFamily="2" charset="-78"/>
              </a:rPr>
              <a:t>اللنهائي</a:t>
            </a:r>
            <a:r>
              <a:rPr lang="ar-SA" sz="2800" dirty="0" smtClean="0">
                <a:solidFill>
                  <a:srgbClr val="660066"/>
                </a:solidFill>
                <a:cs typeface="SKR HEAD1" pitchFamily="2" charset="-78"/>
              </a:rPr>
              <a:t>      </a:t>
            </a:r>
            <a:r>
              <a:rPr lang="ar-SA" sz="2800" dirty="0" smtClean="0"/>
              <a:t>    </a:t>
            </a:r>
            <a:endParaRPr lang="ar-SA" sz="2800" b="1" dirty="0" smtClean="0"/>
          </a:p>
          <a:p>
            <a:pPr marL="0" indent="0" algn="justLow" rtl="1">
              <a:lnSpc>
                <a:spcPct val="105000"/>
              </a:lnSpc>
              <a:buNone/>
            </a:pPr>
            <a:r>
              <a:rPr lang="ar-SA" sz="2800" dirty="0" smtClean="0">
                <a:solidFill>
                  <a:srgbClr val="000000"/>
                </a:solidFill>
                <a:cs typeface="Simplified Arabic" panose="02020603050405020304" pitchFamily="18" charset="-78"/>
              </a:rPr>
              <a:t>يعتبر الجزء الخاص بالتقرير النهائي من أهم الأجزاء الخاصة بالخطوات الرئيسية للبحوث التسويقية نظراً لاحتوائه على خلاصة النتائج </a:t>
            </a:r>
            <a:r>
              <a:rPr lang="ar-SA" sz="2800" dirty="0" err="1" smtClean="0">
                <a:solidFill>
                  <a:srgbClr val="000000"/>
                </a:solidFill>
                <a:cs typeface="Simplified Arabic" panose="02020603050405020304" pitchFamily="18" charset="-78"/>
              </a:rPr>
              <a:t>التى</a:t>
            </a:r>
            <a:r>
              <a:rPr lang="ar-SA" sz="2800" dirty="0" smtClean="0">
                <a:solidFill>
                  <a:srgbClr val="000000"/>
                </a:solidFill>
                <a:cs typeface="Simplified Arabic" panose="02020603050405020304" pitchFamily="18" charset="-78"/>
              </a:rPr>
              <a:t> توصل إليها الباحثون بعد دراسة شاملة للأسواق المستهدفة</a:t>
            </a:r>
            <a:r>
              <a:rPr lang="en-US" sz="2800" dirty="0" smtClean="0">
                <a:solidFill>
                  <a:srgbClr val="000000"/>
                </a:solidFill>
                <a:cs typeface="Simplified Arabic" panose="02020603050405020304" pitchFamily="18" charset="-78"/>
              </a:rPr>
              <a:t> </a:t>
            </a:r>
            <a:endParaRPr lang="ar-SA" sz="2800" dirty="0" smtClean="0">
              <a:solidFill>
                <a:srgbClr val="000000"/>
              </a:solidFill>
              <a:cs typeface="Simplified Arabic" panose="02020603050405020304" pitchFamily="18" charset="-78"/>
            </a:endParaRPr>
          </a:p>
        </p:txBody>
      </p:sp>
    </p:spTree>
    <p:extLst>
      <p:ext uri="{BB962C8B-B14F-4D97-AF65-F5344CB8AC3E}">
        <p14:creationId xmlns:p14="http://schemas.microsoft.com/office/powerpoint/2010/main" val="34655436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09183" y="2223528"/>
            <a:ext cx="10566400" cy="1143000"/>
          </a:xfrm>
        </p:spPr>
        <p:txBody>
          <a:bodyPr>
            <a:noAutofit/>
          </a:bodyPr>
          <a:lstStyle/>
          <a:p>
            <a:r>
              <a:rPr lang="ar-SA" sz="9600" dirty="0">
                <a:solidFill>
                  <a:srgbClr val="0000FF"/>
                </a:solidFill>
                <a:cs typeface="SKR HEAD1" pitchFamily="2" charset="-78"/>
              </a:rPr>
              <a:t>بيئة التسويق الدولي</a:t>
            </a:r>
            <a:endParaRPr lang="fr-FR" sz="9600" dirty="0"/>
          </a:p>
        </p:txBody>
      </p:sp>
      <p:sp>
        <p:nvSpPr>
          <p:cNvPr id="3" name="Espace réservé du tableau 2"/>
          <p:cNvSpPr>
            <a:spLocks noGrp="1"/>
          </p:cNvSpPr>
          <p:nvPr>
            <p:ph type="tbl" idx="1"/>
          </p:nvPr>
        </p:nvSpPr>
        <p:spPr/>
      </p:sp>
    </p:spTree>
    <p:extLst>
      <p:ext uri="{BB962C8B-B14F-4D97-AF65-F5344CB8AC3E}">
        <p14:creationId xmlns:p14="http://schemas.microsoft.com/office/powerpoint/2010/main" val="42450540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SA" b="0" dirty="0" smtClean="0">
                <a:solidFill>
                  <a:srgbClr val="0000FF"/>
                </a:solidFill>
                <a:cs typeface="SKR HEAD1" pitchFamily="2" charset="-78"/>
              </a:rPr>
              <a:t> تعريف بيئة التسويق الدولي</a:t>
            </a:r>
            <a:r>
              <a:rPr lang="ar-SA" sz="4800" b="0" dirty="0" smtClean="0">
                <a:solidFill>
                  <a:srgbClr val="0000FF"/>
                </a:solidFill>
                <a:cs typeface="SKR HEAD1" pitchFamily="2" charset="-78"/>
              </a:rPr>
              <a:t> </a:t>
            </a:r>
            <a:endParaRPr lang="fr-FR" dirty="0"/>
          </a:p>
        </p:txBody>
      </p:sp>
      <p:sp>
        <p:nvSpPr>
          <p:cNvPr id="3" name="Espace réservé du contenu 2"/>
          <p:cNvSpPr>
            <a:spLocks noGrp="1"/>
          </p:cNvSpPr>
          <p:nvPr>
            <p:ph idx="1"/>
          </p:nvPr>
        </p:nvSpPr>
        <p:spPr>
          <a:xfrm>
            <a:off x="677334" y="1812859"/>
            <a:ext cx="8596668" cy="3880773"/>
          </a:xfrm>
        </p:spPr>
        <p:txBody>
          <a:bodyPr>
            <a:normAutofit fontScale="92500" lnSpcReduction="10000"/>
          </a:bodyPr>
          <a:lstStyle/>
          <a:p>
            <a:pPr algn="just" rtl="1"/>
            <a:r>
              <a:rPr lang="ar-SA" sz="3900" dirty="0" smtClean="0">
                <a:solidFill>
                  <a:srgbClr val="000000"/>
                </a:solidFill>
                <a:cs typeface="Simplified Arabic" panose="02020603050405020304" pitchFamily="18" charset="-78"/>
              </a:rPr>
              <a:t>بيئة التسويق الدولي يعني " </a:t>
            </a:r>
            <a:r>
              <a:rPr lang="ar-SA" sz="3900" b="1" dirty="0" smtClean="0">
                <a:solidFill>
                  <a:srgbClr val="000000"/>
                </a:solidFill>
                <a:cs typeface="Simplified Arabic" panose="02020603050405020304" pitchFamily="18" charset="-78"/>
              </a:rPr>
              <a:t>المناخ العام الذي يواجه الشركات المحلية المصدرة عند قيامها بنشاط التسويق والبيع في الأسواق الخارجية </a:t>
            </a:r>
            <a:r>
              <a:rPr lang="ar-SA" sz="3900" dirty="0" smtClean="0">
                <a:solidFill>
                  <a:srgbClr val="000000"/>
                </a:solidFill>
                <a:cs typeface="Simplified Arabic" panose="02020603050405020304" pitchFamily="18" charset="-78"/>
              </a:rPr>
              <a:t>” </a:t>
            </a:r>
          </a:p>
          <a:p>
            <a:pPr algn="just" rtl="1"/>
            <a:r>
              <a:rPr lang="ar-SA" sz="3900" dirty="0" smtClean="0">
                <a:solidFill>
                  <a:srgbClr val="000000"/>
                </a:solidFill>
                <a:cs typeface="Simplified Arabic" panose="02020603050405020304" pitchFamily="18" charset="-78"/>
              </a:rPr>
              <a:t>عند القيام بنشاط التسويق الدولي فإنها تواجه نوعين من التحديات داخلية وخارجية. وهذا يعني أن مرور المنتجات المحلية والخدمات من الداخل إلي الخارج يواجه مجموعة من القوي أو العوامل التي يمكن تسميتها بالعوامل البيئية.</a:t>
            </a:r>
            <a:endParaRPr lang="en-US" sz="3900" dirty="0" smtClean="0">
              <a:solidFill>
                <a:srgbClr val="000000"/>
              </a:solidFill>
              <a:cs typeface="Simplified Arabic" panose="02020603050405020304" pitchFamily="18" charset="-78"/>
            </a:endParaRPr>
          </a:p>
          <a:p>
            <a:endParaRPr lang="fr-FR" dirty="0"/>
          </a:p>
        </p:txBody>
      </p:sp>
    </p:spTree>
    <p:extLst>
      <p:ext uri="{BB962C8B-B14F-4D97-AF65-F5344CB8AC3E}">
        <p14:creationId xmlns:p14="http://schemas.microsoft.com/office/powerpoint/2010/main" val="10832316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SA" dirty="0">
                <a:solidFill>
                  <a:srgbClr val="0000FF"/>
                </a:solidFill>
                <a:cs typeface="SKR HEAD1" pitchFamily="2" charset="-78"/>
              </a:rPr>
              <a:t>أولاً: البيئـــة الاقتصاديـــــة </a:t>
            </a:r>
            <a:endParaRPr lang="fr-FR" dirty="0"/>
          </a:p>
        </p:txBody>
      </p:sp>
      <p:sp>
        <p:nvSpPr>
          <p:cNvPr id="3" name="Espace réservé du contenu 2"/>
          <p:cNvSpPr>
            <a:spLocks noGrp="1"/>
          </p:cNvSpPr>
          <p:nvPr>
            <p:ph idx="1"/>
          </p:nvPr>
        </p:nvSpPr>
        <p:spPr/>
        <p:txBody>
          <a:bodyPr/>
          <a:lstStyle/>
          <a:p>
            <a:pPr marL="361950" indent="-361950" algn="justLow" rtl="1">
              <a:lnSpc>
                <a:spcPct val="110000"/>
              </a:lnSpc>
              <a:buNone/>
            </a:pPr>
            <a:r>
              <a:rPr lang="ar-SA" dirty="0">
                <a:solidFill>
                  <a:srgbClr val="000000"/>
                </a:solidFill>
                <a:cs typeface="Simplified Arabic" panose="02020603050405020304" pitchFamily="18" charset="-78"/>
              </a:rPr>
              <a:t>وتتضمن ظروف الاقتصاد </a:t>
            </a:r>
            <a:r>
              <a:rPr lang="ar-SA" dirty="0" smtClean="0">
                <a:solidFill>
                  <a:srgbClr val="000000"/>
                </a:solidFill>
                <a:cs typeface="Simplified Arabic" panose="02020603050405020304" pitchFamily="18" charset="-78"/>
              </a:rPr>
              <a:t>مثال </a:t>
            </a:r>
            <a:endParaRPr lang="ar-SA" dirty="0">
              <a:solidFill>
                <a:srgbClr val="000000"/>
              </a:solidFill>
              <a:cs typeface="Simplified Arabic" panose="02020603050405020304" pitchFamily="18" charset="-78"/>
            </a:endParaRPr>
          </a:p>
          <a:p>
            <a:pPr marL="361950" indent="-361950" algn="justLow" rtl="1">
              <a:lnSpc>
                <a:spcPct val="110000"/>
              </a:lnSpc>
              <a:buClr>
                <a:srgbClr val="CC3300"/>
              </a:buClr>
              <a:buFont typeface="Wingdings" panose="05000000000000000000" pitchFamily="2" charset="2"/>
              <a:buAutoNum type="arabicParenR"/>
            </a:pPr>
            <a:r>
              <a:rPr lang="ar-SA" dirty="0">
                <a:solidFill>
                  <a:srgbClr val="000000"/>
                </a:solidFill>
                <a:cs typeface="Simplified Arabic" panose="02020603050405020304" pitchFamily="18" charset="-78"/>
              </a:rPr>
              <a:t>حجم السوق </a:t>
            </a:r>
          </a:p>
          <a:p>
            <a:pPr marL="361950" indent="-361950" algn="justLow" rtl="1">
              <a:lnSpc>
                <a:spcPct val="110000"/>
              </a:lnSpc>
              <a:buClr>
                <a:srgbClr val="CC3300"/>
              </a:buClr>
              <a:buFont typeface="Wingdings" panose="05000000000000000000" pitchFamily="2" charset="2"/>
              <a:buAutoNum type="arabicParenR"/>
            </a:pPr>
            <a:r>
              <a:rPr lang="ar-SA" dirty="0">
                <a:solidFill>
                  <a:srgbClr val="000000"/>
                </a:solidFill>
                <a:cs typeface="Simplified Arabic" panose="02020603050405020304" pitchFamily="18" charset="-78"/>
              </a:rPr>
              <a:t>مستوى الدخل </a:t>
            </a:r>
          </a:p>
          <a:p>
            <a:pPr marL="361950" indent="-361950" algn="justLow" rtl="1">
              <a:lnSpc>
                <a:spcPct val="110000"/>
              </a:lnSpc>
              <a:buClr>
                <a:srgbClr val="CC3300"/>
              </a:buClr>
              <a:buFont typeface="Wingdings" panose="05000000000000000000" pitchFamily="2" charset="2"/>
              <a:buAutoNum type="arabicParenR"/>
            </a:pPr>
            <a:r>
              <a:rPr lang="ar-SA" dirty="0">
                <a:solidFill>
                  <a:srgbClr val="000000"/>
                </a:solidFill>
                <a:cs typeface="Simplified Arabic" panose="02020603050405020304" pitchFamily="18" charset="-78"/>
              </a:rPr>
              <a:t>كثافة توزيع السكان. </a:t>
            </a:r>
            <a:endParaRPr lang="en-US" dirty="0">
              <a:solidFill>
                <a:srgbClr val="000000"/>
              </a:solidFill>
              <a:cs typeface="Simplified Arabic" panose="02020603050405020304" pitchFamily="18" charset="-78"/>
            </a:endParaRPr>
          </a:p>
          <a:p>
            <a:endParaRPr lang="fr-FR" dirty="0"/>
          </a:p>
        </p:txBody>
      </p:sp>
    </p:spTree>
    <p:extLst>
      <p:ext uri="{BB962C8B-B14F-4D97-AF65-F5344CB8AC3E}">
        <p14:creationId xmlns:p14="http://schemas.microsoft.com/office/powerpoint/2010/main" val="8668900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a:r>
              <a:rPr lang="ar-SA" u="sng" dirty="0">
                <a:solidFill>
                  <a:srgbClr val="0000FF"/>
                </a:solidFill>
                <a:cs typeface="SKR HEAD1" pitchFamily="2" charset="-78"/>
              </a:rPr>
              <a:t>ثانيا: العوامل الثقافيـة والاجتماعية </a:t>
            </a:r>
            <a:endParaRPr lang="fr-FR" dirty="0"/>
          </a:p>
        </p:txBody>
      </p:sp>
      <p:sp>
        <p:nvSpPr>
          <p:cNvPr id="3" name="Espace réservé du contenu 2"/>
          <p:cNvSpPr>
            <a:spLocks noGrp="1"/>
          </p:cNvSpPr>
          <p:nvPr>
            <p:ph idx="1"/>
          </p:nvPr>
        </p:nvSpPr>
        <p:spPr/>
        <p:txBody>
          <a:bodyPr/>
          <a:lstStyle/>
          <a:p>
            <a:pPr algn="r" rtl="1"/>
            <a:r>
              <a:rPr lang="ar-SA" b="1" dirty="0">
                <a:solidFill>
                  <a:srgbClr val="000000"/>
                </a:solidFill>
                <a:cs typeface="Simplified Arabic" panose="02020603050405020304" pitchFamily="18" charset="-78"/>
              </a:rPr>
              <a:t>"</a:t>
            </a:r>
            <a:r>
              <a:rPr lang="ar-SA" dirty="0">
                <a:solidFill>
                  <a:srgbClr val="000000"/>
                </a:solidFill>
                <a:cs typeface="Simplified Arabic" panose="02020603050405020304" pitchFamily="18" charset="-78"/>
              </a:rPr>
              <a:t> تعريف الثقافة </a:t>
            </a:r>
            <a:endParaRPr lang="en-US" dirty="0">
              <a:solidFill>
                <a:srgbClr val="000000"/>
              </a:solidFill>
              <a:cs typeface="Simplified Arabic" panose="02020603050405020304" pitchFamily="18" charset="-78"/>
            </a:endParaRPr>
          </a:p>
          <a:p>
            <a:pPr algn="r" rtl="1"/>
            <a:r>
              <a:rPr lang="ar-SA" b="1" dirty="0" smtClean="0">
                <a:solidFill>
                  <a:srgbClr val="000000"/>
                </a:solidFill>
                <a:cs typeface="Simplified Arabic" panose="02020603050405020304" pitchFamily="18" charset="-78"/>
              </a:rPr>
              <a:t>مجموعة </a:t>
            </a:r>
            <a:r>
              <a:rPr lang="ar-SA" b="1" dirty="0">
                <a:solidFill>
                  <a:srgbClr val="000000"/>
                </a:solidFill>
                <a:cs typeface="Simplified Arabic" panose="02020603050405020304" pitchFamily="18" charset="-78"/>
              </a:rPr>
              <a:t>من المعتقدات والقيم التقليدية والتي يشترك فيها أفراد المجتمع ويتناقلونها من جيل </a:t>
            </a:r>
            <a:r>
              <a:rPr lang="ar-SA" b="1" dirty="0" smtClean="0">
                <a:solidFill>
                  <a:srgbClr val="000000"/>
                </a:solidFill>
                <a:cs typeface="Simplified Arabic" panose="02020603050405020304" pitchFamily="18" charset="-78"/>
              </a:rPr>
              <a:t>لآخر</a:t>
            </a:r>
          </a:p>
          <a:p>
            <a:pPr algn="r" rtl="1"/>
            <a:endParaRPr lang="ar-SA" b="1" dirty="0">
              <a:solidFill>
                <a:srgbClr val="000000"/>
              </a:solidFill>
              <a:cs typeface="Simplified Arabic" panose="02020603050405020304" pitchFamily="18" charset="-78"/>
            </a:endParaRPr>
          </a:p>
          <a:p>
            <a:pPr algn="r" rtl="1"/>
            <a:r>
              <a:rPr lang="ar-SA" dirty="0" smtClean="0">
                <a:solidFill>
                  <a:srgbClr val="660066"/>
                </a:solidFill>
                <a:cs typeface="mohammad bold art 1" pitchFamily="2" charset="-78"/>
              </a:rPr>
              <a:t>اللغة</a:t>
            </a:r>
          </a:p>
          <a:p>
            <a:pPr algn="r" rtl="1"/>
            <a:r>
              <a:rPr lang="ar-SA" dirty="0">
                <a:solidFill>
                  <a:srgbClr val="660066"/>
                </a:solidFill>
                <a:cs typeface="mohammad bold art 1" pitchFamily="2" charset="-78"/>
              </a:rPr>
              <a:t>التعليـــم </a:t>
            </a:r>
            <a:endParaRPr lang="ar-SA" dirty="0">
              <a:solidFill>
                <a:srgbClr val="000000"/>
              </a:solidFill>
              <a:cs typeface="Simplified Arabic" panose="02020603050405020304" pitchFamily="18" charset="-78"/>
            </a:endParaRPr>
          </a:p>
          <a:p>
            <a:pPr algn="r" rtl="1"/>
            <a:r>
              <a:rPr lang="ar-SA" dirty="0">
                <a:solidFill>
                  <a:srgbClr val="660066"/>
                </a:solidFill>
                <a:cs typeface="mohammad bold art 1" pitchFamily="2" charset="-78"/>
              </a:rPr>
              <a:t>العادات والتقاليد </a:t>
            </a:r>
          </a:p>
          <a:p>
            <a:pPr algn="r" rtl="1"/>
            <a:r>
              <a:rPr lang="ar-SA" dirty="0">
                <a:solidFill>
                  <a:srgbClr val="660066"/>
                </a:solidFill>
                <a:cs typeface="mohammad bold art 1" pitchFamily="2" charset="-78"/>
              </a:rPr>
              <a:t>الدين </a:t>
            </a:r>
          </a:p>
          <a:p>
            <a:pPr algn="r" rtl="1"/>
            <a:endParaRPr lang="fr-FR" dirty="0"/>
          </a:p>
        </p:txBody>
      </p:sp>
    </p:spTree>
    <p:extLst>
      <p:ext uri="{BB962C8B-B14F-4D97-AF65-F5344CB8AC3E}">
        <p14:creationId xmlns:p14="http://schemas.microsoft.com/office/powerpoint/2010/main" val="41162704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a:r>
              <a:rPr lang="ar-SA" u="sng" dirty="0">
                <a:solidFill>
                  <a:srgbClr val="0000FF"/>
                </a:solidFill>
                <a:cs typeface="SKR HEAD1" pitchFamily="2" charset="-78"/>
              </a:rPr>
              <a:t>ثالثاً: البيئة السياسية والقانونيــة </a:t>
            </a:r>
            <a:endParaRPr lang="fr-FR" dirty="0"/>
          </a:p>
        </p:txBody>
      </p:sp>
      <p:sp>
        <p:nvSpPr>
          <p:cNvPr id="3" name="Espace réservé du contenu 2"/>
          <p:cNvSpPr>
            <a:spLocks noGrp="1"/>
          </p:cNvSpPr>
          <p:nvPr>
            <p:ph idx="1"/>
          </p:nvPr>
        </p:nvSpPr>
        <p:spPr>
          <a:xfrm>
            <a:off x="574304" y="1490888"/>
            <a:ext cx="8596668" cy="3880773"/>
          </a:xfrm>
        </p:spPr>
        <p:txBody>
          <a:bodyPr>
            <a:normAutofit fontScale="92500" lnSpcReduction="20000"/>
          </a:bodyPr>
          <a:lstStyle/>
          <a:p>
            <a:pPr algn="just" rtl="1"/>
            <a:r>
              <a:rPr lang="ar-SA" sz="3200" dirty="0">
                <a:solidFill>
                  <a:srgbClr val="000000"/>
                </a:solidFill>
                <a:cs typeface="Simplified Arabic" panose="02020603050405020304" pitchFamily="18" charset="-78"/>
              </a:rPr>
              <a:t>بعض الدول تمنع الاستيراد </a:t>
            </a:r>
            <a:r>
              <a:rPr lang="ar-SA" sz="3200" dirty="0" smtClean="0">
                <a:solidFill>
                  <a:srgbClr val="000000"/>
                </a:solidFill>
                <a:cs typeface="Simplified Arabic" panose="02020603050405020304" pitchFamily="18" charset="-78"/>
              </a:rPr>
              <a:t>وبعضها تسمح بالاستثمار </a:t>
            </a:r>
            <a:r>
              <a:rPr lang="ar-SA" sz="3200" dirty="0">
                <a:solidFill>
                  <a:srgbClr val="000000"/>
                </a:solidFill>
                <a:cs typeface="Simplified Arabic" panose="02020603050405020304" pitchFamily="18" charset="-78"/>
              </a:rPr>
              <a:t>الأجنبي وبعض الدول لا تتعامل مع شركات لها علاقة مع دول معادية لها أو معادية لجارتها. وهناك بعض الأنظمة التي تتدخل في آلية السوق وتحاول التأثير عليه بطريقة أو </a:t>
            </a:r>
            <a:r>
              <a:rPr lang="ar-SA" sz="3200" dirty="0" smtClean="0">
                <a:solidFill>
                  <a:srgbClr val="000000"/>
                </a:solidFill>
                <a:cs typeface="Simplified Arabic" panose="02020603050405020304" pitchFamily="18" charset="-78"/>
              </a:rPr>
              <a:t>بأخرى</a:t>
            </a:r>
          </a:p>
          <a:p>
            <a:pPr algn="just" rtl="1"/>
            <a:r>
              <a:rPr lang="ar-SA" sz="3200" dirty="0">
                <a:solidFill>
                  <a:srgbClr val="660066"/>
                </a:solidFill>
                <a:cs typeface="mohammad bold art 1" pitchFamily="2" charset="-78"/>
              </a:rPr>
              <a:t>التعريفة </a:t>
            </a:r>
            <a:r>
              <a:rPr lang="ar-SA" sz="3200" dirty="0" smtClean="0">
                <a:solidFill>
                  <a:srgbClr val="660066"/>
                </a:solidFill>
                <a:cs typeface="mohammad bold art 1" pitchFamily="2" charset="-78"/>
              </a:rPr>
              <a:t>الجمركية</a:t>
            </a:r>
          </a:p>
          <a:p>
            <a:pPr algn="just" rtl="1"/>
            <a:r>
              <a:rPr lang="ar-SA" sz="3200" dirty="0">
                <a:solidFill>
                  <a:srgbClr val="660066"/>
                </a:solidFill>
                <a:cs typeface="mohammad bold art 1" pitchFamily="2" charset="-78"/>
              </a:rPr>
              <a:t>نظام </a:t>
            </a:r>
            <a:r>
              <a:rPr lang="ar-SA" sz="3200" dirty="0" smtClean="0">
                <a:solidFill>
                  <a:srgbClr val="660066"/>
                </a:solidFill>
                <a:cs typeface="mohammad bold art 1" pitchFamily="2" charset="-78"/>
              </a:rPr>
              <a:t>الحصص</a:t>
            </a:r>
          </a:p>
          <a:p>
            <a:pPr algn="just" rtl="1"/>
            <a:r>
              <a:rPr lang="ar-SA" sz="3200" dirty="0">
                <a:solidFill>
                  <a:srgbClr val="660066"/>
                </a:solidFill>
                <a:cs typeface="mohammad bold art 1" pitchFamily="2" charset="-78"/>
              </a:rPr>
              <a:t>القيود </a:t>
            </a:r>
            <a:r>
              <a:rPr lang="ar-SA" sz="3200" dirty="0" smtClean="0">
                <a:solidFill>
                  <a:srgbClr val="660066"/>
                </a:solidFill>
                <a:cs typeface="mohammad bold art 1" pitchFamily="2" charset="-78"/>
              </a:rPr>
              <a:t>النوعية</a:t>
            </a:r>
          </a:p>
          <a:p>
            <a:pPr algn="just" rtl="1"/>
            <a:r>
              <a:rPr lang="ar-SA" sz="3200" dirty="0">
                <a:solidFill>
                  <a:srgbClr val="660066"/>
                </a:solidFill>
                <a:cs typeface="mohammad bold art 1" pitchFamily="2" charset="-78"/>
              </a:rPr>
              <a:t>الضرائب الإضافية</a:t>
            </a:r>
            <a:endParaRPr lang="fr-FR" sz="3200" dirty="0"/>
          </a:p>
        </p:txBody>
      </p:sp>
    </p:spTree>
    <p:extLst>
      <p:ext uri="{BB962C8B-B14F-4D97-AF65-F5344CB8AC3E}">
        <p14:creationId xmlns:p14="http://schemas.microsoft.com/office/powerpoint/2010/main" val="35851363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a:r>
              <a:rPr lang="ar-SA" dirty="0">
                <a:solidFill>
                  <a:srgbClr val="FF0000"/>
                </a:solidFill>
                <a:cs typeface="mohammad bold art 1" pitchFamily="2" charset="-78"/>
              </a:rPr>
              <a:t>البيئة القانونية</a:t>
            </a:r>
            <a:endParaRPr lang="fr-FR" dirty="0"/>
          </a:p>
        </p:txBody>
      </p:sp>
      <p:sp>
        <p:nvSpPr>
          <p:cNvPr id="3" name="Espace réservé du contenu 2"/>
          <p:cNvSpPr>
            <a:spLocks noGrp="1"/>
          </p:cNvSpPr>
          <p:nvPr>
            <p:ph idx="1"/>
          </p:nvPr>
        </p:nvSpPr>
        <p:spPr/>
        <p:txBody>
          <a:bodyPr>
            <a:normAutofit/>
          </a:bodyPr>
          <a:lstStyle/>
          <a:p>
            <a:pPr marL="0" indent="0" algn="justLow" rtl="1">
              <a:buNone/>
            </a:pPr>
            <a:r>
              <a:rPr lang="ar-SA" sz="3200" dirty="0">
                <a:solidFill>
                  <a:srgbClr val="000000"/>
                </a:solidFill>
                <a:cs typeface="Simplified Arabic" panose="02020603050405020304" pitchFamily="18" charset="-78"/>
              </a:rPr>
              <a:t>وتشمل ثلاثة جوانب رئيسية:  </a:t>
            </a:r>
          </a:p>
          <a:p>
            <a:pPr marL="0" indent="0" algn="justLow" rtl="1">
              <a:buNone/>
            </a:pPr>
            <a:r>
              <a:rPr lang="ar-SA" sz="3200" dirty="0">
                <a:solidFill>
                  <a:srgbClr val="000000"/>
                </a:solidFill>
                <a:cs typeface="Simplified Arabic" panose="02020603050405020304" pitchFamily="18" charset="-78"/>
              </a:rPr>
              <a:t>- الأنظمة والقوانين الدولية </a:t>
            </a:r>
          </a:p>
          <a:p>
            <a:pPr marL="0" indent="0" algn="justLow" rtl="1">
              <a:buNone/>
            </a:pPr>
            <a:r>
              <a:rPr lang="ar-SA" sz="3200" dirty="0">
                <a:solidFill>
                  <a:srgbClr val="000000"/>
                </a:solidFill>
                <a:cs typeface="Simplified Arabic" panose="02020603050405020304" pitchFamily="18" charset="-78"/>
              </a:rPr>
              <a:t>- الأنظمة والقوانين الإقليمية </a:t>
            </a:r>
          </a:p>
          <a:p>
            <a:pPr marL="0" indent="0" algn="justLow" rtl="1">
              <a:buNone/>
            </a:pPr>
            <a:r>
              <a:rPr lang="ar-SA" sz="3200" dirty="0">
                <a:solidFill>
                  <a:srgbClr val="000000"/>
                </a:solidFill>
                <a:cs typeface="Simplified Arabic" panose="02020603050405020304" pitchFamily="18" charset="-78"/>
              </a:rPr>
              <a:t>- الأنظمة والقوانين المحلية  </a:t>
            </a:r>
          </a:p>
          <a:p>
            <a:pPr algn="r" rtl="1"/>
            <a:endParaRPr lang="fr-FR" sz="3200" dirty="0"/>
          </a:p>
        </p:txBody>
      </p:sp>
    </p:spTree>
    <p:extLst>
      <p:ext uri="{BB962C8B-B14F-4D97-AF65-F5344CB8AC3E}">
        <p14:creationId xmlns:p14="http://schemas.microsoft.com/office/powerpoint/2010/main" val="3036594007"/>
      </p:ext>
    </p:extLst>
  </p:cSld>
  <p:clrMapOvr>
    <a:masterClrMapping/>
  </p:clrMapOvr>
</p:sld>
</file>

<file path=ppt/theme/theme1.xml><?xml version="1.0" encoding="utf-8"?>
<a:theme xmlns:a="http://schemas.openxmlformats.org/drawingml/2006/main" name="Facette">
  <a:themeElements>
    <a:clrScheme name="Facette">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te">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491</TotalTime>
  <Words>1850</Words>
  <Application>Microsoft Office PowerPoint</Application>
  <PresentationFormat>Grand écran</PresentationFormat>
  <Paragraphs>211</Paragraphs>
  <Slides>33</Slides>
  <Notes>0</Notes>
  <HiddenSlides>0</HiddenSlides>
  <MMClips>0</MMClips>
  <ScaleCrop>false</ScaleCrop>
  <HeadingPairs>
    <vt:vector size="6" baseType="variant">
      <vt:variant>
        <vt:lpstr>Polices utilisées</vt:lpstr>
      </vt:variant>
      <vt:variant>
        <vt:i4>13</vt:i4>
      </vt:variant>
      <vt:variant>
        <vt:lpstr>Thème</vt:lpstr>
      </vt:variant>
      <vt:variant>
        <vt:i4>1</vt:i4>
      </vt:variant>
      <vt:variant>
        <vt:lpstr>Titres des diapositives</vt:lpstr>
      </vt:variant>
      <vt:variant>
        <vt:i4>33</vt:i4>
      </vt:variant>
    </vt:vector>
  </HeadingPairs>
  <TitlesOfParts>
    <vt:vector size="47" baseType="lpstr">
      <vt:lpstr>Abadi MT Condensed Light</vt:lpstr>
      <vt:lpstr>Arial</vt:lpstr>
      <vt:lpstr>Calibri</vt:lpstr>
      <vt:lpstr>MCS TOPAZ HIGH</vt:lpstr>
      <vt:lpstr>mohammad bold art 1</vt:lpstr>
      <vt:lpstr>Simplified Arabic</vt:lpstr>
      <vt:lpstr>SKR HEAD1</vt:lpstr>
      <vt:lpstr>Tahoma</vt:lpstr>
      <vt:lpstr>Times New Roman</vt:lpstr>
      <vt:lpstr>Trebuchet MS</vt:lpstr>
      <vt:lpstr>Wingdings</vt:lpstr>
      <vt:lpstr>Wingdings 2</vt:lpstr>
      <vt:lpstr>Wingdings 3</vt:lpstr>
      <vt:lpstr>Facette</vt:lpstr>
      <vt:lpstr>التسويق الدولي </vt:lpstr>
      <vt:lpstr>الفرق بين التسويق المحلي والتسويق الدولي  </vt:lpstr>
      <vt:lpstr>تابـــع   </vt:lpstr>
      <vt:lpstr>بيئة التسويق الدولي</vt:lpstr>
      <vt:lpstr> تعريف بيئة التسويق الدولي </vt:lpstr>
      <vt:lpstr>أولاً: البيئـــة الاقتصاديـــــة </vt:lpstr>
      <vt:lpstr>ثانيا: العوامل الثقافيـة والاجتماعية </vt:lpstr>
      <vt:lpstr>ثالثاً: البيئة السياسية والقانونيــة </vt:lpstr>
      <vt:lpstr>البيئة القانونية</vt:lpstr>
      <vt:lpstr>رابعاً:  البيئة التنافسية </vt:lpstr>
      <vt:lpstr>Présentation PowerPoint</vt:lpstr>
      <vt:lpstr>خامساً: البيئة التكنولوجية </vt:lpstr>
      <vt:lpstr>خامساً: البيئة الايكولوجية (البيئة) </vt:lpstr>
      <vt:lpstr>Présentation PowerPoint</vt:lpstr>
      <vt:lpstr>Présentation PowerPoint</vt:lpstr>
      <vt:lpstr>                       القرار التسويقي ومهام بحوث التسويق         </vt:lpstr>
      <vt:lpstr>تابــع        </vt:lpstr>
      <vt:lpstr>تعريف  بحوث التسويق الدولي       </vt:lpstr>
      <vt:lpstr>أهميــة بحوث التسويق الدولي       </vt:lpstr>
      <vt:lpstr>أنواع بحوث التسويق        </vt:lpstr>
      <vt:lpstr>Présentation PowerPoint</vt:lpstr>
      <vt:lpstr>Présentation PowerPoint</vt:lpstr>
      <vt:lpstr>Présentation PowerPoint</vt:lpstr>
      <vt:lpstr>Présentation PowerPoint</vt:lpstr>
      <vt:lpstr>مجالات بحوث التسويق الدولي       </vt:lpstr>
      <vt:lpstr>Présentation PowerPoint</vt:lpstr>
      <vt:lpstr>Présentation PowerPoint</vt:lpstr>
      <vt:lpstr>Présentation PowerPoint</vt:lpstr>
      <vt:lpstr>خطوات بحوث التسويق الدولية   </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التسويق الدولي</dc:title>
  <dc:creator>HOME</dc:creator>
  <cp:lastModifiedBy>HOME</cp:lastModifiedBy>
  <cp:revision>126</cp:revision>
  <dcterms:created xsi:type="dcterms:W3CDTF">2021-12-05T13:55:49Z</dcterms:created>
  <dcterms:modified xsi:type="dcterms:W3CDTF">2022-04-20T09:43:44Z</dcterms:modified>
</cp:coreProperties>
</file>