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78" r:id="rId5"/>
    <p:sldId id="260" r:id="rId6"/>
    <p:sldId id="259" r:id="rId7"/>
    <p:sldId id="279" r:id="rId8"/>
    <p:sldId id="262" r:id="rId9"/>
    <p:sldId id="263" r:id="rId10"/>
    <p:sldId id="264" r:id="rId11"/>
    <p:sldId id="265" r:id="rId12"/>
    <p:sldId id="277" r:id="rId13"/>
    <p:sldId id="276" r:id="rId14"/>
    <p:sldId id="267" r:id="rId15"/>
    <p:sldId id="268" r:id="rId16"/>
    <p:sldId id="275" r:id="rId17"/>
    <p:sldId id="274" r:id="rId18"/>
    <p:sldId id="273" r:id="rId19"/>
    <p:sldId id="270" r:id="rId20"/>
    <p:sldId id="272"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590"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A4A6CB-2D69-4A2D-900E-3AE71E1B207B}" type="doc">
      <dgm:prSet loTypeId="urn:microsoft.com/office/officeart/2005/8/layout/radial5" loCatId="cycle" qsTypeId="urn:microsoft.com/office/officeart/2005/8/quickstyle/3d3" qsCatId="3D" csTypeId="urn:microsoft.com/office/officeart/2005/8/colors/accent3_2" csCatId="accent3" phldr="1"/>
      <dgm:spPr/>
      <dgm:t>
        <a:bodyPr/>
        <a:lstStyle/>
        <a:p>
          <a:endParaRPr lang="fr-FR"/>
        </a:p>
      </dgm:t>
    </dgm:pt>
    <dgm:pt modelId="{9C385F1B-3477-4478-8C80-A1AEE96211F9}">
      <dgm:prSet phldrT="[Texte]">
        <dgm:style>
          <a:lnRef idx="1">
            <a:schemeClr val="accent5"/>
          </a:lnRef>
          <a:fillRef idx="2">
            <a:schemeClr val="accent5"/>
          </a:fillRef>
          <a:effectRef idx="1">
            <a:schemeClr val="accent5"/>
          </a:effectRef>
          <a:fontRef idx="minor">
            <a:schemeClr val="dk1"/>
          </a:fontRef>
        </dgm:style>
      </dgm:prSet>
      <dgm:spPr/>
      <dgm:t>
        <a:bodyPr/>
        <a:lstStyle/>
        <a:p>
          <a:r>
            <a:rPr lang="ar-DZ" b="1" dirty="0">
              <a:solidFill>
                <a:srgbClr val="FF0000"/>
              </a:solidFill>
            </a:rPr>
            <a:t>قياس النمو نوعيا</a:t>
          </a:r>
          <a:endParaRPr lang="fr-FR" b="1" dirty="0">
            <a:solidFill>
              <a:srgbClr val="FF0000"/>
            </a:solidFill>
          </a:endParaRPr>
        </a:p>
      </dgm:t>
    </dgm:pt>
    <dgm:pt modelId="{1B0F48FB-A0D4-42E3-A5CF-9D02BBB9278C}" type="parTrans" cxnId="{C89ED8C7-EAB9-472C-ADF0-F931815DF53A}">
      <dgm:prSet/>
      <dgm:spPr/>
      <dgm:t>
        <a:bodyPr/>
        <a:lstStyle/>
        <a:p>
          <a:endParaRPr lang="fr-FR"/>
        </a:p>
      </dgm:t>
    </dgm:pt>
    <dgm:pt modelId="{8B31F736-2BD2-4F37-BC4F-ACD8456F1BBE}" type="sibTrans" cxnId="{C89ED8C7-EAB9-472C-ADF0-F931815DF53A}">
      <dgm:prSet/>
      <dgm:spPr/>
      <dgm:t>
        <a:bodyPr/>
        <a:lstStyle/>
        <a:p>
          <a:endParaRPr lang="fr-FR"/>
        </a:p>
      </dgm:t>
    </dgm:pt>
    <dgm:pt modelId="{B9636051-7086-42AE-9884-CB927530A8D6}">
      <dgm:prSet phldrT="[Texte]">
        <dgm:style>
          <a:lnRef idx="1">
            <a:schemeClr val="accent5"/>
          </a:lnRef>
          <a:fillRef idx="2">
            <a:schemeClr val="accent5"/>
          </a:fillRef>
          <a:effectRef idx="1">
            <a:schemeClr val="accent5"/>
          </a:effectRef>
          <a:fontRef idx="minor">
            <a:schemeClr val="dk1"/>
          </a:fontRef>
        </dgm:style>
      </dgm:prSet>
      <dgm:spPr/>
      <dgm:t>
        <a:bodyPr/>
        <a:lstStyle/>
        <a:p>
          <a:r>
            <a:rPr lang="ar-DZ" b="1" dirty="0">
              <a:solidFill>
                <a:schemeClr val="accent2">
                  <a:lumMod val="50000"/>
                </a:schemeClr>
              </a:solidFill>
              <a:latin typeface="Sakkal Majalla" pitchFamily="2" charset="-78"/>
              <a:cs typeface="Sakkal Majalla" pitchFamily="2" charset="-78"/>
            </a:rPr>
            <a:t>تعديلات في أنشطة المؤسسة</a:t>
          </a:r>
          <a:endParaRPr lang="fr-FR" b="1" dirty="0">
            <a:solidFill>
              <a:schemeClr val="accent2">
                <a:lumMod val="50000"/>
              </a:schemeClr>
            </a:solidFill>
            <a:latin typeface="Sakkal Majalla" pitchFamily="2" charset="-78"/>
            <a:cs typeface="Sakkal Majalla" pitchFamily="2" charset="-78"/>
          </a:endParaRPr>
        </a:p>
      </dgm:t>
    </dgm:pt>
    <dgm:pt modelId="{72FBEAE3-625D-4EB0-AE81-0EB8424C5765}" type="parTrans" cxnId="{52018265-85A8-4C7E-A09B-E1B3A59FB89C}">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A658A0B6-9471-4226-8C41-E1F953901ECF}" type="sibTrans" cxnId="{52018265-85A8-4C7E-A09B-E1B3A59FB89C}">
      <dgm:prSet/>
      <dgm:spPr/>
      <dgm:t>
        <a:bodyPr/>
        <a:lstStyle/>
        <a:p>
          <a:endParaRPr lang="fr-FR"/>
        </a:p>
      </dgm:t>
    </dgm:pt>
    <dgm:pt modelId="{6848EAE7-9630-410E-81B6-3A4E265EE3B9}">
      <dgm:prSet phldrT="[Texte]">
        <dgm:style>
          <a:lnRef idx="1">
            <a:schemeClr val="accent5"/>
          </a:lnRef>
          <a:fillRef idx="2">
            <a:schemeClr val="accent5"/>
          </a:fillRef>
          <a:effectRef idx="1">
            <a:schemeClr val="accent5"/>
          </a:effectRef>
          <a:fontRef idx="minor">
            <a:schemeClr val="dk1"/>
          </a:fontRef>
        </dgm:style>
      </dgm:prSet>
      <dgm:spPr/>
      <dgm:t>
        <a:bodyPr/>
        <a:lstStyle/>
        <a:p>
          <a:pPr algn="ctr"/>
          <a:r>
            <a:rPr lang="ar-DZ" b="1" dirty="0">
              <a:solidFill>
                <a:schemeClr val="accent2">
                  <a:lumMod val="50000"/>
                </a:schemeClr>
              </a:solidFill>
              <a:latin typeface="Sakkal Majalla" pitchFamily="2" charset="-78"/>
              <a:cs typeface="Sakkal Majalla" pitchFamily="2" charset="-78"/>
            </a:rPr>
            <a:t>تعديلات في منتجاتها</a:t>
          </a:r>
          <a:endParaRPr lang="fr-FR" b="1" dirty="0">
            <a:solidFill>
              <a:schemeClr val="accent2">
                <a:lumMod val="50000"/>
              </a:schemeClr>
            </a:solidFill>
            <a:latin typeface="Sakkal Majalla" pitchFamily="2" charset="-78"/>
            <a:cs typeface="Sakkal Majalla" pitchFamily="2" charset="-78"/>
          </a:endParaRPr>
        </a:p>
      </dgm:t>
    </dgm:pt>
    <dgm:pt modelId="{00E6A880-2112-4D43-802F-6A2899A8EEC4}" type="parTrans" cxnId="{FC03DE3E-AD67-4FA2-B7EF-674401D40F69}">
      <dgm:prSet>
        <dgm:style>
          <a:lnRef idx="1">
            <a:schemeClr val="accent5"/>
          </a:lnRef>
          <a:fillRef idx="2">
            <a:schemeClr val="accent5"/>
          </a:fillRef>
          <a:effectRef idx="1">
            <a:schemeClr val="accent5"/>
          </a:effectRef>
          <a:fontRef idx="minor">
            <a:schemeClr val="dk1"/>
          </a:fontRef>
        </dgm:style>
      </dgm:prSet>
      <dgm:spPr>
        <a:solidFill>
          <a:srgbClr val="92D050"/>
        </a:solidFill>
        <a:ln>
          <a:solidFill>
            <a:schemeClr val="accent1"/>
          </a:solidFill>
        </a:ln>
      </dgm:spPr>
      <dgm:t>
        <a:bodyPr/>
        <a:lstStyle/>
        <a:p>
          <a:endParaRPr lang="fr-FR"/>
        </a:p>
      </dgm:t>
    </dgm:pt>
    <dgm:pt modelId="{145ED3D1-A86D-43DA-A9A0-4A88949F30E4}" type="sibTrans" cxnId="{FC03DE3E-AD67-4FA2-B7EF-674401D40F69}">
      <dgm:prSet/>
      <dgm:spPr/>
      <dgm:t>
        <a:bodyPr/>
        <a:lstStyle/>
        <a:p>
          <a:endParaRPr lang="fr-FR"/>
        </a:p>
      </dgm:t>
    </dgm:pt>
    <dgm:pt modelId="{11595CE9-C412-4C6D-A4AE-FC6EB379531A}">
      <dgm:prSet phldrT="[Texte]">
        <dgm:style>
          <a:lnRef idx="1">
            <a:schemeClr val="accent5"/>
          </a:lnRef>
          <a:fillRef idx="2">
            <a:schemeClr val="accent5"/>
          </a:fillRef>
          <a:effectRef idx="1">
            <a:schemeClr val="accent5"/>
          </a:effectRef>
          <a:fontRef idx="minor">
            <a:schemeClr val="dk1"/>
          </a:fontRef>
        </dgm:style>
      </dgm:prSet>
      <dgm:spPr/>
      <dgm:t>
        <a:bodyPr/>
        <a:lstStyle/>
        <a:p>
          <a:pPr algn="ctr"/>
          <a:r>
            <a:rPr lang="ar-DZ" b="1" dirty="0">
              <a:solidFill>
                <a:schemeClr val="accent2">
                  <a:lumMod val="50000"/>
                </a:schemeClr>
              </a:solidFill>
              <a:latin typeface="Sakkal Majalla" pitchFamily="2" charset="-78"/>
              <a:cs typeface="Sakkal Majalla" pitchFamily="2" charset="-78"/>
            </a:rPr>
            <a:t>تعديلات في تشكيلة منتجات</a:t>
          </a:r>
          <a:endParaRPr lang="fr-FR" b="1" dirty="0">
            <a:solidFill>
              <a:schemeClr val="accent2">
                <a:lumMod val="50000"/>
              </a:schemeClr>
            </a:solidFill>
            <a:latin typeface="Sakkal Majalla" pitchFamily="2" charset="-78"/>
            <a:cs typeface="Sakkal Majalla" pitchFamily="2" charset="-78"/>
          </a:endParaRPr>
        </a:p>
      </dgm:t>
    </dgm:pt>
    <dgm:pt modelId="{D7740585-9D6E-4800-BFC1-4D697790D7AB}" type="parTrans" cxnId="{D1BFC88C-7419-43D9-B17E-8001190F2FE2}">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8A35A10B-7B80-456C-8656-EB8F5BBA9CA2}" type="sibTrans" cxnId="{D1BFC88C-7419-43D9-B17E-8001190F2FE2}">
      <dgm:prSet/>
      <dgm:spPr/>
      <dgm:t>
        <a:bodyPr/>
        <a:lstStyle/>
        <a:p>
          <a:endParaRPr lang="fr-FR"/>
        </a:p>
      </dgm:t>
    </dgm:pt>
    <dgm:pt modelId="{8D7CDEE5-2DF6-4A88-81CD-7F59CF3F550E}">
      <dgm:prSet phldrT="[Texte]">
        <dgm:style>
          <a:lnRef idx="1">
            <a:schemeClr val="accent5"/>
          </a:lnRef>
          <a:fillRef idx="2">
            <a:schemeClr val="accent5"/>
          </a:fillRef>
          <a:effectRef idx="1">
            <a:schemeClr val="accent5"/>
          </a:effectRef>
          <a:fontRef idx="minor">
            <a:schemeClr val="dk1"/>
          </a:fontRef>
        </dgm:style>
      </dgm:prSet>
      <dgm:spPr/>
      <dgm:t>
        <a:bodyPr/>
        <a:lstStyle/>
        <a:p>
          <a:pPr algn="ctr"/>
          <a:r>
            <a:rPr lang="ar-DZ" b="1" dirty="0">
              <a:solidFill>
                <a:schemeClr val="accent2">
                  <a:lumMod val="50000"/>
                </a:schemeClr>
              </a:solidFill>
              <a:latin typeface="Sakkal Majalla" pitchFamily="2" charset="-78"/>
              <a:cs typeface="Sakkal Majalla" pitchFamily="2" charset="-78"/>
            </a:rPr>
            <a:t>استعمال شبكات توزيع جديدة </a:t>
          </a:r>
          <a:endParaRPr lang="fr-FR" b="1" dirty="0">
            <a:solidFill>
              <a:schemeClr val="accent2">
                <a:lumMod val="50000"/>
              </a:schemeClr>
            </a:solidFill>
            <a:latin typeface="Sakkal Majalla" pitchFamily="2" charset="-78"/>
            <a:cs typeface="Sakkal Majalla" pitchFamily="2" charset="-78"/>
          </a:endParaRPr>
        </a:p>
      </dgm:t>
    </dgm:pt>
    <dgm:pt modelId="{248D5C92-5F54-40E3-A529-6C8B63816635}" type="parTrans" cxnId="{5289AFFB-370D-4CE7-97D4-D988D321BFC3}">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CCBE8B83-D323-48CC-B534-18BEB1EF347D}" type="sibTrans" cxnId="{5289AFFB-370D-4CE7-97D4-D988D321BFC3}">
      <dgm:prSet/>
      <dgm:spPr/>
      <dgm:t>
        <a:bodyPr/>
        <a:lstStyle/>
        <a:p>
          <a:endParaRPr lang="fr-FR"/>
        </a:p>
      </dgm:t>
    </dgm:pt>
    <dgm:pt modelId="{3A91B08F-7FA7-46DD-A59E-6DC9A71784E1}">
      <dgm:prSet>
        <dgm:style>
          <a:lnRef idx="1">
            <a:schemeClr val="accent5"/>
          </a:lnRef>
          <a:fillRef idx="2">
            <a:schemeClr val="accent5"/>
          </a:fillRef>
          <a:effectRef idx="1">
            <a:schemeClr val="accent5"/>
          </a:effectRef>
          <a:fontRef idx="minor">
            <a:schemeClr val="dk1"/>
          </a:fontRef>
        </dgm:style>
      </dgm:prSet>
      <dgm:spPr/>
      <dgm:t>
        <a:bodyPr/>
        <a:lstStyle/>
        <a:p>
          <a:pPr algn="ctr"/>
          <a:r>
            <a:rPr lang="ar-DZ" b="1">
              <a:solidFill>
                <a:schemeClr val="accent2">
                  <a:lumMod val="50000"/>
                </a:schemeClr>
              </a:solidFill>
              <a:latin typeface="Sakkal Majalla" pitchFamily="2" charset="-78"/>
              <a:cs typeface="Sakkal Majalla" pitchFamily="2" charset="-78"/>
            </a:rPr>
            <a:t>زيادة القدرة التنافسية للمؤسسة</a:t>
          </a:r>
          <a:endParaRPr lang="fr-FR" b="1">
            <a:solidFill>
              <a:schemeClr val="accent2">
                <a:lumMod val="50000"/>
              </a:schemeClr>
            </a:solidFill>
            <a:latin typeface="Sakkal Majalla" pitchFamily="2" charset="-78"/>
            <a:cs typeface="Sakkal Majalla" pitchFamily="2" charset="-78"/>
          </a:endParaRPr>
        </a:p>
      </dgm:t>
    </dgm:pt>
    <dgm:pt modelId="{9C28B7B6-FF09-4906-B7D5-93B9C56DC0B2}" type="parTrans" cxnId="{6A32353E-0FA2-494D-95F1-68B6B04D8E80}">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CE374EE5-75CF-4A4C-B5C4-AC870621833C}" type="sibTrans" cxnId="{6A32353E-0FA2-494D-95F1-68B6B04D8E80}">
      <dgm:prSet/>
      <dgm:spPr/>
      <dgm:t>
        <a:bodyPr/>
        <a:lstStyle/>
        <a:p>
          <a:endParaRPr lang="fr-FR"/>
        </a:p>
      </dgm:t>
    </dgm:pt>
    <dgm:pt modelId="{B549999E-31F8-4416-B223-CC2E0CA88CA7}">
      <dgm:prSet>
        <dgm:style>
          <a:lnRef idx="1">
            <a:schemeClr val="accent5"/>
          </a:lnRef>
          <a:fillRef idx="2">
            <a:schemeClr val="accent5"/>
          </a:fillRef>
          <a:effectRef idx="1">
            <a:schemeClr val="accent5"/>
          </a:effectRef>
          <a:fontRef idx="minor">
            <a:schemeClr val="dk1"/>
          </a:fontRef>
        </dgm:style>
      </dgm:prSet>
      <dgm:spPr/>
      <dgm:t>
        <a:bodyPr/>
        <a:lstStyle/>
        <a:p>
          <a:pPr algn="ctr"/>
          <a:r>
            <a:rPr lang="ar-DZ" b="1">
              <a:solidFill>
                <a:schemeClr val="accent2">
                  <a:lumMod val="50000"/>
                </a:schemeClr>
              </a:solidFill>
              <a:latin typeface="Sakkal Majalla" pitchFamily="2" charset="-78"/>
              <a:cs typeface="Sakkal Majalla" pitchFamily="2" charset="-78"/>
            </a:rPr>
            <a:t>تغير في الهيكل التنظيمي</a:t>
          </a:r>
          <a:endParaRPr lang="fr-FR" b="1">
            <a:solidFill>
              <a:schemeClr val="accent2">
                <a:lumMod val="50000"/>
              </a:schemeClr>
            </a:solidFill>
            <a:latin typeface="Sakkal Majalla" pitchFamily="2" charset="-78"/>
            <a:cs typeface="Sakkal Majalla" pitchFamily="2" charset="-78"/>
          </a:endParaRPr>
        </a:p>
      </dgm:t>
    </dgm:pt>
    <dgm:pt modelId="{33574025-B63C-4959-8509-FF8646886C27}" type="parTrans" cxnId="{751A6931-34D3-436C-AD77-0F18D0771679}">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18C453C5-025B-42A1-9A55-DB0A8404B191}" type="sibTrans" cxnId="{751A6931-34D3-436C-AD77-0F18D0771679}">
      <dgm:prSet/>
      <dgm:spPr/>
      <dgm:t>
        <a:bodyPr/>
        <a:lstStyle/>
        <a:p>
          <a:endParaRPr lang="fr-FR"/>
        </a:p>
      </dgm:t>
    </dgm:pt>
    <dgm:pt modelId="{7D9CC372-30A3-4146-A7AE-C34DF93C2E12}">
      <dgm:prSet/>
      <dgm:spPr/>
      <dgm:t>
        <a:bodyPr/>
        <a:lstStyle/>
        <a:p>
          <a:endParaRPr lang="fr-FR"/>
        </a:p>
      </dgm:t>
    </dgm:pt>
    <dgm:pt modelId="{7D0B7982-2808-48DE-B47E-77C79E1BCF5A}" type="parTrans" cxnId="{C9F9AD9E-8009-4586-BE92-FA2B993AFC6C}">
      <dgm:prSet/>
      <dgm:spPr/>
      <dgm:t>
        <a:bodyPr/>
        <a:lstStyle/>
        <a:p>
          <a:endParaRPr lang="fr-FR"/>
        </a:p>
      </dgm:t>
    </dgm:pt>
    <dgm:pt modelId="{17B0A44A-6BD3-4BFA-B36E-4DC6DD5234B1}" type="sibTrans" cxnId="{C9F9AD9E-8009-4586-BE92-FA2B993AFC6C}">
      <dgm:prSet/>
      <dgm:spPr/>
      <dgm:t>
        <a:bodyPr/>
        <a:lstStyle/>
        <a:p>
          <a:endParaRPr lang="fr-FR"/>
        </a:p>
      </dgm:t>
    </dgm:pt>
    <dgm:pt modelId="{09164F40-B4CE-4C40-97A2-5C44E8039896}">
      <dgm:prSet/>
      <dgm:spPr/>
      <dgm:t>
        <a:bodyPr/>
        <a:lstStyle/>
        <a:p>
          <a:endParaRPr lang="fr-FR"/>
        </a:p>
      </dgm:t>
    </dgm:pt>
    <dgm:pt modelId="{C9DE45EF-49A3-47EF-94A3-5F09E799E825}" type="parTrans" cxnId="{52D782E5-50D4-4540-858B-4D289D6F9B04}">
      <dgm:prSet/>
      <dgm:spPr/>
      <dgm:t>
        <a:bodyPr/>
        <a:lstStyle/>
        <a:p>
          <a:endParaRPr lang="fr-FR"/>
        </a:p>
      </dgm:t>
    </dgm:pt>
    <dgm:pt modelId="{4BB120F7-D15C-49B0-A93C-A3B870BFB6DA}" type="sibTrans" cxnId="{52D782E5-50D4-4540-858B-4D289D6F9B04}">
      <dgm:prSet/>
      <dgm:spPr/>
      <dgm:t>
        <a:bodyPr/>
        <a:lstStyle/>
        <a:p>
          <a:endParaRPr lang="fr-FR"/>
        </a:p>
      </dgm:t>
    </dgm:pt>
    <dgm:pt modelId="{7F8E9AFA-E03B-4593-863E-5F4E839DED00}">
      <dgm:prSet>
        <dgm:style>
          <a:lnRef idx="1">
            <a:schemeClr val="accent5"/>
          </a:lnRef>
          <a:fillRef idx="2">
            <a:schemeClr val="accent5"/>
          </a:fillRef>
          <a:effectRef idx="1">
            <a:schemeClr val="accent5"/>
          </a:effectRef>
          <a:fontRef idx="minor">
            <a:schemeClr val="dk1"/>
          </a:fontRef>
        </dgm:style>
      </dgm:prSet>
      <dgm:spPr/>
      <dgm:t>
        <a:bodyPr/>
        <a:lstStyle/>
        <a:p>
          <a:pPr algn="ctr"/>
          <a:r>
            <a:rPr lang="ar-DZ" b="1">
              <a:solidFill>
                <a:schemeClr val="accent2">
                  <a:lumMod val="50000"/>
                </a:schemeClr>
              </a:solidFill>
              <a:latin typeface="Sakkal Majalla" pitchFamily="2" charset="-78"/>
              <a:cs typeface="Sakkal Majalla" pitchFamily="2" charset="-78"/>
            </a:rPr>
            <a:t>زيادة الوعي بالعلامة التجارية</a:t>
          </a:r>
          <a:endParaRPr lang="fr-FR" b="1">
            <a:solidFill>
              <a:schemeClr val="accent2">
                <a:lumMod val="50000"/>
              </a:schemeClr>
            </a:solidFill>
            <a:latin typeface="Sakkal Majalla" pitchFamily="2" charset="-78"/>
            <a:cs typeface="Sakkal Majalla" pitchFamily="2" charset="-78"/>
          </a:endParaRPr>
        </a:p>
      </dgm:t>
    </dgm:pt>
    <dgm:pt modelId="{DB406178-052F-4AF3-B2AD-B8F7B3D2D45C}" type="parTrans" cxnId="{8C50A140-AB62-46A0-9825-E7940B1709D1}">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6A5B2990-9FDF-41FD-9069-C682A3AFD0EA}" type="sibTrans" cxnId="{8C50A140-AB62-46A0-9825-E7940B1709D1}">
      <dgm:prSet/>
      <dgm:spPr/>
      <dgm:t>
        <a:bodyPr/>
        <a:lstStyle/>
        <a:p>
          <a:endParaRPr lang="fr-FR"/>
        </a:p>
      </dgm:t>
    </dgm:pt>
    <dgm:pt modelId="{70D60335-A2E5-40E4-B536-D305926AC569}">
      <dgm:prSet>
        <dgm:style>
          <a:lnRef idx="1">
            <a:schemeClr val="accent5"/>
          </a:lnRef>
          <a:fillRef idx="2">
            <a:schemeClr val="accent5"/>
          </a:fillRef>
          <a:effectRef idx="1">
            <a:schemeClr val="accent5"/>
          </a:effectRef>
          <a:fontRef idx="minor">
            <a:schemeClr val="dk1"/>
          </a:fontRef>
        </dgm:style>
      </dgm:prSet>
      <dgm:spPr/>
      <dgm:t>
        <a:bodyPr/>
        <a:lstStyle/>
        <a:p>
          <a:pPr algn="ctr"/>
          <a:r>
            <a:rPr lang="ar-DZ" b="1" dirty="0">
              <a:solidFill>
                <a:schemeClr val="accent2">
                  <a:lumMod val="50000"/>
                </a:schemeClr>
              </a:solidFill>
              <a:latin typeface="Sakkal Majalla" pitchFamily="2" charset="-78"/>
              <a:cs typeface="Sakkal Majalla" pitchFamily="2" charset="-78"/>
            </a:rPr>
            <a:t>تحسن صورة المؤسسة</a:t>
          </a:r>
          <a:endParaRPr lang="fr-FR" b="1" dirty="0">
            <a:solidFill>
              <a:schemeClr val="accent2">
                <a:lumMod val="50000"/>
              </a:schemeClr>
            </a:solidFill>
            <a:latin typeface="Sakkal Majalla" pitchFamily="2" charset="-78"/>
            <a:cs typeface="Sakkal Majalla" pitchFamily="2" charset="-78"/>
          </a:endParaRPr>
        </a:p>
      </dgm:t>
    </dgm:pt>
    <dgm:pt modelId="{805AB5F9-0C96-48CE-BFC1-19B1BCFD317E}" type="parTrans" cxnId="{11F52EBB-DADC-4217-AA73-229A99D0719E}">
      <dgm:prSet>
        <dgm:style>
          <a:lnRef idx="1">
            <a:schemeClr val="accent5"/>
          </a:lnRef>
          <a:fillRef idx="2">
            <a:schemeClr val="accent5"/>
          </a:fillRef>
          <a:effectRef idx="1">
            <a:schemeClr val="accent5"/>
          </a:effectRef>
          <a:fontRef idx="minor">
            <a:schemeClr val="dk1"/>
          </a:fontRef>
        </dgm:style>
      </dgm:prSet>
      <dgm:spPr>
        <a:solidFill>
          <a:srgbClr val="92D050"/>
        </a:solidFill>
      </dgm:spPr>
      <dgm:t>
        <a:bodyPr/>
        <a:lstStyle/>
        <a:p>
          <a:endParaRPr lang="fr-FR"/>
        </a:p>
      </dgm:t>
    </dgm:pt>
    <dgm:pt modelId="{FCE70BCA-4C92-4432-9CDC-15CB3FD621AA}" type="sibTrans" cxnId="{11F52EBB-DADC-4217-AA73-229A99D0719E}">
      <dgm:prSet/>
      <dgm:spPr/>
      <dgm:t>
        <a:bodyPr/>
        <a:lstStyle/>
        <a:p>
          <a:endParaRPr lang="fr-FR"/>
        </a:p>
      </dgm:t>
    </dgm:pt>
    <dgm:pt modelId="{20D8C5D1-EBE9-4A43-9211-FCC7228CF28A}" type="pres">
      <dgm:prSet presAssocID="{57A4A6CB-2D69-4A2D-900E-3AE71E1B207B}" presName="Name0" presStyleCnt="0">
        <dgm:presLayoutVars>
          <dgm:chMax val="1"/>
          <dgm:dir/>
          <dgm:animLvl val="ctr"/>
          <dgm:resizeHandles val="exact"/>
        </dgm:presLayoutVars>
      </dgm:prSet>
      <dgm:spPr/>
      <dgm:t>
        <a:bodyPr/>
        <a:lstStyle/>
        <a:p>
          <a:endParaRPr lang="fr-FR"/>
        </a:p>
      </dgm:t>
    </dgm:pt>
    <dgm:pt modelId="{4D6676F3-10FC-4FD3-A6EB-69004CB22214}" type="pres">
      <dgm:prSet presAssocID="{9C385F1B-3477-4478-8C80-A1AEE96211F9}" presName="centerShape" presStyleLbl="node0" presStyleIdx="0" presStyleCnt="1" custScaleX="110884"/>
      <dgm:spPr/>
      <dgm:t>
        <a:bodyPr/>
        <a:lstStyle/>
        <a:p>
          <a:endParaRPr lang="fr-FR"/>
        </a:p>
      </dgm:t>
    </dgm:pt>
    <dgm:pt modelId="{430CBA00-E8C0-476F-A375-099681F2CB39}" type="pres">
      <dgm:prSet presAssocID="{72FBEAE3-625D-4EB0-AE81-0EB8424C5765}" presName="parTrans" presStyleLbl="sibTrans2D1" presStyleIdx="0" presStyleCnt="8"/>
      <dgm:spPr/>
      <dgm:t>
        <a:bodyPr/>
        <a:lstStyle/>
        <a:p>
          <a:endParaRPr lang="fr-FR"/>
        </a:p>
      </dgm:t>
    </dgm:pt>
    <dgm:pt modelId="{3059E79F-CC93-4DED-834C-D378A253FA90}" type="pres">
      <dgm:prSet presAssocID="{72FBEAE3-625D-4EB0-AE81-0EB8424C5765}" presName="connectorText" presStyleLbl="sibTrans2D1" presStyleIdx="0" presStyleCnt="8"/>
      <dgm:spPr/>
      <dgm:t>
        <a:bodyPr/>
        <a:lstStyle/>
        <a:p>
          <a:endParaRPr lang="fr-FR"/>
        </a:p>
      </dgm:t>
    </dgm:pt>
    <dgm:pt modelId="{5247E1D6-1937-492A-8118-0381FE649205}" type="pres">
      <dgm:prSet presAssocID="{B9636051-7086-42AE-9884-CB927530A8D6}" presName="node" presStyleLbl="node1" presStyleIdx="0" presStyleCnt="8">
        <dgm:presLayoutVars>
          <dgm:bulletEnabled val="1"/>
        </dgm:presLayoutVars>
      </dgm:prSet>
      <dgm:spPr/>
      <dgm:t>
        <a:bodyPr/>
        <a:lstStyle/>
        <a:p>
          <a:endParaRPr lang="fr-FR"/>
        </a:p>
      </dgm:t>
    </dgm:pt>
    <dgm:pt modelId="{DC5FA678-1198-4C38-A68A-1FAFEBB7823D}" type="pres">
      <dgm:prSet presAssocID="{00E6A880-2112-4D43-802F-6A2899A8EEC4}" presName="parTrans" presStyleLbl="sibTrans2D1" presStyleIdx="1" presStyleCnt="8"/>
      <dgm:spPr/>
      <dgm:t>
        <a:bodyPr/>
        <a:lstStyle/>
        <a:p>
          <a:endParaRPr lang="fr-FR"/>
        </a:p>
      </dgm:t>
    </dgm:pt>
    <dgm:pt modelId="{9E0E0209-3CAA-47EE-9C7A-83A15FA7C7E2}" type="pres">
      <dgm:prSet presAssocID="{00E6A880-2112-4D43-802F-6A2899A8EEC4}" presName="connectorText" presStyleLbl="sibTrans2D1" presStyleIdx="1" presStyleCnt="8"/>
      <dgm:spPr/>
      <dgm:t>
        <a:bodyPr/>
        <a:lstStyle/>
        <a:p>
          <a:endParaRPr lang="fr-FR"/>
        </a:p>
      </dgm:t>
    </dgm:pt>
    <dgm:pt modelId="{CE4439CD-5AAD-460F-9E0B-916B84A0AA4A}" type="pres">
      <dgm:prSet presAssocID="{6848EAE7-9630-410E-81B6-3A4E265EE3B9}" presName="node" presStyleLbl="node1" presStyleIdx="1" presStyleCnt="8">
        <dgm:presLayoutVars>
          <dgm:bulletEnabled val="1"/>
        </dgm:presLayoutVars>
      </dgm:prSet>
      <dgm:spPr/>
      <dgm:t>
        <a:bodyPr/>
        <a:lstStyle/>
        <a:p>
          <a:endParaRPr lang="fr-FR"/>
        </a:p>
      </dgm:t>
    </dgm:pt>
    <dgm:pt modelId="{10A56A68-7C25-4DE5-A16D-D14B42FEBCBF}" type="pres">
      <dgm:prSet presAssocID="{D7740585-9D6E-4800-BFC1-4D697790D7AB}" presName="parTrans" presStyleLbl="sibTrans2D1" presStyleIdx="2" presStyleCnt="8"/>
      <dgm:spPr/>
      <dgm:t>
        <a:bodyPr/>
        <a:lstStyle/>
        <a:p>
          <a:endParaRPr lang="fr-FR"/>
        </a:p>
      </dgm:t>
    </dgm:pt>
    <dgm:pt modelId="{7CF9FC09-075C-4696-95B5-82080C409F41}" type="pres">
      <dgm:prSet presAssocID="{D7740585-9D6E-4800-BFC1-4D697790D7AB}" presName="connectorText" presStyleLbl="sibTrans2D1" presStyleIdx="2" presStyleCnt="8"/>
      <dgm:spPr/>
      <dgm:t>
        <a:bodyPr/>
        <a:lstStyle/>
        <a:p>
          <a:endParaRPr lang="fr-FR"/>
        </a:p>
      </dgm:t>
    </dgm:pt>
    <dgm:pt modelId="{1C160B3D-3750-4438-8A1E-BE6A6848A222}" type="pres">
      <dgm:prSet presAssocID="{11595CE9-C412-4C6D-A4AE-FC6EB379531A}" presName="node" presStyleLbl="node1" presStyleIdx="2" presStyleCnt="8">
        <dgm:presLayoutVars>
          <dgm:bulletEnabled val="1"/>
        </dgm:presLayoutVars>
      </dgm:prSet>
      <dgm:spPr/>
      <dgm:t>
        <a:bodyPr/>
        <a:lstStyle/>
        <a:p>
          <a:endParaRPr lang="fr-FR"/>
        </a:p>
      </dgm:t>
    </dgm:pt>
    <dgm:pt modelId="{322BBB33-184A-4837-AEA3-4CC3BEAB2AF8}" type="pres">
      <dgm:prSet presAssocID="{248D5C92-5F54-40E3-A529-6C8B63816635}" presName="parTrans" presStyleLbl="sibTrans2D1" presStyleIdx="3" presStyleCnt="8"/>
      <dgm:spPr/>
      <dgm:t>
        <a:bodyPr/>
        <a:lstStyle/>
        <a:p>
          <a:endParaRPr lang="fr-FR"/>
        </a:p>
      </dgm:t>
    </dgm:pt>
    <dgm:pt modelId="{C70BB51B-1C9C-4E4F-B95F-F5E34B9A1838}" type="pres">
      <dgm:prSet presAssocID="{248D5C92-5F54-40E3-A529-6C8B63816635}" presName="connectorText" presStyleLbl="sibTrans2D1" presStyleIdx="3" presStyleCnt="8"/>
      <dgm:spPr/>
      <dgm:t>
        <a:bodyPr/>
        <a:lstStyle/>
        <a:p>
          <a:endParaRPr lang="fr-FR"/>
        </a:p>
      </dgm:t>
    </dgm:pt>
    <dgm:pt modelId="{2956203E-7F73-41DB-93CE-8798527594AB}" type="pres">
      <dgm:prSet presAssocID="{8D7CDEE5-2DF6-4A88-81CD-7F59CF3F550E}" presName="node" presStyleLbl="node1" presStyleIdx="3" presStyleCnt="8">
        <dgm:presLayoutVars>
          <dgm:bulletEnabled val="1"/>
        </dgm:presLayoutVars>
      </dgm:prSet>
      <dgm:spPr/>
      <dgm:t>
        <a:bodyPr/>
        <a:lstStyle/>
        <a:p>
          <a:endParaRPr lang="fr-FR"/>
        </a:p>
      </dgm:t>
    </dgm:pt>
    <dgm:pt modelId="{AB8466F1-643E-436C-BBAA-02F30AB10151}" type="pres">
      <dgm:prSet presAssocID="{9C28B7B6-FF09-4906-B7D5-93B9C56DC0B2}" presName="parTrans" presStyleLbl="sibTrans2D1" presStyleIdx="4" presStyleCnt="8"/>
      <dgm:spPr/>
      <dgm:t>
        <a:bodyPr/>
        <a:lstStyle/>
        <a:p>
          <a:endParaRPr lang="fr-FR"/>
        </a:p>
      </dgm:t>
    </dgm:pt>
    <dgm:pt modelId="{B081F4D5-33C5-44F3-80CE-854EE387CB0A}" type="pres">
      <dgm:prSet presAssocID="{9C28B7B6-FF09-4906-B7D5-93B9C56DC0B2}" presName="connectorText" presStyleLbl="sibTrans2D1" presStyleIdx="4" presStyleCnt="8"/>
      <dgm:spPr/>
      <dgm:t>
        <a:bodyPr/>
        <a:lstStyle/>
        <a:p>
          <a:endParaRPr lang="fr-FR"/>
        </a:p>
      </dgm:t>
    </dgm:pt>
    <dgm:pt modelId="{CEB7D1DC-E5A6-4D5F-9BB6-76A5E7D7469B}" type="pres">
      <dgm:prSet presAssocID="{3A91B08F-7FA7-46DD-A59E-6DC9A71784E1}" presName="node" presStyleLbl="node1" presStyleIdx="4" presStyleCnt="8">
        <dgm:presLayoutVars>
          <dgm:bulletEnabled val="1"/>
        </dgm:presLayoutVars>
      </dgm:prSet>
      <dgm:spPr/>
      <dgm:t>
        <a:bodyPr/>
        <a:lstStyle/>
        <a:p>
          <a:endParaRPr lang="fr-FR"/>
        </a:p>
      </dgm:t>
    </dgm:pt>
    <dgm:pt modelId="{238CB3CC-38E2-4FAB-87B1-7265EB1171E3}" type="pres">
      <dgm:prSet presAssocID="{DB406178-052F-4AF3-B2AD-B8F7B3D2D45C}" presName="parTrans" presStyleLbl="sibTrans2D1" presStyleIdx="5" presStyleCnt="8"/>
      <dgm:spPr/>
      <dgm:t>
        <a:bodyPr/>
        <a:lstStyle/>
        <a:p>
          <a:endParaRPr lang="fr-FR"/>
        </a:p>
      </dgm:t>
    </dgm:pt>
    <dgm:pt modelId="{50EEE261-62FA-4AC5-ACDB-3081AE55B29A}" type="pres">
      <dgm:prSet presAssocID="{DB406178-052F-4AF3-B2AD-B8F7B3D2D45C}" presName="connectorText" presStyleLbl="sibTrans2D1" presStyleIdx="5" presStyleCnt="8"/>
      <dgm:spPr/>
      <dgm:t>
        <a:bodyPr/>
        <a:lstStyle/>
        <a:p>
          <a:endParaRPr lang="fr-FR"/>
        </a:p>
      </dgm:t>
    </dgm:pt>
    <dgm:pt modelId="{D6172F04-4CBA-4D09-B769-7D36AE047A13}" type="pres">
      <dgm:prSet presAssocID="{7F8E9AFA-E03B-4593-863E-5F4E839DED00}" presName="node" presStyleLbl="node1" presStyleIdx="5" presStyleCnt="8">
        <dgm:presLayoutVars>
          <dgm:bulletEnabled val="1"/>
        </dgm:presLayoutVars>
      </dgm:prSet>
      <dgm:spPr/>
      <dgm:t>
        <a:bodyPr/>
        <a:lstStyle/>
        <a:p>
          <a:endParaRPr lang="fr-FR"/>
        </a:p>
      </dgm:t>
    </dgm:pt>
    <dgm:pt modelId="{DCEB75E9-91EC-4B60-A393-8A6568E9E281}" type="pres">
      <dgm:prSet presAssocID="{805AB5F9-0C96-48CE-BFC1-19B1BCFD317E}" presName="parTrans" presStyleLbl="sibTrans2D1" presStyleIdx="6" presStyleCnt="8"/>
      <dgm:spPr/>
      <dgm:t>
        <a:bodyPr/>
        <a:lstStyle/>
        <a:p>
          <a:endParaRPr lang="fr-FR"/>
        </a:p>
      </dgm:t>
    </dgm:pt>
    <dgm:pt modelId="{B2AA306C-ABB2-45AD-995A-3A726698483D}" type="pres">
      <dgm:prSet presAssocID="{805AB5F9-0C96-48CE-BFC1-19B1BCFD317E}" presName="connectorText" presStyleLbl="sibTrans2D1" presStyleIdx="6" presStyleCnt="8"/>
      <dgm:spPr/>
      <dgm:t>
        <a:bodyPr/>
        <a:lstStyle/>
        <a:p>
          <a:endParaRPr lang="fr-FR"/>
        </a:p>
      </dgm:t>
    </dgm:pt>
    <dgm:pt modelId="{33D77FA5-1C4D-44E9-A58F-B3B3E8FFC243}" type="pres">
      <dgm:prSet presAssocID="{70D60335-A2E5-40E4-B536-D305926AC569}" presName="node" presStyleLbl="node1" presStyleIdx="6" presStyleCnt="8">
        <dgm:presLayoutVars>
          <dgm:bulletEnabled val="1"/>
        </dgm:presLayoutVars>
      </dgm:prSet>
      <dgm:spPr/>
      <dgm:t>
        <a:bodyPr/>
        <a:lstStyle/>
        <a:p>
          <a:endParaRPr lang="fr-FR"/>
        </a:p>
      </dgm:t>
    </dgm:pt>
    <dgm:pt modelId="{1326CF9C-8422-401B-99F3-25CF52BB3187}" type="pres">
      <dgm:prSet presAssocID="{33574025-B63C-4959-8509-FF8646886C27}" presName="parTrans" presStyleLbl="sibTrans2D1" presStyleIdx="7" presStyleCnt="8"/>
      <dgm:spPr/>
      <dgm:t>
        <a:bodyPr/>
        <a:lstStyle/>
        <a:p>
          <a:endParaRPr lang="fr-FR"/>
        </a:p>
      </dgm:t>
    </dgm:pt>
    <dgm:pt modelId="{C9EEE490-64C2-4C3B-B7F4-D6B5B7CAEF98}" type="pres">
      <dgm:prSet presAssocID="{33574025-B63C-4959-8509-FF8646886C27}" presName="connectorText" presStyleLbl="sibTrans2D1" presStyleIdx="7" presStyleCnt="8"/>
      <dgm:spPr/>
      <dgm:t>
        <a:bodyPr/>
        <a:lstStyle/>
        <a:p>
          <a:endParaRPr lang="fr-FR"/>
        </a:p>
      </dgm:t>
    </dgm:pt>
    <dgm:pt modelId="{29CACB6F-21A7-4D6C-986A-258A6DB9ABE8}" type="pres">
      <dgm:prSet presAssocID="{B549999E-31F8-4416-B223-CC2E0CA88CA7}" presName="node" presStyleLbl="node1" presStyleIdx="7" presStyleCnt="8">
        <dgm:presLayoutVars>
          <dgm:bulletEnabled val="1"/>
        </dgm:presLayoutVars>
      </dgm:prSet>
      <dgm:spPr/>
      <dgm:t>
        <a:bodyPr/>
        <a:lstStyle/>
        <a:p>
          <a:endParaRPr lang="fr-FR"/>
        </a:p>
      </dgm:t>
    </dgm:pt>
  </dgm:ptLst>
  <dgm:cxnLst>
    <dgm:cxn modelId="{2B4E75A0-C8C0-4D35-8F7C-BA78A6719E60}" type="presOf" srcId="{6848EAE7-9630-410E-81B6-3A4E265EE3B9}" destId="{CE4439CD-5AAD-460F-9E0B-916B84A0AA4A}" srcOrd="0" destOrd="0" presId="urn:microsoft.com/office/officeart/2005/8/layout/radial5"/>
    <dgm:cxn modelId="{3F395B4B-804E-4A65-94B3-0AD835B19DA0}" type="presOf" srcId="{B9636051-7086-42AE-9884-CB927530A8D6}" destId="{5247E1D6-1937-492A-8118-0381FE649205}" srcOrd="0" destOrd="0" presId="urn:microsoft.com/office/officeart/2005/8/layout/radial5"/>
    <dgm:cxn modelId="{C9F9AD9E-8009-4586-BE92-FA2B993AFC6C}" srcId="{57A4A6CB-2D69-4A2D-900E-3AE71E1B207B}" destId="{7D9CC372-30A3-4146-A7AE-C34DF93C2E12}" srcOrd="1" destOrd="0" parTransId="{7D0B7982-2808-48DE-B47E-77C79E1BCF5A}" sibTransId="{17B0A44A-6BD3-4BFA-B36E-4DC6DD5234B1}"/>
    <dgm:cxn modelId="{6663D88E-F09C-4506-A91C-ADD76A7ACF72}" type="presOf" srcId="{7F8E9AFA-E03B-4593-863E-5F4E839DED00}" destId="{D6172F04-4CBA-4D09-B769-7D36AE047A13}" srcOrd="0" destOrd="0" presId="urn:microsoft.com/office/officeart/2005/8/layout/radial5"/>
    <dgm:cxn modelId="{52018265-85A8-4C7E-A09B-E1B3A59FB89C}" srcId="{9C385F1B-3477-4478-8C80-A1AEE96211F9}" destId="{B9636051-7086-42AE-9884-CB927530A8D6}" srcOrd="0" destOrd="0" parTransId="{72FBEAE3-625D-4EB0-AE81-0EB8424C5765}" sibTransId="{A658A0B6-9471-4226-8C41-E1F953901ECF}"/>
    <dgm:cxn modelId="{8C50A140-AB62-46A0-9825-E7940B1709D1}" srcId="{9C385F1B-3477-4478-8C80-A1AEE96211F9}" destId="{7F8E9AFA-E03B-4593-863E-5F4E839DED00}" srcOrd="5" destOrd="0" parTransId="{DB406178-052F-4AF3-B2AD-B8F7B3D2D45C}" sibTransId="{6A5B2990-9FDF-41FD-9069-C682A3AFD0EA}"/>
    <dgm:cxn modelId="{6A32353E-0FA2-494D-95F1-68B6B04D8E80}" srcId="{9C385F1B-3477-4478-8C80-A1AEE96211F9}" destId="{3A91B08F-7FA7-46DD-A59E-6DC9A71784E1}" srcOrd="4" destOrd="0" parTransId="{9C28B7B6-FF09-4906-B7D5-93B9C56DC0B2}" sibTransId="{CE374EE5-75CF-4A4C-B5C4-AC870621833C}"/>
    <dgm:cxn modelId="{09837502-89D8-467E-8660-CBF79103D97A}" type="presOf" srcId="{9C385F1B-3477-4478-8C80-A1AEE96211F9}" destId="{4D6676F3-10FC-4FD3-A6EB-69004CB22214}" srcOrd="0" destOrd="0" presId="urn:microsoft.com/office/officeart/2005/8/layout/radial5"/>
    <dgm:cxn modelId="{5289AFFB-370D-4CE7-97D4-D988D321BFC3}" srcId="{9C385F1B-3477-4478-8C80-A1AEE96211F9}" destId="{8D7CDEE5-2DF6-4A88-81CD-7F59CF3F550E}" srcOrd="3" destOrd="0" parTransId="{248D5C92-5F54-40E3-A529-6C8B63816635}" sibTransId="{CCBE8B83-D323-48CC-B534-18BEB1EF347D}"/>
    <dgm:cxn modelId="{1D348994-B3FE-43F2-91DF-61B7C00016E6}" type="presOf" srcId="{00E6A880-2112-4D43-802F-6A2899A8EEC4}" destId="{9E0E0209-3CAA-47EE-9C7A-83A15FA7C7E2}" srcOrd="1" destOrd="0" presId="urn:microsoft.com/office/officeart/2005/8/layout/radial5"/>
    <dgm:cxn modelId="{3AC7ABB4-8DC0-40B4-BC37-157CCE5A9309}" type="presOf" srcId="{72FBEAE3-625D-4EB0-AE81-0EB8424C5765}" destId="{3059E79F-CC93-4DED-834C-D378A253FA90}" srcOrd="1" destOrd="0" presId="urn:microsoft.com/office/officeart/2005/8/layout/radial5"/>
    <dgm:cxn modelId="{52D782E5-50D4-4540-858B-4D289D6F9B04}" srcId="{7D9CC372-30A3-4146-A7AE-C34DF93C2E12}" destId="{09164F40-B4CE-4C40-97A2-5C44E8039896}" srcOrd="0" destOrd="0" parTransId="{C9DE45EF-49A3-47EF-94A3-5F09E799E825}" sibTransId="{4BB120F7-D15C-49B0-A93C-A3B870BFB6DA}"/>
    <dgm:cxn modelId="{C32E342D-FA4D-49BF-B78F-D93F955ABF7B}" type="presOf" srcId="{9C28B7B6-FF09-4906-B7D5-93B9C56DC0B2}" destId="{B081F4D5-33C5-44F3-80CE-854EE387CB0A}" srcOrd="1" destOrd="0" presId="urn:microsoft.com/office/officeart/2005/8/layout/radial5"/>
    <dgm:cxn modelId="{B374A2C2-3948-4B7A-9F27-79CD90BD346A}" type="presOf" srcId="{D7740585-9D6E-4800-BFC1-4D697790D7AB}" destId="{7CF9FC09-075C-4696-95B5-82080C409F41}" srcOrd="1" destOrd="0" presId="urn:microsoft.com/office/officeart/2005/8/layout/radial5"/>
    <dgm:cxn modelId="{E49DC5D9-8B81-4FAB-B8A8-2D326C3B9424}" type="presOf" srcId="{11595CE9-C412-4C6D-A4AE-FC6EB379531A}" destId="{1C160B3D-3750-4438-8A1E-BE6A6848A222}" srcOrd="0" destOrd="0" presId="urn:microsoft.com/office/officeart/2005/8/layout/radial5"/>
    <dgm:cxn modelId="{751A6931-34D3-436C-AD77-0F18D0771679}" srcId="{9C385F1B-3477-4478-8C80-A1AEE96211F9}" destId="{B549999E-31F8-4416-B223-CC2E0CA88CA7}" srcOrd="7" destOrd="0" parTransId="{33574025-B63C-4959-8509-FF8646886C27}" sibTransId="{18C453C5-025B-42A1-9A55-DB0A8404B191}"/>
    <dgm:cxn modelId="{98A14D9C-52EA-46D5-9632-30279501A308}" type="presOf" srcId="{B549999E-31F8-4416-B223-CC2E0CA88CA7}" destId="{29CACB6F-21A7-4D6C-986A-258A6DB9ABE8}" srcOrd="0" destOrd="0" presId="urn:microsoft.com/office/officeart/2005/8/layout/radial5"/>
    <dgm:cxn modelId="{50910AE6-F852-41FE-9ACB-5CB1DB5F5262}" type="presOf" srcId="{33574025-B63C-4959-8509-FF8646886C27}" destId="{C9EEE490-64C2-4C3B-B7F4-D6B5B7CAEF98}" srcOrd="1" destOrd="0" presId="urn:microsoft.com/office/officeart/2005/8/layout/radial5"/>
    <dgm:cxn modelId="{1A9D28BF-F5DD-4E7F-97A3-0FFA7E847EA2}" type="presOf" srcId="{DB406178-052F-4AF3-B2AD-B8F7B3D2D45C}" destId="{50EEE261-62FA-4AC5-ACDB-3081AE55B29A}" srcOrd="1" destOrd="0" presId="urn:microsoft.com/office/officeart/2005/8/layout/radial5"/>
    <dgm:cxn modelId="{52258392-5B63-4540-97A6-49375D592D8D}" type="presOf" srcId="{DB406178-052F-4AF3-B2AD-B8F7B3D2D45C}" destId="{238CB3CC-38E2-4FAB-87B1-7265EB1171E3}" srcOrd="0" destOrd="0" presId="urn:microsoft.com/office/officeart/2005/8/layout/radial5"/>
    <dgm:cxn modelId="{B6C1E715-9ED5-4D5F-8315-E26240D30556}" type="presOf" srcId="{33574025-B63C-4959-8509-FF8646886C27}" destId="{1326CF9C-8422-401B-99F3-25CF52BB3187}" srcOrd="0" destOrd="0" presId="urn:microsoft.com/office/officeart/2005/8/layout/radial5"/>
    <dgm:cxn modelId="{9E5ACDFA-0C15-4560-AC55-1E4037523D2C}" type="presOf" srcId="{248D5C92-5F54-40E3-A529-6C8B63816635}" destId="{322BBB33-184A-4837-AEA3-4CC3BEAB2AF8}" srcOrd="0" destOrd="0" presId="urn:microsoft.com/office/officeart/2005/8/layout/radial5"/>
    <dgm:cxn modelId="{09F6F2F3-D1C2-490B-9386-AF730E8A7DB9}" type="presOf" srcId="{8D7CDEE5-2DF6-4A88-81CD-7F59CF3F550E}" destId="{2956203E-7F73-41DB-93CE-8798527594AB}" srcOrd="0" destOrd="0" presId="urn:microsoft.com/office/officeart/2005/8/layout/radial5"/>
    <dgm:cxn modelId="{D1BFC88C-7419-43D9-B17E-8001190F2FE2}" srcId="{9C385F1B-3477-4478-8C80-A1AEE96211F9}" destId="{11595CE9-C412-4C6D-A4AE-FC6EB379531A}" srcOrd="2" destOrd="0" parTransId="{D7740585-9D6E-4800-BFC1-4D697790D7AB}" sibTransId="{8A35A10B-7B80-456C-8656-EB8F5BBA9CA2}"/>
    <dgm:cxn modelId="{D434F352-65E8-4112-A4CE-5FE8B5BE50A7}" type="presOf" srcId="{00E6A880-2112-4D43-802F-6A2899A8EEC4}" destId="{DC5FA678-1198-4C38-A68A-1FAFEBB7823D}" srcOrd="0" destOrd="0" presId="urn:microsoft.com/office/officeart/2005/8/layout/radial5"/>
    <dgm:cxn modelId="{CDD00DE3-0114-4C9F-9CC5-25144041928D}" type="presOf" srcId="{3A91B08F-7FA7-46DD-A59E-6DC9A71784E1}" destId="{CEB7D1DC-E5A6-4D5F-9BB6-76A5E7D7469B}" srcOrd="0" destOrd="0" presId="urn:microsoft.com/office/officeart/2005/8/layout/radial5"/>
    <dgm:cxn modelId="{16358AB4-0595-475F-8F86-4CD9E7A9A3C0}" type="presOf" srcId="{57A4A6CB-2D69-4A2D-900E-3AE71E1B207B}" destId="{20D8C5D1-EBE9-4A43-9211-FCC7228CF28A}" srcOrd="0" destOrd="0" presId="urn:microsoft.com/office/officeart/2005/8/layout/radial5"/>
    <dgm:cxn modelId="{C89ED8C7-EAB9-472C-ADF0-F931815DF53A}" srcId="{57A4A6CB-2D69-4A2D-900E-3AE71E1B207B}" destId="{9C385F1B-3477-4478-8C80-A1AEE96211F9}" srcOrd="0" destOrd="0" parTransId="{1B0F48FB-A0D4-42E3-A5CF-9D02BBB9278C}" sibTransId="{8B31F736-2BD2-4F37-BC4F-ACD8456F1BBE}"/>
    <dgm:cxn modelId="{66593977-4C6B-45AC-865A-203B820EC617}" type="presOf" srcId="{70D60335-A2E5-40E4-B536-D305926AC569}" destId="{33D77FA5-1C4D-44E9-A58F-B3B3E8FFC243}" srcOrd="0" destOrd="0" presId="urn:microsoft.com/office/officeart/2005/8/layout/radial5"/>
    <dgm:cxn modelId="{019915B4-168D-4B8E-B9E0-84698152B553}" type="presOf" srcId="{805AB5F9-0C96-48CE-BFC1-19B1BCFD317E}" destId="{DCEB75E9-91EC-4B60-A393-8A6568E9E281}" srcOrd="0" destOrd="0" presId="urn:microsoft.com/office/officeart/2005/8/layout/radial5"/>
    <dgm:cxn modelId="{DFB185C0-464D-4C5C-9AC2-FEE752D0CB89}" type="presOf" srcId="{9C28B7B6-FF09-4906-B7D5-93B9C56DC0B2}" destId="{AB8466F1-643E-436C-BBAA-02F30AB10151}" srcOrd="0" destOrd="0" presId="urn:microsoft.com/office/officeart/2005/8/layout/radial5"/>
    <dgm:cxn modelId="{FC03DE3E-AD67-4FA2-B7EF-674401D40F69}" srcId="{9C385F1B-3477-4478-8C80-A1AEE96211F9}" destId="{6848EAE7-9630-410E-81B6-3A4E265EE3B9}" srcOrd="1" destOrd="0" parTransId="{00E6A880-2112-4D43-802F-6A2899A8EEC4}" sibTransId="{145ED3D1-A86D-43DA-A9A0-4A88949F30E4}"/>
    <dgm:cxn modelId="{629FDA49-F5E9-4D04-8C31-205321CCD668}" type="presOf" srcId="{805AB5F9-0C96-48CE-BFC1-19B1BCFD317E}" destId="{B2AA306C-ABB2-45AD-995A-3A726698483D}" srcOrd="1" destOrd="0" presId="urn:microsoft.com/office/officeart/2005/8/layout/radial5"/>
    <dgm:cxn modelId="{11F52EBB-DADC-4217-AA73-229A99D0719E}" srcId="{9C385F1B-3477-4478-8C80-A1AEE96211F9}" destId="{70D60335-A2E5-40E4-B536-D305926AC569}" srcOrd="6" destOrd="0" parTransId="{805AB5F9-0C96-48CE-BFC1-19B1BCFD317E}" sibTransId="{FCE70BCA-4C92-4432-9CDC-15CB3FD621AA}"/>
    <dgm:cxn modelId="{16E73626-B3FD-4C0E-A13A-6F3BFA1844A9}" type="presOf" srcId="{D7740585-9D6E-4800-BFC1-4D697790D7AB}" destId="{10A56A68-7C25-4DE5-A16D-D14B42FEBCBF}" srcOrd="0" destOrd="0" presId="urn:microsoft.com/office/officeart/2005/8/layout/radial5"/>
    <dgm:cxn modelId="{2C52D601-E6E2-4065-9C95-8B757F489374}" type="presOf" srcId="{72FBEAE3-625D-4EB0-AE81-0EB8424C5765}" destId="{430CBA00-E8C0-476F-A375-099681F2CB39}" srcOrd="0" destOrd="0" presId="urn:microsoft.com/office/officeart/2005/8/layout/radial5"/>
    <dgm:cxn modelId="{480537F9-7AD1-485C-A79E-E8A871A21003}" type="presOf" srcId="{248D5C92-5F54-40E3-A529-6C8B63816635}" destId="{C70BB51B-1C9C-4E4F-B95F-F5E34B9A1838}" srcOrd="1" destOrd="0" presId="urn:microsoft.com/office/officeart/2005/8/layout/radial5"/>
    <dgm:cxn modelId="{7DF27706-E881-4FA7-B960-9B5C5238DC62}" type="presParOf" srcId="{20D8C5D1-EBE9-4A43-9211-FCC7228CF28A}" destId="{4D6676F3-10FC-4FD3-A6EB-69004CB22214}" srcOrd="0" destOrd="0" presId="urn:microsoft.com/office/officeart/2005/8/layout/radial5"/>
    <dgm:cxn modelId="{433788B1-B84C-4FA4-9EA3-F1BE206C70D8}" type="presParOf" srcId="{20D8C5D1-EBE9-4A43-9211-FCC7228CF28A}" destId="{430CBA00-E8C0-476F-A375-099681F2CB39}" srcOrd="1" destOrd="0" presId="urn:microsoft.com/office/officeart/2005/8/layout/radial5"/>
    <dgm:cxn modelId="{CD32DDC6-F24F-4322-AE5A-8101AE01BD2C}" type="presParOf" srcId="{430CBA00-E8C0-476F-A375-099681F2CB39}" destId="{3059E79F-CC93-4DED-834C-D378A253FA90}" srcOrd="0" destOrd="0" presId="urn:microsoft.com/office/officeart/2005/8/layout/radial5"/>
    <dgm:cxn modelId="{E8C13FED-31B4-4B2C-B3A3-0F0626E110F3}" type="presParOf" srcId="{20D8C5D1-EBE9-4A43-9211-FCC7228CF28A}" destId="{5247E1D6-1937-492A-8118-0381FE649205}" srcOrd="2" destOrd="0" presId="urn:microsoft.com/office/officeart/2005/8/layout/radial5"/>
    <dgm:cxn modelId="{9EBF8415-F4A9-4911-A808-D72BD2ABFBB4}" type="presParOf" srcId="{20D8C5D1-EBE9-4A43-9211-FCC7228CF28A}" destId="{DC5FA678-1198-4C38-A68A-1FAFEBB7823D}" srcOrd="3" destOrd="0" presId="urn:microsoft.com/office/officeart/2005/8/layout/radial5"/>
    <dgm:cxn modelId="{AC470224-55B9-40FE-BF2C-4258DB8DB689}" type="presParOf" srcId="{DC5FA678-1198-4C38-A68A-1FAFEBB7823D}" destId="{9E0E0209-3CAA-47EE-9C7A-83A15FA7C7E2}" srcOrd="0" destOrd="0" presId="urn:microsoft.com/office/officeart/2005/8/layout/radial5"/>
    <dgm:cxn modelId="{4D56E8ED-4156-47A7-B6B0-DE6EE28796A2}" type="presParOf" srcId="{20D8C5D1-EBE9-4A43-9211-FCC7228CF28A}" destId="{CE4439CD-5AAD-460F-9E0B-916B84A0AA4A}" srcOrd="4" destOrd="0" presId="urn:microsoft.com/office/officeart/2005/8/layout/radial5"/>
    <dgm:cxn modelId="{828C56FA-B4DB-475B-AF20-3F8429103153}" type="presParOf" srcId="{20D8C5D1-EBE9-4A43-9211-FCC7228CF28A}" destId="{10A56A68-7C25-4DE5-A16D-D14B42FEBCBF}" srcOrd="5" destOrd="0" presId="urn:microsoft.com/office/officeart/2005/8/layout/radial5"/>
    <dgm:cxn modelId="{95B8E4E8-D042-4B40-8568-B1EBD1CA0913}" type="presParOf" srcId="{10A56A68-7C25-4DE5-A16D-D14B42FEBCBF}" destId="{7CF9FC09-075C-4696-95B5-82080C409F41}" srcOrd="0" destOrd="0" presId="urn:microsoft.com/office/officeart/2005/8/layout/radial5"/>
    <dgm:cxn modelId="{2C2A496F-FD94-4106-A67B-3C12D2E35EC7}" type="presParOf" srcId="{20D8C5D1-EBE9-4A43-9211-FCC7228CF28A}" destId="{1C160B3D-3750-4438-8A1E-BE6A6848A222}" srcOrd="6" destOrd="0" presId="urn:microsoft.com/office/officeart/2005/8/layout/radial5"/>
    <dgm:cxn modelId="{BE6F3150-57D7-4DB8-82F1-72432856B669}" type="presParOf" srcId="{20D8C5D1-EBE9-4A43-9211-FCC7228CF28A}" destId="{322BBB33-184A-4837-AEA3-4CC3BEAB2AF8}" srcOrd="7" destOrd="0" presId="urn:microsoft.com/office/officeart/2005/8/layout/radial5"/>
    <dgm:cxn modelId="{CACAB4EF-5B3F-4DE0-B1B9-F2C1CE989C8F}" type="presParOf" srcId="{322BBB33-184A-4837-AEA3-4CC3BEAB2AF8}" destId="{C70BB51B-1C9C-4E4F-B95F-F5E34B9A1838}" srcOrd="0" destOrd="0" presId="urn:microsoft.com/office/officeart/2005/8/layout/radial5"/>
    <dgm:cxn modelId="{0160A208-38DA-4BBB-ABFF-099ECF77EFA8}" type="presParOf" srcId="{20D8C5D1-EBE9-4A43-9211-FCC7228CF28A}" destId="{2956203E-7F73-41DB-93CE-8798527594AB}" srcOrd="8" destOrd="0" presId="urn:microsoft.com/office/officeart/2005/8/layout/radial5"/>
    <dgm:cxn modelId="{E9E4AC7D-500B-4E91-B85B-EC02F836CFAF}" type="presParOf" srcId="{20D8C5D1-EBE9-4A43-9211-FCC7228CF28A}" destId="{AB8466F1-643E-436C-BBAA-02F30AB10151}" srcOrd="9" destOrd="0" presId="urn:microsoft.com/office/officeart/2005/8/layout/radial5"/>
    <dgm:cxn modelId="{30F0E950-4C4A-4162-B202-6AE47BCD9B39}" type="presParOf" srcId="{AB8466F1-643E-436C-BBAA-02F30AB10151}" destId="{B081F4D5-33C5-44F3-80CE-854EE387CB0A}" srcOrd="0" destOrd="0" presId="urn:microsoft.com/office/officeart/2005/8/layout/radial5"/>
    <dgm:cxn modelId="{291D1FA2-4A10-4678-964F-F774018FD6FA}" type="presParOf" srcId="{20D8C5D1-EBE9-4A43-9211-FCC7228CF28A}" destId="{CEB7D1DC-E5A6-4D5F-9BB6-76A5E7D7469B}" srcOrd="10" destOrd="0" presId="urn:microsoft.com/office/officeart/2005/8/layout/radial5"/>
    <dgm:cxn modelId="{EA22F5B5-8E2D-4DA0-844E-ABB4F6997C76}" type="presParOf" srcId="{20D8C5D1-EBE9-4A43-9211-FCC7228CF28A}" destId="{238CB3CC-38E2-4FAB-87B1-7265EB1171E3}" srcOrd="11" destOrd="0" presId="urn:microsoft.com/office/officeart/2005/8/layout/radial5"/>
    <dgm:cxn modelId="{102748CB-5B50-472B-A56F-46ACEEF2C44D}" type="presParOf" srcId="{238CB3CC-38E2-4FAB-87B1-7265EB1171E3}" destId="{50EEE261-62FA-4AC5-ACDB-3081AE55B29A}" srcOrd="0" destOrd="0" presId="urn:microsoft.com/office/officeart/2005/8/layout/radial5"/>
    <dgm:cxn modelId="{00BC0D8D-92A9-43F3-9703-544C1CBEAFBB}" type="presParOf" srcId="{20D8C5D1-EBE9-4A43-9211-FCC7228CF28A}" destId="{D6172F04-4CBA-4D09-B769-7D36AE047A13}" srcOrd="12" destOrd="0" presId="urn:microsoft.com/office/officeart/2005/8/layout/radial5"/>
    <dgm:cxn modelId="{4F30CA96-F111-40C4-9C6A-700335807E69}" type="presParOf" srcId="{20D8C5D1-EBE9-4A43-9211-FCC7228CF28A}" destId="{DCEB75E9-91EC-4B60-A393-8A6568E9E281}" srcOrd="13" destOrd="0" presId="urn:microsoft.com/office/officeart/2005/8/layout/radial5"/>
    <dgm:cxn modelId="{CA450072-2FE9-4397-A4D4-A18ABD5379B9}" type="presParOf" srcId="{DCEB75E9-91EC-4B60-A393-8A6568E9E281}" destId="{B2AA306C-ABB2-45AD-995A-3A726698483D}" srcOrd="0" destOrd="0" presId="urn:microsoft.com/office/officeart/2005/8/layout/radial5"/>
    <dgm:cxn modelId="{037DB7D1-FE4B-4278-9C4A-610396FBE12E}" type="presParOf" srcId="{20D8C5D1-EBE9-4A43-9211-FCC7228CF28A}" destId="{33D77FA5-1C4D-44E9-A58F-B3B3E8FFC243}" srcOrd="14" destOrd="0" presId="urn:microsoft.com/office/officeart/2005/8/layout/radial5"/>
    <dgm:cxn modelId="{DA1354C2-F74A-426B-B93D-E7157F7E3C72}" type="presParOf" srcId="{20D8C5D1-EBE9-4A43-9211-FCC7228CF28A}" destId="{1326CF9C-8422-401B-99F3-25CF52BB3187}" srcOrd="15" destOrd="0" presId="urn:microsoft.com/office/officeart/2005/8/layout/radial5"/>
    <dgm:cxn modelId="{5F204201-4C44-467A-8609-E8D7259DCD6B}" type="presParOf" srcId="{1326CF9C-8422-401B-99F3-25CF52BB3187}" destId="{C9EEE490-64C2-4C3B-B7F4-D6B5B7CAEF98}" srcOrd="0" destOrd="0" presId="urn:microsoft.com/office/officeart/2005/8/layout/radial5"/>
    <dgm:cxn modelId="{7570E2DB-0DDE-49E2-B582-37C990A8C29B}" type="presParOf" srcId="{20D8C5D1-EBE9-4A43-9211-FCC7228CF28A}" destId="{29CACB6F-21A7-4D6C-986A-258A6DB9ABE8}" srcOrd="1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676F3-10FC-4FD3-A6EB-69004CB22214}">
      <dsp:nvSpPr>
        <dsp:cNvPr id="0" name=""/>
        <dsp:cNvSpPr/>
      </dsp:nvSpPr>
      <dsp:spPr>
        <a:xfrm>
          <a:off x="2789801" y="2260833"/>
          <a:ext cx="1693204" cy="15270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DZ" sz="2700" b="1" kern="1200" dirty="0">
              <a:solidFill>
                <a:srgbClr val="FF0000"/>
              </a:solidFill>
            </a:rPr>
            <a:t>قياس النمو نوعيا</a:t>
          </a:r>
          <a:endParaRPr lang="fr-FR" sz="2700" b="1" kern="1200" dirty="0">
            <a:solidFill>
              <a:srgbClr val="FF0000"/>
            </a:solidFill>
          </a:endParaRPr>
        </a:p>
      </dsp:txBody>
      <dsp:txXfrm>
        <a:off x="3037765" y="2484458"/>
        <a:ext cx="1197276" cy="1079755"/>
      </dsp:txXfrm>
    </dsp:sp>
    <dsp:sp modelId="{430CBA00-E8C0-476F-A375-099681F2CB39}">
      <dsp:nvSpPr>
        <dsp:cNvPr id="0" name=""/>
        <dsp:cNvSpPr/>
      </dsp:nvSpPr>
      <dsp:spPr>
        <a:xfrm rot="16200000">
          <a:off x="3402084" y="1572393"/>
          <a:ext cx="468638"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3472380" y="1746525"/>
        <a:ext cx="328047" cy="311509"/>
      </dsp:txXfrm>
    </dsp:sp>
    <dsp:sp modelId="{5247E1D6-1937-492A-8118-0381FE649205}">
      <dsp:nvSpPr>
        <dsp:cNvPr id="0" name=""/>
        <dsp:cNvSpPr/>
      </dsp:nvSpPr>
      <dsp:spPr>
        <a:xfrm>
          <a:off x="2949251" y="2303"/>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a:solidFill>
                <a:schemeClr val="accent2">
                  <a:lumMod val="50000"/>
                </a:schemeClr>
              </a:solidFill>
              <a:latin typeface="Sakkal Majalla" pitchFamily="2" charset="-78"/>
              <a:cs typeface="Sakkal Majalla" pitchFamily="2" charset="-78"/>
            </a:rPr>
            <a:t>تعديلات في أنشطة المؤسسة</a:t>
          </a:r>
          <a:endParaRPr lang="fr-FR" sz="1800" b="1" kern="1200" dirty="0">
            <a:solidFill>
              <a:schemeClr val="accent2">
                <a:lumMod val="50000"/>
              </a:schemeClr>
            </a:solidFill>
            <a:latin typeface="Sakkal Majalla" pitchFamily="2" charset="-78"/>
            <a:cs typeface="Sakkal Majalla" pitchFamily="2" charset="-78"/>
          </a:endParaRPr>
        </a:p>
      </dsp:txBody>
      <dsp:txXfrm>
        <a:off x="3150513" y="203565"/>
        <a:ext cx="971781" cy="971781"/>
      </dsp:txXfrm>
    </dsp:sp>
    <dsp:sp modelId="{DC5FA678-1198-4C38-A68A-1FAFEBB7823D}">
      <dsp:nvSpPr>
        <dsp:cNvPr id="0" name=""/>
        <dsp:cNvSpPr/>
      </dsp:nvSpPr>
      <dsp:spPr>
        <a:xfrm rot="18900000">
          <a:off x="4269325" y="1907663"/>
          <a:ext cx="448319" cy="519181"/>
        </a:xfrm>
        <a:prstGeom prst="rightArrow">
          <a:avLst>
            <a:gd name="adj1" fmla="val 60000"/>
            <a:gd name="adj2" fmla="val 50000"/>
          </a:avLst>
        </a:prstGeom>
        <a:solidFill>
          <a:srgbClr val="92D050"/>
        </a:solidFill>
        <a:ln w="10000" cap="flat" cmpd="sng" algn="ctr">
          <a:solidFill>
            <a:schemeClr val="accent1"/>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4289021" y="2059051"/>
        <a:ext cx="313823" cy="311509"/>
      </dsp:txXfrm>
    </dsp:sp>
    <dsp:sp modelId="{CE4439CD-5AAD-460F-9E0B-916B84A0AA4A}">
      <dsp:nvSpPr>
        <dsp:cNvPr id="0" name=""/>
        <dsp:cNvSpPr/>
      </dsp:nvSpPr>
      <dsp:spPr>
        <a:xfrm>
          <a:off x="4600260" y="686174"/>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a:solidFill>
                <a:schemeClr val="accent2">
                  <a:lumMod val="50000"/>
                </a:schemeClr>
              </a:solidFill>
              <a:latin typeface="Sakkal Majalla" pitchFamily="2" charset="-78"/>
              <a:cs typeface="Sakkal Majalla" pitchFamily="2" charset="-78"/>
            </a:rPr>
            <a:t>تعديلات في منتجاتها</a:t>
          </a:r>
          <a:endParaRPr lang="fr-FR" sz="1800" b="1" kern="1200" dirty="0">
            <a:solidFill>
              <a:schemeClr val="accent2">
                <a:lumMod val="50000"/>
              </a:schemeClr>
            </a:solidFill>
            <a:latin typeface="Sakkal Majalla" pitchFamily="2" charset="-78"/>
            <a:cs typeface="Sakkal Majalla" pitchFamily="2" charset="-78"/>
          </a:endParaRPr>
        </a:p>
      </dsp:txBody>
      <dsp:txXfrm>
        <a:off x="4801522" y="887436"/>
        <a:ext cx="971781" cy="971781"/>
      </dsp:txXfrm>
    </dsp:sp>
    <dsp:sp modelId="{10A56A68-7C25-4DE5-A16D-D14B42FEBCBF}">
      <dsp:nvSpPr>
        <dsp:cNvPr id="0" name=""/>
        <dsp:cNvSpPr/>
      </dsp:nvSpPr>
      <dsp:spPr>
        <a:xfrm>
          <a:off x="4659253" y="2764745"/>
          <a:ext cx="424596"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4659253" y="2868581"/>
        <a:ext cx="297217" cy="311509"/>
      </dsp:txXfrm>
    </dsp:sp>
    <dsp:sp modelId="{1C160B3D-3750-4438-8A1E-BE6A6848A222}">
      <dsp:nvSpPr>
        <dsp:cNvPr id="0" name=""/>
        <dsp:cNvSpPr/>
      </dsp:nvSpPr>
      <dsp:spPr>
        <a:xfrm>
          <a:off x="5284131" y="2337183"/>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a:solidFill>
                <a:schemeClr val="accent2">
                  <a:lumMod val="50000"/>
                </a:schemeClr>
              </a:solidFill>
              <a:latin typeface="Sakkal Majalla" pitchFamily="2" charset="-78"/>
              <a:cs typeface="Sakkal Majalla" pitchFamily="2" charset="-78"/>
            </a:rPr>
            <a:t>تعديلات في تشكيلة منتجات</a:t>
          </a:r>
          <a:endParaRPr lang="fr-FR" sz="1800" b="1" kern="1200" dirty="0">
            <a:solidFill>
              <a:schemeClr val="accent2">
                <a:lumMod val="50000"/>
              </a:schemeClr>
            </a:solidFill>
            <a:latin typeface="Sakkal Majalla" pitchFamily="2" charset="-78"/>
            <a:cs typeface="Sakkal Majalla" pitchFamily="2" charset="-78"/>
          </a:endParaRPr>
        </a:p>
      </dsp:txBody>
      <dsp:txXfrm>
        <a:off x="5485393" y="2538445"/>
        <a:ext cx="971781" cy="971781"/>
      </dsp:txXfrm>
    </dsp:sp>
    <dsp:sp modelId="{322BBB33-184A-4837-AEA3-4CC3BEAB2AF8}">
      <dsp:nvSpPr>
        <dsp:cNvPr id="0" name=""/>
        <dsp:cNvSpPr/>
      </dsp:nvSpPr>
      <dsp:spPr>
        <a:xfrm rot="2700000">
          <a:off x="4269325" y="3621826"/>
          <a:ext cx="448319"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4289021" y="3678110"/>
        <a:ext cx="313823" cy="311509"/>
      </dsp:txXfrm>
    </dsp:sp>
    <dsp:sp modelId="{2956203E-7F73-41DB-93CE-8798527594AB}">
      <dsp:nvSpPr>
        <dsp:cNvPr id="0" name=""/>
        <dsp:cNvSpPr/>
      </dsp:nvSpPr>
      <dsp:spPr>
        <a:xfrm>
          <a:off x="4600260" y="3988192"/>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a:solidFill>
                <a:schemeClr val="accent2">
                  <a:lumMod val="50000"/>
                </a:schemeClr>
              </a:solidFill>
              <a:latin typeface="Sakkal Majalla" pitchFamily="2" charset="-78"/>
              <a:cs typeface="Sakkal Majalla" pitchFamily="2" charset="-78"/>
            </a:rPr>
            <a:t>استعمال شبكات توزيع جديدة </a:t>
          </a:r>
          <a:endParaRPr lang="fr-FR" sz="1800" b="1" kern="1200" dirty="0">
            <a:solidFill>
              <a:schemeClr val="accent2">
                <a:lumMod val="50000"/>
              </a:schemeClr>
            </a:solidFill>
            <a:latin typeface="Sakkal Majalla" pitchFamily="2" charset="-78"/>
            <a:cs typeface="Sakkal Majalla" pitchFamily="2" charset="-78"/>
          </a:endParaRPr>
        </a:p>
      </dsp:txBody>
      <dsp:txXfrm>
        <a:off x="4801522" y="4189454"/>
        <a:ext cx="971781" cy="971781"/>
      </dsp:txXfrm>
    </dsp:sp>
    <dsp:sp modelId="{AB8466F1-643E-436C-BBAA-02F30AB10151}">
      <dsp:nvSpPr>
        <dsp:cNvPr id="0" name=""/>
        <dsp:cNvSpPr/>
      </dsp:nvSpPr>
      <dsp:spPr>
        <a:xfrm rot="5400000">
          <a:off x="3402084" y="3957096"/>
          <a:ext cx="468638"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3472380" y="3990637"/>
        <a:ext cx="328047" cy="311509"/>
      </dsp:txXfrm>
    </dsp:sp>
    <dsp:sp modelId="{CEB7D1DC-E5A6-4D5F-9BB6-76A5E7D7469B}">
      <dsp:nvSpPr>
        <dsp:cNvPr id="0" name=""/>
        <dsp:cNvSpPr/>
      </dsp:nvSpPr>
      <dsp:spPr>
        <a:xfrm>
          <a:off x="2949251" y="4672063"/>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a:solidFill>
                <a:schemeClr val="accent2">
                  <a:lumMod val="50000"/>
                </a:schemeClr>
              </a:solidFill>
              <a:latin typeface="Sakkal Majalla" pitchFamily="2" charset="-78"/>
              <a:cs typeface="Sakkal Majalla" pitchFamily="2" charset="-78"/>
            </a:rPr>
            <a:t>زيادة القدرة التنافسية للمؤسسة</a:t>
          </a:r>
          <a:endParaRPr lang="fr-FR" sz="1800" b="1" kern="1200">
            <a:solidFill>
              <a:schemeClr val="accent2">
                <a:lumMod val="50000"/>
              </a:schemeClr>
            </a:solidFill>
            <a:latin typeface="Sakkal Majalla" pitchFamily="2" charset="-78"/>
            <a:cs typeface="Sakkal Majalla" pitchFamily="2" charset="-78"/>
          </a:endParaRPr>
        </a:p>
      </dsp:txBody>
      <dsp:txXfrm>
        <a:off x="3150513" y="4873325"/>
        <a:ext cx="971781" cy="971781"/>
      </dsp:txXfrm>
    </dsp:sp>
    <dsp:sp modelId="{238CB3CC-38E2-4FAB-87B1-7265EB1171E3}">
      <dsp:nvSpPr>
        <dsp:cNvPr id="0" name=""/>
        <dsp:cNvSpPr/>
      </dsp:nvSpPr>
      <dsp:spPr>
        <a:xfrm rot="8100000">
          <a:off x="2555162" y="3621826"/>
          <a:ext cx="448319"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0800000">
        <a:off x="2669962" y="3678110"/>
        <a:ext cx="313823" cy="311509"/>
      </dsp:txXfrm>
    </dsp:sp>
    <dsp:sp modelId="{D6172F04-4CBA-4D09-B769-7D36AE047A13}">
      <dsp:nvSpPr>
        <dsp:cNvPr id="0" name=""/>
        <dsp:cNvSpPr/>
      </dsp:nvSpPr>
      <dsp:spPr>
        <a:xfrm>
          <a:off x="1298242" y="3988192"/>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a:solidFill>
                <a:schemeClr val="accent2">
                  <a:lumMod val="50000"/>
                </a:schemeClr>
              </a:solidFill>
              <a:latin typeface="Sakkal Majalla" pitchFamily="2" charset="-78"/>
              <a:cs typeface="Sakkal Majalla" pitchFamily="2" charset="-78"/>
            </a:rPr>
            <a:t>زيادة الوعي بالعلامة التجارية</a:t>
          </a:r>
          <a:endParaRPr lang="fr-FR" sz="1800" b="1" kern="1200">
            <a:solidFill>
              <a:schemeClr val="accent2">
                <a:lumMod val="50000"/>
              </a:schemeClr>
            </a:solidFill>
            <a:latin typeface="Sakkal Majalla" pitchFamily="2" charset="-78"/>
            <a:cs typeface="Sakkal Majalla" pitchFamily="2" charset="-78"/>
          </a:endParaRPr>
        </a:p>
      </dsp:txBody>
      <dsp:txXfrm>
        <a:off x="1499504" y="4189454"/>
        <a:ext cx="971781" cy="971781"/>
      </dsp:txXfrm>
    </dsp:sp>
    <dsp:sp modelId="{DCEB75E9-91EC-4B60-A393-8A6568E9E281}">
      <dsp:nvSpPr>
        <dsp:cNvPr id="0" name=""/>
        <dsp:cNvSpPr/>
      </dsp:nvSpPr>
      <dsp:spPr>
        <a:xfrm rot="10800000">
          <a:off x="2188957" y="2764745"/>
          <a:ext cx="424596"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0800000">
        <a:off x="2316336" y="2868581"/>
        <a:ext cx="297217" cy="311509"/>
      </dsp:txXfrm>
    </dsp:sp>
    <dsp:sp modelId="{33D77FA5-1C4D-44E9-A58F-B3B3E8FFC243}">
      <dsp:nvSpPr>
        <dsp:cNvPr id="0" name=""/>
        <dsp:cNvSpPr/>
      </dsp:nvSpPr>
      <dsp:spPr>
        <a:xfrm>
          <a:off x="614371" y="2337183"/>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a:solidFill>
                <a:schemeClr val="accent2">
                  <a:lumMod val="50000"/>
                </a:schemeClr>
              </a:solidFill>
              <a:latin typeface="Sakkal Majalla" pitchFamily="2" charset="-78"/>
              <a:cs typeface="Sakkal Majalla" pitchFamily="2" charset="-78"/>
            </a:rPr>
            <a:t>تحسن صورة المؤسسة</a:t>
          </a:r>
          <a:endParaRPr lang="fr-FR" sz="1800" b="1" kern="1200" dirty="0">
            <a:solidFill>
              <a:schemeClr val="accent2">
                <a:lumMod val="50000"/>
              </a:schemeClr>
            </a:solidFill>
            <a:latin typeface="Sakkal Majalla" pitchFamily="2" charset="-78"/>
            <a:cs typeface="Sakkal Majalla" pitchFamily="2" charset="-78"/>
          </a:endParaRPr>
        </a:p>
      </dsp:txBody>
      <dsp:txXfrm>
        <a:off x="815633" y="2538445"/>
        <a:ext cx="971781" cy="971781"/>
      </dsp:txXfrm>
    </dsp:sp>
    <dsp:sp modelId="{1326CF9C-8422-401B-99F3-25CF52BB3187}">
      <dsp:nvSpPr>
        <dsp:cNvPr id="0" name=""/>
        <dsp:cNvSpPr/>
      </dsp:nvSpPr>
      <dsp:spPr>
        <a:xfrm rot="13500000">
          <a:off x="2555162" y="1907663"/>
          <a:ext cx="448319" cy="519181"/>
        </a:xfrm>
        <a:prstGeom prst="rightArrow">
          <a:avLst>
            <a:gd name="adj1" fmla="val 60000"/>
            <a:gd name="adj2" fmla="val 50000"/>
          </a:avLst>
        </a:prstGeom>
        <a:solidFill>
          <a:srgbClr val="92D050"/>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z="-182000"/>
      </dsp:spPr>
      <dsp:style>
        <a:lnRef idx="1">
          <a:schemeClr val="accent5"/>
        </a:lnRef>
        <a:fillRef idx="2">
          <a:schemeClr val="accent5"/>
        </a:fillRef>
        <a:effectRef idx="1">
          <a:schemeClr val="accent5"/>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0800000">
        <a:off x="2669962" y="2059051"/>
        <a:ext cx="313823" cy="311509"/>
      </dsp:txXfrm>
    </dsp:sp>
    <dsp:sp modelId="{29CACB6F-21A7-4D6C-986A-258A6DB9ABE8}">
      <dsp:nvSpPr>
        <dsp:cNvPr id="0" name=""/>
        <dsp:cNvSpPr/>
      </dsp:nvSpPr>
      <dsp:spPr>
        <a:xfrm>
          <a:off x="1298242" y="686174"/>
          <a:ext cx="1374305" cy="1374305"/>
        </a:xfrm>
        <a:prstGeom prst="ellipse">
          <a:avLst/>
        </a:prstGeom>
        <a:solidFill>
          <a:schemeClr val="accent5">
            <a:tint val="50000"/>
          </a:schemeClr>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a:solidFill>
                <a:schemeClr val="accent2">
                  <a:lumMod val="50000"/>
                </a:schemeClr>
              </a:solidFill>
              <a:latin typeface="Sakkal Majalla" pitchFamily="2" charset="-78"/>
              <a:cs typeface="Sakkal Majalla" pitchFamily="2" charset="-78"/>
            </a:rPr>
            <a:t>تغير في الهيكل التنظيمي</a:t>
          </a:r>
          <a:endParaRPr lang="fr-FR" sz="1800" b="1" kern="1200">
            <a:solidFill>
              <a:schemeClr val="accent2">
                <a:lumMod val="50000"/>
              </a:schemeClr>
            </a:solidFill>
            <a:latin typeface="Sakkal Majalla" pitchFamily="2" charset="-78"/>
            <a:cs typeface="Sakkal Majalla" pitchFamily="2" charset="-78"/>
          </a:endParaRPr>
        </a:p>
      </dsp:txBody>
      <dsp:txXfrm>
        <a:off x="1499504" y="887436"/>
        <a:ext cx="971781" cy="97178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2C799E-A403-4712-89A0-C6EC418BC481}" type="datetimeFigureOut">
              <a:rPr lang="fr-FR" smtClean="0"/>
              <a:t>16/05/2022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60EE88-0734-4672-B8B2-AF503C36A7C4}" type="slidenum">
              <a:rPr lang="fr-FR" smtClean="0"/>
              <a:t>‹N°›</a:t>
            </a:fld>
            <a:endParaRPr lang="fr-FR"/>
          </a:p>
        </p:txBody>
      </p:sp>
    </p:spTree>
    <p:extLst>
      <p:ext uri="{BB962C8B-B14F-4D97-AF65-F5344CB8AC3E}">
        <p14:creationId xmlns:p14="http://schemas.microsoft.com/office/powerpoint/2010/main" val="153970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Modifiez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13FF443-1FA2-43E5-A44D-57E152D15074}" type="datetimeFigureOut">
              <a:rPr lang="fr-FR" smtClean="0"/>
              <a:t>16/05/2022</a:t>
            </a:fld>
            <a:endParaRPr lang="fr-FR"/>
          </a:p>
        </p:txBody>
      </p:sp>
      <p:sp>
        <p:nvSpPr>
          <p:cNvPr id="17" name="Espace réservé du pied de page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BB81BB-0F0D-4978-B7DE-EA5C0671473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BB81BB-0F0D-4978-B7DE-EA5C0671473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1"/>
            <a:ext cx="2057400" cy="5516563"/>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609601"/>
            <a:ext cx="5562600" cy="5516564"/>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3"/>
            <a:ext cx="2209800" cy="365125"/>
          </a:xfrm>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a:xfrm>
            <a:off x="457201" y="6248208"/>
            <a:ext cx="5573483" cy="365125"/>
          </a:xfrm>
        </p:spPr>
        <p:txBody>
          <a:bodyPr/>
          <a:lstStyle/>
          <a:p>
            <a:endParaRPr lang="fr-FR"/>
          </a:p>
        </p:txBody>
      </p:sp>
      <p:sp>
        <p:nvSpPr>
          <p:cNvPr id="7" name="Rectangle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9" y="144463"/>
            <a:ext cx="533400" cy="244476"/>
          </a:xfrm>
        </p:spPr>
        <p:txBody>
          <a:bodyPr/>
          <a:lstStyle/>
          <a:p>
            <a:fld id="{9DBB81BB-0F0D-4978-B7DE-EA5C0671473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F13FF443-1FA2-43E5-A44D-57E152D15074}" type="datetimeFigureOut">
              <a:rPr lang="fr-FR" smtClean="0"/>
              <a:t>16/05/2022</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DBB81BB-0F0D-4978-B7DE-EA5C06714731}" type="slidenum">
              <a:rPr lang="fr-FR" smtClean="0"/>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F13FF443-1FA2-43E5-A44D-57E152D15074}" type="datetimeFigureOut">
              <a:rPr lang="fr-FR" smtClean="0"/>
              <a:t>16/05/2022</a:t>
            </a:fld>
            <a:endParaRPr lang="fr-FR"/>
          </a:p>
        </p:txBody>
      </p:sp>
      <p:sp>
        <p:nvSpPr>
          <p:cNvPr id="10" name="Espace réservé du numéro de diapositive 9"/>
          <p:cNvSpPr>
            <a:spLocks noGrp="1"/>
          </p:cNvSpPr>
          <p:nvPr>
            <p:ph type="sldNum" sz="quarter" idx="16"/>
          </p:nvPr>
        </p:nvSpPr>
        <p:spPr/>
        <p:txBody>
          <a:bodyPr rtlCol="0"/>
          <a:lstStyle/>
          <a:p>
            <a:fld id="{9DBB81BB-0F0D-4978-B7DE-EA5C06714731}" type="slidenum">
              <a:rPr lang="fr-FR" smtClean="0"/>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1"/>
            <a:ext cx="8153400" cy="869950"/>
          </a:xfrm>
        </p:spPr>
        <p:txBody>
          <a:bodyPr anchor="ctr"/>
          <a:lstStyle>
            <a:lvl1pPr>
              <a:defRPr/>
            </a:lvl1pPr>
          </a:lstStyle>
          <a:p>
            <a:r>
              <a:rPr kumimoji="0" lang="fr-FR" smtClean="0"/>
              <a:t>Modifiez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F13FF443-1FA2-43E5-A44D-57E152D15074}" type="datetimeFigureOut">
              <a:rPr lang="fr-FR" smtClean="0"/>
              <a:t>16/05/2022</a:t>
            </a:fld>
            <a:endParaRPr lang="fr-FR"/>
          </a:p>
        </p:txBody>
      </p:sp>
      <p:sp>
        <p:nvSpPr>
          <p:cNvPr id="12" name="Espace réservé du numéro de diapositive 11"/>
          <p:cNvSpPr>
            <a:spLocks noGrp="1"/>
          </p:cNvSpPr>
          <p:nvPr>
            <p:ph type="sldNum" sz="quarter" idx="16"/>
          </p:nvPr>
        </p:nvSpPr>
        <p:spPr/>
        <p:txBody>
          <a:bodyPr rtlCol="0"/>
          <a:lstStyle/>
          <a:p>
            <a:fld id="{9DBB81BB-0F0D-4978-B7DE-EA5C06714731}" type="slidenum">
              <a:rPr lang="fr-FR" smtClean="0"/>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F13FF443-1FA2-43E5-A44D-57E152D15074}" type="datetimeFigureOut">
              <a:rPr lang="fr-FR" smtClean="0"/>
              <a:t>16/05/2022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3FF443-1FA2-43E5-A44D-57E152D15074}" type="datetimeFigureOut">
              <a:rPr lang="fr-FR" smtClean="0"/>
              <a:t>16/05/2022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9DBB81BB-0F0D-4978-B7DE-EA5C0671473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1"/>
            <a:ext cx="8077200" cy="869950"/>
          </a:xfrm>
        </p:spPr>
        <p:txBody>
          <a:bodyPr anchor="ctr"/>
          <a:lstStyle>
            <a:lvl1pPr algn="l">
              <a:buNone/>
              <a:defRPr sz="4400" b="0"/>
            </a:lvl1p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F13FF443-1FA2-43E5-A44D-57E152D15074}" type="datetimeFigureOut">
              <a:rPr lang="fr-FR" smtClean="0"/>
              <a:t>16/05/2022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Modifiez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1"/>
            <a:ext cx="2667000" cy="365125"/>
          </a:xfrm>
        </p:spPr>
        <p:txBody>
          <a:bodyPr rtlCol="0"/>
          <a:lstStyle/>
          <a:p>
            <a:fld id="{F13FF443-1FA2-43E5-A44D-57E152D15074}" type="datetimeFigureOut">
              <a:rPr lang="fr-FR" smtClean="0"/>
              <a:t>16/05/2022</a:t>
            </a:fld>
            <a:endParaRPr lang="fr-FR"/>
          </a:p>
        </p:txBody>
      </p:sp>
      <p:sp>
        <p:nvSpPr>
          <p:cNvPr id="13" name="Espace réservé du numéro de diapositive 12"/>
          <p:cNvSpPr>
            <a:spLocks noGrp="1"/>
          </p:cNvSpPr>
          <p:nvPr>
            <p:ph type="sldNum" sz="quarter" idx="11"/>
          </p:nvPr>
        </p:nvSpPr>
        <p:spPr>
          <a:xfrm>
            <a:off x="0" y="4667250"/>
            <a:ext cx="1447800" cy="663578"/>
          </a:xfrm>
        </p:spPr>
        <p:txBody>
          <a:bodyPr rtlCol="0"/>
          <a:lstStyle>
            <a:lvl1pPr>
              <a:defRPr sz="2800"/>
            </a:lvl1pPr>
          </a:lstStyle>
          <a:p>
            <a:fld id="{9DBB81BB-0F0D-4978-B7DE-EA5C06714731}" type="slidenum">
              <a:rPr lang="fr-FR" smtClean="0"/>
              <a:t>‹N°›</a:t>
            </a:fld>
            <a:endParaRPr lang="fr-FR"/>
          </a:p>
        </p:txBody>
      </p:sp>
      <p:sp>
        <p:nvSpPr>
          <p:cNvPr id="14" name="Espace réservé du pied de page 13"/>
          <p:cNvSpPr>
            <a:spLocks noGrp="1"/>
          </p:cNvSpPr>
          <p:nvPr>
            <p:ph type="ftr" sz="quarter" idx="12"/>
          </p:nvPr>
        </p:nvSpPr>
        <p:spPr>
          <a:xfrm>
            <a:off x="1600200" y="6248207"/>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13FF443-1FA2-43E5-A44D-57E152D15074}" type="datetimeFigureOut">
              <a:rPr lang="fr-FR" smtClean="0"/>
              <a:t>16/05/2022</a:t>
            </a:fld>
            <a:endParaRPr lang="fr-FR"/>
          </a:p>
        </p:txBody>
      </p:sp>
      <p:sp>
        <p:nvSpPr>
          <p:cNvPr id="3" name="Espace réservé du pied de page 2"/>
          <p:cNvSpPr>
            <a:spLocks noGrp="1"/>
          </p:cNvSpPr>
          <p:nvPr>
            <p:ph type="ftr" sz="quarter" idx="3"/>
          </p:nvPr>
        </p:nvSpPr>
        <p:spPr>
          <a:xfrm>
            <a:off x="609601" y="6248207"/>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BB81BB-0F0D-4978-B7DE-EA5C0671473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احل التخطيط لااستراتيجي: تقييم"/>
          <p:cNvSpPr>
            <a:spLocks noGrp="1"/>
          </p:cNvSpPr>
          <p:nvPr>
            <p:ph type="ctrTitle"/>
          </p:nvPr>
        </p:nvSpPr>
        <p:spPr>
          <a:xfrm>
            <a:off x="1547664" y="1052736"/>
            <a:ext cx="6477000" cy="1828800"/>
          </a:xfrm>
        </p:spPr>
        <p:txBody>
          <a:bodyPr>
            <a:normAutofit/>
          </a:bodyPr>
          <a:lstStyle/>
          <a:p>
            <a:pPr algn="ctr" rtl="1"/>
            <a:r>
              <a:rPr lang="ar-DZ" b="1" dirty="0" smtClean="0">
                <a:solidFill>
                  <a:schemeClr val="accent6">
                    <a:lumMod val="75000"/>
                  </a:schemeClr>
                </a:solidFill>
              </a:rPr>
              <a:t>مدخل عام لنمو المؤسسات</a:t>
            </a:r>
            <a:endParaRPr lang="fr-FR" dirty="0"/>
          </a:p>
        </p:txBody>
      </p:sp>
      <p:sp>
        <p:nvSpPr>
          <p:cNvPr id="3" name="Sous-titre 2"/>
          <p:cNvSpPr>
            <a:spLocks noGrp="1"/>
          </p:cNvSpPr>
          <p:nvPr>
            <p:ph type="subTitle" idx="1"/>
          </p:nvPr>
        </p:nvSpPr>
        <p:spPr/>
        <p:txBody>
          <a:bodyPr>
            <a:normAutofit/>
          </a:bodyPr>
          <a:lstStyle/>
          <a:p>
            <a:pPr algn="ctr" rtl="1"/>
            <a:endParaRPr lang="ar-DZ" b="1" dirty="0" smtClean="0">
              <a:solidFill>
                <a:schemeClr val="accent6">
                  <a:lumMod val="75000"/>
                </a:schemeClr>
              </a:solidFill>
            </a:endParaRPr>
          </a:p>
        </p:txBody>
      </p:sp>
    </p:spTree>
    <p:extLst>
      <p:ext uri="{BB962C8B-B14F-4D97-AF65-F5344CB8AC3E}">
        <p14:creationId xmlns:p14="http://schemas.microsoft.com/office/powerpoint/2010/main" val="3886091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مزايا النمو</a:t>
            </a:r>
            <a:endParaRPr lang="fr-FR" b="1" dirty="0"/>
          </a:p>
        </p:txBody>
      </p:sp>
      <p:sp>
        <p:nvSpPr>
          <p:cNvPr id="3" name="Espace réservé du contenu 2"/>
          <p:cNvSpPr>
            <a:spLocks noGrp="1"/>
          </p:cNvSpPr>
          <p:nvPr>
            <p:ph sz="quarter" idx="1"/>
          </p:nvPr>
        </p:nvSpPr>
        <p:spPr>
          <a:xfrm>
            <a:off x="0" y="1412776"/>
            <a:ext cx="9144000" cy="5445224"/>
          </a:xfrm>
        </p:spPr>
        <p:txBody>
          <a:bodyPr>
            <a:noAutofit/>
          </a:bodyPr>
          <a:lstStyle/>
          <a:p>
            <a:pPr algn="r" rtl="1"/>
            <a:r>
              <a:rPr lang="ar-DZ" sz="3200" b="1" dirty="0"/>
              <a:t>يحقق النمو مزايا عديدة للمنظمة  منها على سبيل المثال:</a:t>
            </a:r>
            <a:endParaRPr lang="fr-FR" sz="3200" b="1" dirty="0"/>
          </a:p>
          <a:p>
            <a:pPr lvl="0" algn="r" rtl="1"/>
            <a:r>
              <a:rPr lang="ar-DZ" sz="3200" b="1" dirty="0"/>
              <a:t>تحقيق وفرات اقتصادية من خلال الإنتاج بكميات كبيرة مما يقلل من تكاليف الإنتاج وبالتالي القدرة على البيع بأسعار تنافسية </a:t>
            </a:r>
            <a:endParaRPr lang="fr-FR" sz="3200" b="1" dirty="0"/>
          </a:p>
          <a:p>
            <a:pPr lvl="0" algn="r" rtl="1"/>
            <a:r>
              <a:rPr lang="ar-DZ" sz="3200" b="1" dirty="0"/>
              <a:t>يزيد نمو المنظمة من قوتها تجاه الأطراف التي تتعامل معهم من جهة وشعور العاملين في المنظمة النامية بالهيبة وقوة المكانة من جهة أخرى</a:t>
            </a:r>
            <a:endParaRPr lang="fr-FR" sz="3200" b="1" dirty="0"/>
          </a:p>
          <a:p>
            <a:pPr lvl="0" algn="r" rtl="1"/>
            <a:r>
              <a:rPr lang="ar-DZ" sz="3200" b="1" dirty="0"/>
              <a:t>جذب عاملين ذوي كفاءات ومهارات والخبرات وذلك لقدرتها على دفع رواتب مغرية</a:t>
            </a:r>
            <a:endParaRPr lang="fr-FR" sz="3200" b="1" dirty="0"/>
          </a:p>
          <a:p>
            <a:pPr lvl="0" algn="r" rtl="1"/>
            <a:r>
              <a:rPr lang="ar-DZ" sz="3200" b="1" dirty="0"/>
              <a:t>يشير النمو إلى نجاح وفعالية </a:t>
            </a:r>
            <a:r>
              <a:rPr lang="ar-DZ" sz="3200" b="1" dirty="0" smtClean="0"/>
              <a:t>المنظمة.</a:t>
            </a:r>
            <a:endParaRPr lang="ar-DZ" sz="3200" b="1" dirty="0"/>
          </a:p>
          <a:p>
            <a:pPr lvl="0" algn="r" rtl="1"/>
            <a:r>
              <a:rPr lang="ar-DZ" sz="3200" b="1" dirty="0" smtClean="0"/>
              <a:t>تحقق </a:t>
            </a:r>
            <a:r>
              <a:rPr lang="ar-DZ" sz="3200" b="1" dirty="0"/>
              <a:t>المنظمة من وراء تحقيق النمو هدفا استراتيجيا هاما وحاسما ألا وهو البقاء والاستمرار</a:t>
            </a:r>
            <a:endParaRPr lang="fr-FR" sz="3200" b="1" dirty="0"/>
          </a:p>
        </p:txBody>
      </p:sp>
    </p:spTree>
    <p:extLst>
      <p:ext uri="{BB962C8B-B14F-4D97-AF65-F5344CB8AC3E}">
        <p14:creationId xmlns:p14="http://schemas.microsoft.com/office/powerpoint/2010/main" val="2123498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قياس نمو المؤسسات</a:t>
            </a:r>
            <a:endParaRPr lang="fr-FR" b="1" dirty="0"/>
          </a:p>
        </p:txBody>
      </p:sp>
      <p:sp>
        <p:nvSpPr>
          <p:cNvPr id="3" name="Espace réservé du contenu 2"/>
          <p:cNvSpPr>
            <a:spLocks noGrp="1"/>
          </p:cNvSpPr>
          <p:nvPr>
            <p:ph sz="quarter" idx="1"/>
          </p:nvPr>
        </p:nvSpPr>
        <p:spPr>
          <a:xfrm>
            <a:off x="0" y="1556792"/>
            <a:ext cx="9036496" cy="5112568"/>
          </a:xfrm>
        </p:spPr>
        <p:txBody>
          <a:bodyPr>
            <a:normAutofit/>
          </a:bodyPr>
          <a:lstStyle/>
          <a:p>
            <a:pPr algn="r" rtl="1"/>
            <a:r>
              <a:rPr lang="ar-DZ" sz="3400" b="1" dirty="0"/>
              <a:t>قياس نمو المؤسسة: لا نستطيع ان نتحدث عن تعريف النمو دون المرور بمؤشرات قياسه، فالنمو يُقاس كميا من خلال الزيادة في رقم الاعمال، الأرباح، الحصص السوقية، الموارد والقوى </a:t>
            </a:r>
            <a:r>
              <a:rPr lang="ar-DZ" sz="3400" b="1" dirty="0" smtClean="0"/>
              <a:t>العاملة وغيرها ويقاس كيفيا من خلال عدة مؤشرات.</a:t>
            </a:r>
            <a:endParaRPr lang="fr-FR" sz="3400" b="1" dirty="0"/>
          </a:p>
        </p:txBody>
      </p:sp>
    </p:spTree>
    <p:extLst>
      <p:ext uri="{BB962C8B-B14F-4D97-AF65-F5344CB8AC3E}">
        <p14:creationId xmlns:p14="http://schemas.microsoft.com/office/powerpoint/2010/main" val="2123498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Zone de dessin 2"/>
          <p:cNvGrpSpPr/>
          <p:nvPr/>
        </p:nvGrpSpPr>
        <p:grpSpPr>
          <a:xfrm>
            <a:off x="611560" y="908720"/>
            <a:ext cx="7992888" cy="5400600"/>
            <a:chOff x="0" y="0"/>
            <a:chExt cx="4290060" cy="3173730"/>
          </a:xfrm>
        </p:grpSpPr>
        <p:sp>
          <p:nvSpPr>
            <p:cNvPr id="3" name="Rectangle 2"/>
            <p:cNvSpPr/>
            <p:nvPr/>
          </p:nvSpPr>
          <p:spPr>
            <a:xfrm>
              <a:off x="0" y="0"/>
              <a:ext cx="4290060" cy="3173730"/>
            </a:xfrm>
            <a:prstGeom prst="rect">
              <a:avLst/>
            </a:prstGeom>
          </p:spPr>
        </p:sp>
        <p:sp>
          <p:nvSpPr>
            <p:cNvPr id="4" name="Ellipse 3"/>
            <p:cNvSpPr/>
            <p:nvPr/>
          </p:nvSpPr>
          <p:spPr>
            <a:xfrm>
              <a:off x="1417706" y="143721"/>
              <a:ext cx="1485900" cy="659423"/>
            </a:xfrm>
            <a:prstGeom prst="ellipse">
              <a:avLst/>
            </a:prstGeom>
            <a:solidFill>
              <a:schemeClr val="bg2">
                <a:lumMod val="75000"/>
              </a:schemeClr>
            </a:solidFill>
          </p:spPr>
          <p:style>
            <a:lnRef idx="0">
              <a:schemeClr val="accent3"/>
            </a:lnRef>
            <a:fillRef idx="1003">
              <a:schemeClr val="lt2"/>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ar-DZ" sz="3200" b="1" dirty="0">
                  <a:ln w="9525" cap="rnd" cmpd="sng" algn="ctr">
                    <a:solidFill>
                      <a:srgbClr val="000000"/>
                    </a:solidFill>
                    <a:prstDash val="solid"/>
                    <a:bevel/>
                  </a:ln>
                  <a:solidFill>
                    <a:srgbClr val="0070C0"/>
                  </a:solidFill>
                  <a:effectLst/>
                  <a:ea typeface="Calibri"/>
                  <a:cs typeface="+mj-cs"/>
                </a:rPr>
                <a:t>قياس النمو كميا</a:t>
              </a:r>
              <a:endParaRPr lang="fr-FR" sz="3200" b="1" dirty="0">
                <a:solidFill>
                  <a:srgbClr val="0070C0"/>
                </a:solidFill>
                <a:effectLst/>
                <a:ea typeface="Calibri"/>
                <a:cs typeface="+mj-cs"/>
              </a:endParaRPr>
            </a:p>
          </p:txBody>
        </p:sp>
        <p:sp>
          <p:nvSpPr>
            <p:cNvPr id="5" name="Rectangle à coins arrondis 4"/>
            <p:cNvSpPr/>
            <p:nvPr/>
          </p:nvSpPr>
          <p:spPr>
            <a:xfrm>
              <a:off x="478139" y="1734853"/>
              <a:ext cx="949570" cy="1253529"/>
            </a:xfrm>
            <a:prstGeom prst="roundRect">
              <a:avLst/>
            </a:prstGeom>
            <a:solidFill>
              <a:schemeClr val="bg2">
                <a:lumMod val="75000"/>
              </a:schemeClr>
            </a:solidFill>
          </p:spPr>
          <p:style>
            <a:lnRef idx="2">
              <a:schemeClr val="accent1">
                <a:shade val="50000"/>
              </a:schemeClr>
            </a:lnRef>
            <a:fillRef idx="1003">
              <a:schemeClr val="lt2"/>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DZ" sz="2800" b="1" dirty="0">
                  <a:ln w="9525" cap="rnd" cmpd="sng" algn="ctr">
                    <a:solidFill>
                      <a:srgbClr val="000000"/>
                    </a:solidFill>
                    <a:prstDash val="solid"/>
                    <a:bevel/>
                  </a:ln>
                  <a:solidFill>
                    <a:srgbClr val="FF0000"/>
                  </a:solidFill>
                  <a:effectLst/>
                  <a:ea typeface="Calibri"/>
                  <a:cs typeface="+mj-cs"/>
                </a:rPr>
                <a:t>النتائج المالية</a:t>
              </a:r>
              <a:endParaRPr lang="fr-FR" sz="2800" b="1" dirty="0">
                <a:solidFill>
                  <a:srgbClr val="FF0000"/>
                </a:solidFill>
                <a:effectLst/>
                <a:ea typeface="Calibri"/>
                <a:cs typeface="+mj-cs"/>
              </a:endParaRPr>
            </a:p>
            <a:p>
              <a:pPr algn="ctr" rtl="1">
                <a:lnSpc>
                  <a:spcPct val="115000"/>
                </a:lnSpc>
                <a:spcAft>
                  <a:spcPts val="1000"/>
                </a:spcAft>
              </a:pPr>
              <a:r>
                <a:rPr lang="ar-DZ" sz="2800" b="1" dirty="0">
                  <a:ln w="9525" cap="rnd" cmpd="sng" algn="ctr">
                    <a:solidFill>
                      <a:srgbClr val="000000"/>
                    </a:solidFill>
                    <a:prstDash val="solid"/>
                    <a:bevel/>
                  </a:ln>
                  <a:solidFill>
                    <a:srgbClr val="FF0000"/>
                  </a:solidFill>
                  <a:effectLst/>
                  <a:ea typeface="Calibri"/>
                  <a:cs typeface="+mj-cs"/>
                </a:rPr>
                <a:t>كالأرباح والقدرة على التمويل الذاتي</a:t>
              </a:r>
              <a:endParaRPr lang="fr-FR" sz="2800" b="1" dirty="0">
                <a:solidFill>
                  <a:srgbClr val="FF0000"/>
                </a:solidFill>
                <a:effectLst/>
                <a:ea typeface="Calibri"/>
                <a:cs typeface="+mj-cs"/>
              </a:endParaRPr>
            </a:p>
          </p:txBody>
        </p:sp>
        <p:sp>
          <p:nvSpPr>
            <p:cNvPr id="6" name="Rectangle à coins arrondis 5"/>
            <p:cNvSpPr/>
            <p:nvPr/>
          </p:nvSpPr>
          <p:spPr>
            <a:xfrm>
              <a:off x="1768079" y="1744397"/>
              <a:ext cx="1011115" cy="1244486"/>
            </a:xfrm>
            <a:prstGeom prst="roundRect">
              <a:avLst/>
            </a:prstGeom>
            <a:solidFill>
              <a:schemeClr val="bg2">
                <a:lumMod val="75000"/>
              </a:schemeClr>
            </a:solidFill>
          </p:spPr>
          <p:style>
            <a:lnRef idx="2">
              <a:schemeClr val="accent1">
                <a:shade val="50000"/>
              </a:schemeClr>
            </a:lnRef>
            <a:fillRef idx="1003">
              <a:schemeClr val="lt2"/>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DZ" sz="2600" b="1" dirty="0">
                  <a:ln w="9525" cap="rnd" cmpd="sng" algn="ctr">
                    <a:solidFill>
                      <a:srgbClr val="000000"/>
                    </a:solidFill>
                    <a:prstDash val="solid"/>
                    <a:bevel/>
                  </a:ln>
                  <a:solidFill>
                    <a:srgbClr val="FF0000"/>
                  </a:solidFill>
                  <a:effectLst/>
                  <a:ea typeface="Calibri"/>
                  <a:cs typeface="+mj-cs"/>
                </a:rPr>
                <a:t>قيمة المنتجات كالمبيعات والحصة السوقية </a:t>
              </a:r>
              <a:endParaRPr lang="fr-FR" sz="2600" b="1" dirty="0">
                <a:solidFill>
                  <a:srgbClr val="FF0000"/>
                </a:solidFill>
                <a:effectLst/>
                <a:ea typeface="Calibri"/>
                <a:cs typeface="+mj-cs"/>
              </a:endParaRPr>
            </a:p>
            <a:p>
              <a:pPr algn="ctr" rtl="1">
                <a:lnSpc>
                  <a:spcPct val="115000"/>
                </a:lnSpc>
                <a:spcAft>
                  <a:spcPts val="1000"/>
                </a:spcAft>
              </a:pPr>
              <a:r>
                <a:rPr lang="ar-DZ" sz="1100" dirty="0">
                  <a:ln w="9525" cap="rnd" cmpd="sng" algn="ctr">
                    <a:solidFill>
                      <a:srgbClr val="000000"/>
                    </a:solidFill>
                    <a:prstDash val="solid"/>
                    <a:bevel/>
                  </a:ln>
                  <a:effectLst/>
                  <a:ea typeface="Calibri"/>
                  <a:cs typeface="Arial"/>
                </a:rPr>
                <a:t> </a:t>
              </a:r>
              <a:endParaRPr lang="fr-FR" sz="1100" dirty="0">
                <a:effectLst/>
                <a:ea typeface="Calibri"/>
                <a:cs typeface="Arial"/>
              </a:endParaRPr>
            </a:p>
            <a:p>
              <a:pPr algn="ctr" rtl="1">
                <a:lnSpc>
                  <a:spcPct val="115000"/>
                </a:lnSpc>
                <a:spcAft>
                  <a:spcPts val="1000"/>
                </a:spcAft>
              </a:pPr>
              <a:r>
                <a:rPr lang="fr-FR" sz="1100" dirty="0">
                  <a:ln w="9525" cap="rnd" cmpd="sng" algn="ctr">
                    <a:solidFill>
                      <a:srgbClr val="000000"/>
                    </a:solidFill>
                    <a:prstDash val="solid"/>
                    <a:bevel/>
                  </a:ln>
                  <a:effectLst/>
                  <a:ea typeface="Calibri"/>
                  <a:cs typeface="Arial"/>
                </a:rPr>
                <a:t> </a:t>
              </a:r>
              <a:endParaRPr lang="fr-FR" sz="1100" dirty="0">
                <a:effectLst/>
                <a:ea typeface="Calibri"/>
                <a:cs typeface="Arial"/>
              </a:endParaRPr>
            </a:p>
          </p:txBody>
        </p:sp>
        <p:sp>
          <p:nvSpPr>
            <p:cNvPr id="7" name="Rectangle à coins arrondis 6"/>
            <p:cNvSpPr/>
            <p:nvPr/>
          </p:nvSpPr>
          <p:spPr>
            <a:xfrm>
              <a:off x="3104284" y="1736066"/>
              <a:ext cx="1037492" cy="1252315"/>
            </a:xfrm>
            <a:prstGeom prst="roundRect">
              <a:avLst/>
            </a:prstGeom>
            <a:solidFill>
              <a:schemeClr val="bg2">
                <a:lumMod val="75000"/>
              </a:schemeClr>
            </a:solidFill>
          </p:spPr>
          <p:style>
            <a:lnRef idx="2">
              <a:schemeClr val="accent1">
                <a:shade val="50000"/>
              </a:schemeClr>
            </a:lnRef>
            <a:fillRef idx="1003">
              <a:schemeClr val="lt2"/>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DZ" sz="2800" b="1" dirty="0">
                  <a:ln w="9525" cap="rnd" cmpd="sng" algn="ctr">
                    <a:solidFill>
                      <a:srgbClr val="000000"/>
                    </a:solidFill>
                    <a:prstDash val="solid"/>
                    <a:bevel/>
                  </a:ln>
                  <a:solidFill>
                    <a:srgbClr val="FF0000"/>
                  </a:solidFill>
                  <a:effectLst/>
                  <a:ea typeface="Calibri"/>
                  <a:cs typeface="+mj-cs"/>
                </a:rPr>
                <a:t>عوامل الإنتاج كالقوى العاملة واستهلاكات المواد الأولية</a:t>
              </a:r>
              <a:endParaRPr lang="fr-FR" sz="2800" b="1" dirty="0">
                <a:solidFill>
                  <a:srgbClr val="FF0000"/>
                </a:solidFill>
                <a:effectLst/>
                <a:ea typeface="Calibri"/>
                <a:cs typeface="+mj-cs"/>
              </a:endParaRPr>
            </a:p>
          </p:txBody>
        </p:sp>
        <p:cxnSp>
          <p:nvCxnSpPr>
            <p:cNvPr id="8" name="Connecteur droit avec flèche 7"/>
            <p:cNvCxnSpPr>
              <a:endCxn id="5" idx="0"/>
            </p:cNvCxnSpPr>
            <p:nvPr/>
          </p:nvCxnSpPr>
          <p:spPr>
            <a:xfrm flipH="1">
              <a:off x="952891" y="803144"/>
              <a:ext cx="1160470" cy="93170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Connecteur droit avec flèche 8"/>
            <p:cNvCxnSpPr/>
            <p:nvPr/>
          </p:nvCxnSpPr>
          <p:spPr>
            <a:xfrm>
              <a:off x="2146271" y="804380"/>
              <a:ext cx="114469" cy="93197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0" name="Connecteur droit avec flèche 9"/>
            <p:cNvCxnSpPr>
              <a:endCxn id="7" idx="0"/>
            </p:cNvCxnSpPr>
            <p:nvPr/>
          </p:nvCxnSpPr>
          <p:spPr>
            <a:xfrm>
              <a:off x="2146087" y="804245"/>
              <a:ext cx="1476907" cy="931821"/>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3046254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626650650"/>
              </p:ext>
            </p:extLst>
          </p:nvPr>
        </p:nvGraphicFramePr>
        <p:xfrm>
          <a:off x="827584" y="332656"/>
          <a:ext cx="727280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011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0"/>
            <a:ext cx="8153400" cy="1219200"/>
          </a:xfrm>
        </p:spPr>
        <p:txBody>
          <a:bodyPr>
            <a:normAutofit fontScale="90000"/>
          </a:bodyPr>
          <a:lstStyle/>
          <a:p>
            <a:pPr algn="ctr" rtl="1"/>
            <a:r>
              <a:rPr lang="ar-DZ" b="1" dirty="0"/>
              <a:t>النظريات </a:t>
            </a:r>
            <a:r>
              <a:rPr lang="ar-DZ" b="1" dirty="0" smtClean="0"/>
              <a:t>المفسرة </a:t>
            </a:r>
            <a:r>
              <a:rPr lang="ar-DZ" b="1" dirty="0"/>
              <a:t>لنمو </a:t>
            </a:r>
            <a:r>
              <a:rPr lang="ar-DZ" b="1" dirty="0" smtClean="0"/>
              <a:t>المؤسسة</a:t>
            </a:r>
            <a:br>
              <a:rPr lang="ar-DZ" b="1" dirty="0" smtClean="0"/>
            </a:br>
            <a:r>
              <a:rPr lang="ar-DZ" b="1" dirty="0" smtClean="0"/>
              <a:t> </a:t>
            </a:r>
            <a:r>
              <a:rPr lang="ar-DZ" b="1" dirty="0"/>
              <a:t>أو أهم الاتجاهات النظرية لنمو المؤسسة</a:t>
            </a:r>
            <a:endParaRPr lang="fr-FR" b="1" dirty="0"/>
          </a:p>
        </p:txBody>
      </p:sp>
      <p:sp>
        <p:nvSpPr>
          <p:cNvPr id="3" name="Espace réservé du contenu 2"/>
          <p:cNvSpPr>
            <a:spLocks noGrp="1"/>
          </p:cNvSpPr>
          <p:nvPr>
            <p:ph sz="quarter" idx="1"/>
          </p:nvPr>
        </p:nvSpPr>
        <p:spPr>
          <a:xfrm>
            <a:off x="0" y="1600200"/>
            <a:ext cx="9144000" cy="5069160"/>
          </a:xfrm>
        </p:spPr>
        <p:txBody>
          <a:bodyPr>
            <a:normAutofit/>
          </a:bodyPr>
          <a:lstStyle/>
          <a:p>
            <a:pPr algn="just" rtl="1"/>
            <a:r>
              <a:rPr lang="ar-DZ" sz="3200" b="1" dirty="0"/>
              <a:t>يمكن وضع الأسس النظرية لنمو المؤسسة في ثلاث اتجاهات هي:</a:t>
            </a:r>
            <a:endParaRPr lang="fr-FR" sz="3200" b="1" dirty="0"/>
          </a:p>
          <a:p>
            <a:pPr algn="just" rtl="1"/>
            <a:r>
              <a:rPr lang="ar-DZ" sz="3200" b="1" dirty="0"/>
              <a:t>الاتّجاه الأول: يَعتبِر نمو المؤسسة عبارة عن تغيّر تدريجي في الحجم ينتهي بتحقيق الحجم الأمثل عندما يصل منحنى التكلفة المتوسطة لدالة الإنتاج إلى مستواه الأدنى بهدف تعظيم الربح؛</a:t>
            </a:r>
            <a:endParaRPr lang="fr-FR" sz="3200" b="1" dirty="0"/>
          </a:p>
          <a:p>
            <a:pPr algn="just" rtl="1"/>
            <a:r>
              <a:rPr lang="ar-DZ" sz="3200" b="1" dirty="0"/>
              <a:t>الاتجاه الثاني: يعتبره أحد مراحل تطور المؤسسة و المتمثّل في مرحلة النمو من دورة حياتها؛</a:t>
            </a:r>
            <a:endParaRPr lang="fr-FR" sz="3200" b="1" dirty="0"/>
          </a:p>
          <a:p>
            <a:pPr algn="just" rtl="1"/>
            <a:r>
              <a:rPr lang="ar-DZ" sz="3200" b="1" dirty="0"/>
              <a:t> الاتجاه الثالث: هو شكل من أشكال التطوّر الداخلي للمؤسسة، الناتج عن استخدام مواردها الداخلية بشكل مرن و غير محدود في تنمية حجمها</a:t>
            </a:r>
            <a:endParaRPr lang="fr-FR" sz="3200" b="1" dirty="0"/>
          </a:p>
          <a:p>
            <a:pPr algn="just" rtl="1"/>
            <a:endParaRPr lang="fr-FR" sz="3200" b="1" dirty="0"/>
          </a:p>
        </p:txBody>
      </p:sp>
    </p:spTree>
    <p:extLst>
      <p:ext uri="{BB962C8B-B14F-4D97-AF65-F5344CB8AC3E}">
        <p14:creationId xmlns:p14="http://schemas.microsoft.com/office/powerpoint/2010/main" val="24943430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 </a:t>
            </a:r>
            <a:r>
              <a:rPr lang="ar-DZ" b="1" dirty="0"/>
              <a:t>النظرية الاقتصادية التقليدية</a:t>
            </a:r>
            <a:endParaRPr lang="fr-FR" b="1" dirty="0"/>
          </a:p>
        </p:txBody>
      </p:sp>
      <p:sp>
        <p:nvSpPr>
          <p:cNvPr id="3" name="Espace réservé du contenu 2"/>
          <p:cNvSpPr>
            <a:spLocks noGrp="1"/>
          </p:cNvSpPr>
          <p:nvPr>
            <p:ph sz="quarter" idx="1"/>
          </p:nvPr>
        </p:nvSpPr>
        <p:spPr>
          <a:xfrm>
            <a:off x="0" y="1484784"/>
            <a:ext cx="9036496" cy="5373216"/>
          </a:xfrm>
        </p:spPr>
        <p:txBody>
          <a:bodyPr>
            <a:normAutofit lnSpcReduction="10000"/>
          </a:bodyPr>
          <a:lstStyle/>
          <a:p>
            <a:pPr marL="0" indent="0" algn="just" rtl="1">
              <a:buNone/>
            </a:pPr>
            <a:r>
              <a:rPr lang="ar-DZ" sz="3200" b="1" dirty="0"/>
              <a:t>إن هذه النظرية تقوم على فرضية أن المؤسسة تمارس نشاطها في سوق تنافسي تام يتميز </a:t>
            </a:r>
            <a:r>
              <a:rPr lang="ar-DZ" sz="3200" b="1" dirty="0">
                <a:solidFill>
                  <a:srgbClr val="FFC000"/>
                </a:solidFill>
              </a:rPr>
              <a:t>بخمسة خصائص</a:t>
            </a:r>
            <a:r>
              <a:rPr lang="ar-DZ" sz="3200" b="1" dirty="0"/>
              <a:t>:</a:t>
            </a:r>
            <a:endParaRPr lang="fr-FR" sz="3200" b="1" dirty="0"/>
          </a:p>
          <a:p>
            <a:pPr algn="just" rtl="1"/>
            <a:r>
              <a:rPr lang="ar-DZ" sz="3200" b="1" dirty="0"/>
              <a:t>تكافؤ السوق باحتوائه على عدد كبير من البائعين والمشترين ولا يستطيع أي احد تحديد السعر</a:t>
            </a:r>
            <a:endParaRPr lang="fr-FR" sz="3200" b="1" dirty="0"/>
          </a:p>
          <a:p>
            <a:pPr algn="just" rtl="1"/>
            <a:r>
              <a:rPr lang="ar-DZ" sz="3200" b="1" dirty="0"/>
              <a:t>حرية الدخول والخروج من </a:t>
            </a:r>
            <a:r>
              <a:rPr lang="ar-DZ" sz="3200" b="1" dirty="0" smtClean="0"/>
              <a:t>السوق.</a:t>
            </a:r>
            <a:endParaRPr lang="fr-FR" sz="3200" b="1" dirty="0"/>
          </a:p>
          <a:p>
            <a:pPr algn="just" rtl="1"/>
            <a:r>
              <a:rPr lang="ar-DZ" sz="3200" b="1" dirty="0"/>
              <a:t>تماثل منتجات المؤسسات الناشطة في السوق وبالتالي المنافسة ترتكز على السعر فقط .</a:t>
            </a:r>
            <a:endParaRPr lang="fr-FR" sz="3200" b="1" dirty="0"/>
          </a:p>
          <a:p>
            <a:pPr algn="just" rtl="1"/>
            <a:r>
              <a:rPr lang="ar-DZ" sz="3200" b="1" dirty="0"/>
              <a:t>حرية حركة عوامل الإنتاج  سواء بين المؤسسات أو بين الأسواق</a:t>
            </a:r>
            <a:endParaRPr lang="fr-FR" sz="3200" b="1" dirty="0"/>
          </a:p>
          <a:p>
            <a:pPr algn="just" rtl="1"/>
            <a:r>
              <a:rPr lang="ar-DZ" sz="3200" b="1" dirty="0"/>
              <a:t>المعلومات  حوول المعروض من المنتجات والأسعار متاحة ومجانية لجميع الأعوان الاقتصاديين</a:t>
            </a:r>
            <a:endParaRPr lang="fr-FR" b="1" dirty="0"/>
          </a:p>
        </p:txBody>
      </p:sp>
    </p:spTree>
    <p:extLst>
      <p:ext uri="{BB962C8B-B14F-4D97-AF65-F5344CB8AC3E}">
        <p14:creationId xmlns:p14="http://schemas.microsoft.com/office/powerpoint/2010/main" val="894829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smtClean="0"/>
              <a:t> </a:t>
            </a:r>
            <a:r>
              <a:rPr lang="ar-DZ" b="1" dirty="0" smtClean="0"/>
              <a:t>النظرية التقليدية ... </a:t>
            </a:r>
            <a:r>
              <a:rPr lang="ar-DZ" dirty="0" smtClean="0"/>
              <a:t>تابع</a:t>
            </a:r>
            <a:endParaRPr lang="fr-FR" dirty="0"/>
          </a:p>
        </p:txBody>
      </p:sp>
      <p:sp>
        <p:nvSpPr>
          <p:cNvPr id="3" name="Espace réservé du contenu 2"/>
          <p:cNvSpPr>
            <a:spLocks noGrp="1"/>
          </p:cNvSpPr>
          <p:nvPr>
            <p:ph sz="quarter" idx="1"/>
          </p:nvPr>
        </p:nvSpPr>
        <p:spPr>
          <a:xfrm>
            <a:off x="0" y="1268760"/>
            <a:ext cx="9036496" cy="5589240"/>
          </a:xfrm>
        </p:spPr>
        <p:txBody>
          <a:bodyPr>
            <a:normAutofit lnSpcReduction="10000"/>
          </a:bodyPr>
          <a:lstStyle/>
          <a:p>
            <a:pPr algn="r" rtl="1"/>
            <a:r>
              <a:rPr lang="ar-SA" sz="3200" b="1" dirty="0"/>
              <a:t>استندت هذه النظرية في تعريفها للنمو على فكرة الحجم، أين يلعب حجم المؤسسة الدور الأساسي في شرح نموها، حيث تنص على وجود حجم أمثل بدلالة عوامل </a:t>
            </a:r>
            <a:r>
              <a:rPr lang="ar-SA" sz="3200" b="1" dirty="0" smtClean="0"/>
              <a:t>الإنتاج</a:t>
            </a:r>
            <a:r>
              <a:rPr lang="ar-DZ" sz="3200" b="1" dirty="0" smtClean="0"/>
              <a:t>.</a:t>
            </a:r>
          </a:p>
          <a:p>
            <a:pPr algn="r" rtl="1"/>
            <a:r>
              <a:rPr lang="ar-DZ" b="1" dirty="0"/>
              <a:t>تَمكّن هذا التحليل من إبراز </a:t>
            </a:r>
            <a:r>
              <a:rPr lang="ar-DZ" b="1" u="sng" dirty="0">
                <a:solidFill>
                  <a:srgbClr val="FFC000"/>
                </a:solidFill>
              </a:rPr>
              <a:t>دور الحجم كعامل أساسي لدراسة النمو  </a:t>
            </a:r>
            <a:r>
              <a:rPr lang="ar-DZ" b="1" dirty="0"/>
              <a:t>باعتبار أن التغير في حجم المؤسسة ما هو إلا شكل من أشكال النمو، </a:t>
            </a:r>
            <a:r>
              <a:rPr lang="ar-DZ" b="1" dirty="0">
                <a:solidFill>
                  <a:srgbClr val="FFC000"/>
                </a:solidFill>
              </a:rPr>
              <a:t>إلا أنه لا يخلو من كثرة الانتقادات و التي نذكر منها ما </a:t>
            </a:r>
            <a:r>
              <a:rPr lang="ar-DZ" b="1" dirty="0" smtClean="0">
                <a:solidFill>
                  <a:srgbClr val="FFC000"/>
                </a:solidFill>
              </a:rPr>
              <a:t>يلي: </a:t>
            </a:r>
          </a:p>
          <a:p>
            <a:pPr algn="r" rtl="1"/>
            <a:r>
              <a:rPr lang="ar-DZ" b="1" dirty="0"/>
              <a:t>يتميز هذا التحليل بالسكون.</a:t>
            </a:r>
            <a:endParaRPr lang="fr-FR" b="1" dirty="0"/>
          </a:p>
          <a:p>
            <a:pPr algn="r" rtl="1"/>
            <a:r>
              <a:rPr lang="ar-DZ" b="1" dirty="0"/>
              <a:t>فرضيات المنافسة التامة لا تتوافق مع الواقع الاقتصادي.</a:t>
            </a:r>
            <a:endParaRPr lang="fr-FR" b="1" dirty="0"/>
          </a:p>
          <a:p>
            <a:pPr algn="r" rtl="1"/>
            <a:r>
              <a:rPr lang="ar-DZ" b="1" dirty="0"/>
              <a:t>تجاهل هذا التحليل تفاصيل أنشطة المؤسسة وحصرها في وظيفة الإنتاج فقط.</a:t>
            </a:r>
            <a:endParaRPr lang="fr-FR" b="1" dirty="0"/>
          </a:p>
          <a:p>
            <a:pPr algn="r" rtl="1"/>
            <a:r>
              <a:rPr lang="ar-DZ" b="1" dirty="0"/>
              <a:t>دافع تعظيم الربح غير كافي لتفسير لنمو خصوصا إذا تعلق الأمر بالمنظمات الحديثة.</a:t>
            </a:r>
            <a:endParaRPr lang="fr-FR" b="1" dirty="0"/>
          </a:p>
          <a:p>
            <a:pPr algn="r" rtl="1"/>
            <a:r>
              <a:rPr lang="ar-DZ" b="1" dirty="0"/>
              <a:t> </a:t>
            </a:r>
            <a:endParaRPr lang="fr-FR" b="1" dirty="0"/>
          </a:p>
          <a:p>
            <a:pPr algn="r" rtl="1"/>
            <a:endParaRPr lang="fr-FR" b="1" dirty="0"/>
          </a:p>
        </p:txBody>
      </p:sp>
    </p:spTree>
    <p:extLst>
      <p:ext uri="{BB962C8B-B14F-4D97-AF65-F5344CB8AC3E}">
        <p14:creationId xmlns:p14="http://schemas.microsoft.com/office/powerpoint/2010/main" val="4033144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نظرية دورة حياة </a:t>
            </a:r>
            <a:r>
              <a:rPr lang="ar-DZ" b="1" dirty="0" smtClean="0"/>
              <a:t>المؤسسة</a:t>
            </a:r>
            <a:endParaRPr lang="fr-FR" b="1" dirty="0"/>
          </a:p>
        </p:txBody>
      </p:sp>
      <p:sp>
        <p:nvSpPr>
          <p:cNvPr id="3" name="Espace réservé du contenu 2"/>
          <p:cNvSpPr>
            <a:spLocks noGrp="1"/>
          </p:cNvSpPr>
          <p:nvPr>
            <p:ph sz="quarter" idx="1"/>
          </p:nvPr>
        </p:nvSpPr>
        <p:spPr>
          <a:xfrm>
            <a:off x="0" y="1268760"/>
            <a:ext cx="9144000" cy="5554506"/>
          </a:xfrm>
        </p:spPr>
        <p:txBody>
          <a:bodyPr>
            <a:normAutofit/>
          </a:bodyPr>
          <a:lstStyle/>
          <a:p>
            <a:pPr marL="0" indent="0" algn="just" rtl="1">
              <a:buNone/>
            </a:pPr>
            <a:endParaRPr lang="ar-DZ" sz="3400" b="1" dirty="0" smtClean="0"/>
          </a:p>
          <a:p>
            <a:pPr marL="0" indent="0" algn="just" rtl="1">
              <a:buNone/>
            </a:pPr>
            <a:r>
              <a:rPr lang="ar-DZ" sz="3400" b="1" dirty="0" smtClean="0"/>
              <a:t>كان </a:t>
            </a:r>
            <a:r>
              <a:rPr lang="ar-DZ" sz="3400" b="1" dirty="0"/>
              <a:t>المُفكر الاقتصادي  </a:t>
            </a:r>
            <a:r>
              <a:rPr lang="fr-FR" sz="3400" b="1" dirty="0"/>
              <a:t>Marshall A.</a:t>
            </a:r>
            <a:r>
              <a:rPr lang="ar-DZ" sz="3400" b="1" dirty="0"/>
              <a:t> من الأوائل الذين أشاروا إلى نمو المؤسسة كنظام يُشابه في تطوّره الكائن الحي، فقد ذكر أنّ نمو المؤسسة يُماثل نمو الشّجرة التي تتطوّر حتى تصل إلى حجمها الطبيعي  خاضعة في ذلك إلى قانون الطبيعة و ظروف المكان و الزمان، حيث تُمارَس عليها ضغوط تؤدي في الأخير إلى إنهاء دورة حياتها.</a:t>
            </a:r>
            <a:endParaRPr lang="fr-FR" sz="3400" b="1" dirty="0"/>
          </a:p>
          <a:p>
            <a:pPr algn="just" rtl="1"/>
            <a:r>
              <a:rPr lang="ar-DZ" sz="3400" b="1" dirty="0"/>
              <a:t>وانطلق العديد من رواد هذا النموذج من فكرة مفادها أنّ المؤسسة عبارة عن نظام مفتوح على محيطه الخارجي تربطهما علاقة تبادلية دائمة يُمارس كل منهما الفعل و رد الفعل تجاه الآخر، </a:t>
            </a:r>
            <a:endParaRPr lang="fr-FR" sz="3400" b="1" dirty="0"/>
          </a:p>
        </p:txBody>
      </p:sp>
    </p:spTree>
    <p:extLst>
      <p:ext uri="{BB962C8B-B14F-4D97-AF65-F5344CB8AC3E}">
        <p14:creationId xmlns:p14="http://schemas.microsoft.com/office/powerpoint/2010/main" val="847275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نظرية دورة حياة المؤسسة</a:t>
            </a:r>
            <a:endParaRPr lang="fr-FR" b="1" dirty="0"/>
          </a:p>
        </p:txBody>
      </p:sp>
      <p:sp>
        <p:nvSpPr>
          <p:cNvPr id="3" name="Espace réservé du contenu 2"/>
          <p:cNvSpPr>
            <a:spLocks noGrp="1"/>
          </p:cNvSpPr>
          <p:nvPr>
            <p:ph sz="quarter" idx="1"/>
          </p:nvPr>
        </p:nvSpPr>
        <p:spPr>
          <a:xfrm>
            <a:off x="0" y="1484784"/>
            <a:ext cx="9144000" cy="5373216"/>
          </a:xfrm>
        </p:spPr>
        <p:txBody>
          <a:bodyPr>
            <a:normAutofit/>
          </a:bodyPr>
          <a:lstStyle/>
          <a:p>
            <a:pPr algn="just" rtl="1"/>
            <a:r>
              <a:rPr lang="ar-DZ" sz="3600" b="1" dirty="0"/>
              <a:t>إذن الفكرة الأساسية حول النمو التي جاءت بها نظرية دورة الحياة هو أنّ المؤسسة لن تستطيع </a:t>
            </a:r>
            <a:r>
              <a:rPr lang="ar-DZ" sz="3600" b="1" dirty="0" smtClean="0"/>
              <a:t>التطوّر، و </a:t>
            </a:r>
            <a:r>
              <a:rPr lang="ar-DZ" sz="3600" b="1" dirty="0"/>
              <a:t>النمو دون تفاعل مع تأثيرات محيطها الخارجي و على هذا الأساس نستطيع أن نُعرّف النمو على أنه التطور المستمر في قدرات النظام بشكل يُمَكِّنُهُ من الاستجابة و التأقلم مع سلوك مكونات بيئته الخارجية لتحقيق هدفه العام</a:t>
            </a:r>
            <a:endParaRPr lang="fr-FR" sz="3600" b="1" dirty="0"/>
          </a:p>
        </p:txBody>
      </p:sp>
    </p:spTree>
    <p:extLst>
      <p:ext uri="{BB962C8B-B14F-4D97-AF65-F5344CB8AC3E}">
        <p14:creationId xmlns:p14="http://schemas.microsoft.com/office/powerpoint/2010/main" val="589420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نظرية التطور الداخلي</a:t>
            </a:r>
            <a:endParaRPr lang="fr-FR" b="1" dirty="0"/>
          </a:p>
        </p:txBody>
      </p:sp>
      <p:sp>
        <p:nvSpPr>
          <p:cNvPr id="3" name="Espace réservé du contenu 2"/>
          <p:cNvSpPr>
            <a:spLocks noGrp="1"/>
          </p:cNvSpPr>
          <p:nvPr>
            <p:ph sz="quarter" idx="1"/>
          </p:nvPr>
        </p:nvSpPr>
        <p:spPr>
          <a:xfrm>
            <a:off x="0" y="1600200"/>
            <a:ext cx="9036496" cy="5069160"/>
          </a:xfrm>
        </p:spPr>
        <p:txBody>
          <a:bodyPr>
            <a:noAutofit/>
          </a:bodyPr>
          <a:lstStyle/>
          <a:p>
            <a:pPr algn="r" rtl="1"/>
            <a:r>
              <a:rPr lang="ar-DZ" sz="3000" b="1" dirty="0" smtClean="0"/>
              <a:t>رغم الإسهامات التي جاءت بها النظرية السابقة، إلا أنّها تظل غير كافية في نظر الكثير من المُحلّلين و على رأسهم </a:t>
            </a:r>
            <a:r>
              <a:rPr lang="fr-FR" sz="3000" b="1" dirty="0" smtClean="0"/>
              <a:t>E.T. </a:t>
            </a:r>
            <a:r>
              <a:rPr lang="fr-FR" sz="3000" b="1" dirty="0" err="1" smtClean="0"/>
              <a:t>Penrose</a:t>
            </a:r>
            <a:r>
              <a:rPr lang="fr-FR" sz="3000" b="1" dirty="0" smtClean="0"/>
              <a:t>(1963) </a:t>
            </a:r>
            <a:r>
              <a:rPr lang="ar-DZ" sz="3000" b="1" dirty="0" smtClean="0"/>
              <a:t>الذي قام بإعداد تصوّر جديد سماه النظرية العامة للنمو والتي تقوم على أساس التطور الداخلي للنمو، بحيث </a:t>
            </a:r>
            <a:r>
              <a:rPr lang="ar-DZ" sz="3000" b="1" dirty="0" smtClean="0">
                <a:solidFill>
                  <a:srgbClr val="FFC000"/>
                </a:solidFill>
              </a:rPr>
              <a:t>ترفض فكرة وجود الحجم الأمثل</a:t>
            </a:r>
            <a:r>
              <a:rPr lang="ar-DZ" sz="3000" b="1" dirty="0" smtClean="0"/>
              <a:t>، بسبب عدم إمكانية التحديد المُسبَق للسقف الأعلى الذي يُمكنُ أن يبلغَه معدل النمو.</a:t>
            </a:r>
            <a:endParaRPr lang="fr-FR" sz="3000" b="1" dirty="0" smtClean="0"/>
          </a:p>
          <a:p>
            <a:pPr algn="r" rtl="1"/>
            <a:r>
              <a:rPr lang="ar-DZ" sz="3000" b="1" dirty="0" smtClean="0"/>
              <a:t>إنّ الأساس النظري لهذا التحليل يستند إلى </a:t>
            </a:r>
            <a:r>
              <a:rPr lang="ar-DZ" sz="3000" b="1" dirty="0" smtClean="0">
                <a:solidFill>
                  <a:srgbClr val="FFC000"/>
                </a:solidFill>
              </a:rPr>
              <a:t>دور موارد المؤسسة في إتاحة إمكانيات النمو،</a:t>
            </a:r>
            <a:r>
              <a:rPr lang="ar-DZ" sz="3000" b="1" dirty="0" smtClean="0"/>
              <a:t> حيث أن الوفرة في الموارد تؤدّي إلى اللامحدودية في معدّل النمو التي تَود المؤسسة تحقيقه خلال فترة زمنية معينة  و يُبرَّر النمو في هذه الحالة إما بحاجة المؤسسة لاستخدام الموارد الفائضة أو بهدف حيازة موارد جديدة باستخدام عوامل الإنتاج التي خلّفتها الأنشطة السّابقة، و بهذا الشّكل يتحقّق النمو المتواصل.</a:t>
            </a:r>
            <a:endParaRPr lang="fr-FR" sz="3000" b="1" dirty="0" smtClean="0"/>
          </a:p>
          <a:p>
            <a:pPr algn="r" rtl="1"/>
            <a:endParaRPr lang="fr-FR" sz="3000" b="1" dirty="0"/>
          </a:p>
        </p:txBody>
      </p:sp>
    </p:spTree>
    <p:extLst>
      <p:ext uri="{BB962C8B-B14F-4D97-AF65-F5344CB8AC3E}">
        <p14:creationId xmlns:p14="http://schemas.microsoft.com/office/powerpoint/2010/main" val="2893825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تمهيد</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algn="ctr" rtl="1"/>
            <a:r>
              <a:rPr lang="ar-DZ" sz="3200" b="1" dirty="0"/>
              <a:t>إن مفهوم النمو أصبح يتحقق وفق استراتيجية محكمة توضع على أسس علمية، ذلك أن الكثير من المؤسسات نجحت في تحقيق نمو لكنه قصير الأجل، وغادرت السوق بعد ذلك ولم يعد لها </a:t>
            </a:r>
            <a:r>
              <a:rPr lang="ar-DZ" sz="3200" b="1" dirty="0" smtClean="0"/>
              <a:t>وجود.</a:t>
            </a:r>
          </a:p>
          <a:p>
            <a:pPr algn="ctr" rtl="1"/>
            <a:r>
              <a:rPr lang="ar-DZ" sz="3200" b="1" dirty="0" smtClean="0"/>
              <a:t>نمو المؤسسات ليس ظاهرة عفوية او تلقائية ولكنه نتيجة قرار تسييري، يتأثر بتوجهات المسيرين، الاستراتيجية والمحيط.</a:t>
            </a:r>
            <a:endParaRPr lang="fr-FR" sz="3200" b="1" dirty="0"/>
          </a:p>
        </p:txBody>
      </p:sp>
    </p:spTree>
    <p:extLst>
      <p:ext uri="{BB962C8B-B14F-4D97-AF65-F5344CB8AC3E}">
        <p14:creationId xmlns:p14="http://schemas.microsoft.com/office/powerpoint/2010/main" val="3427026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نظرية التطور الداخلي.... </a:t>
            </a:r>
            <a:r>
              <a:rPr lang="ar-DZ" dirty="0" smtClean="0"/>
              <a:t>تابع</a:t>
            </a:r>
            <a:endParaRPr lang="fr-FR" b="1" dirty="0"/>
          </a:p>
        </p:txBody>
      </p:sp>
      <p:sp>
        <p:nvSpPr>
          <p:cNvPr id="3" name="Espace réservé du contenu 2"/>
          <p:cNvSpPr>
            <a:spLocks noGrp="1"/>
          </p:cNvSpPr>
          <p:nvPr>
            <p:ph sz="quarter" idx="1"/>
          </p:nvPr>
        </p:nvSpPr>
        <p:spPr>
          <a:xfrm>
            <a:off x="0" y="1556792"/>
            <a:ext cx="9144000" cy="5112568"/>
          </a:xfrm>
        </p:spPr>
        <p:txBody>
          <a:bodyPr>
            <a:normAutofit/>
          </a:bodyPr>
          <a:lstStyle/>
          <a:p>
            <a:pPr marL="0" indent="0" algn="just" rtl="1">
              <a:buNone/>
            </a:pPr>
            <a:r>
              <a:rPr lang="ar-DZ" sz="3600" b="1" dirty="0" smtClean="0"/>
              <a:t>ومن </a:t>
            </a:r>
            <a:r>
              <a:rPr lang="ar-DZ" sz="3600" b="1" dirty="0"/>
              <a:t>هذا المنطلق وحسب </a:t>
            </a:r>
            <a:r>
              <a:rPr lang="fr-FR" sz="3600" b="1" dirty="0"/>
              <a:t>E.T. </a:t>
            </a:r>
            <a:r>
              <a:rPr lang="fr-FR" sz="3600" b="1" dirty="0" err="1"/>
              <a:t>Penrose</a:t>
            </a:r>
            <a:r>
              <a:rPr lang="fr-FR" sz="3600" b="1" dirty="0"/>
              <a:t>(1963) </a:t>
            </a:r>
            <a:r>
              <a:rPr lang="ar-DZ" sz="3600" b="1" dirty="0"/>
              <a:t>لا يصح تشبيه تطور المؤسسة بدورة حياة الكائن الحي  لأن الأخير لا يستطيع التطوّر فوق حد زمني معين مهما كانت إمكانياته أو موارده في حين أنّ المؤسسة الاقتصادية تستطيع أن تُحقّق النمو المستمر و المتواصل، و ذلك بفضل القدرة على تجديد مواردها كلما اتجه نشاطها الحالي نحو التباطؤ، و على عكس الكائن الحي كذلك، تستطيع المؤسسة أن تختفي من الحياة الاقتصادية لتظهر بشكل جديد نتيجة لتوظيف الموارد السّابقة في أنشطة جديدة</a:t>
            </a:r>
            <a:endParaRPr lang="fr-FR" sz="3600" b="1" dirty="0"/>
          </a:p>
          <a:p>
            <a:pPr marL="0" indent="0" algn="just" rtl="1">
              <a:buNone/>
            </a:pPr>
            <a:endParaRPr lang="fr-FR" sz="3600" b="1" dirty="0"/>
          </a:p>
        </p:txBody>
      </p:sp>
    </p:spTree>
    <p:extLst>
      <p:ext uri="{BB962C8B-B14F-4D97-AF65-F5344CB8AC3E}">
        <p14:creationId xmlns:p14="http://schemas.microsoft.com/office/powerpoint/2010/main" val="4059959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تعريف النمو</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algn="just" rtl="1"/>
            <a:r>
              <a:rPr lang="ar-DZ" sz="3600" b="1" dirty="0" smtClean="0"/>
              <a:t>يأخذ </a:t>
            </a:r>
            <a:r>
              <a:rPr lang="ar-DZ" sz="3600" b="1" dirty="0"/>
              <a:t>النمو أشكالا مختلفة كارتفاع المبيعات، الحصص السوقية، عدد </a:t>
            </a:r>
            <a:r>
              <a:rPr lang="ar-DZ" sz="3600" b="1" dirty="0" smtClean="0"/>
              <a:t>العمال، </a:t>
            </a:r>
            <a:r>
              <a:rPr lang="ar-DZ" sz="3600" b="1" dirty="0"/>
              <a:t>المردودية، </a:t>
            </a:r>
            <a:r>
              <a:rPr lang="ar-DZ" sz="3600" b="1" dirty="0" smtClean="0"/>
              <a:t>إذن </a:t>
            </a:r>
            <a:r>
              <a:rPr lang="ar-DZ" sz="3600" b="1" dirty="0"/>
              <a:t>يعرف النمو على أنه زيادة حجم المؤسسة وتغير في خصائصها المتعلقة بـ (المنتجات، الأسواق، التكنولوجيا، الموارد البشرية وهيكل تنظيمي. وبالتالي يمكن القول بأنها عملية مضاعفة لها بعدين كمي (ارتفاع الحجم) ونوعي (تغير في الهيكل وبعض الخصائص</a:t>
            </a:r>
            <a:r>
              <a:rPr lang="ar-DZ" sz="3600" b="1" dirty="0" smtClean="0"/>
              <a:t>).</a:t>
            </a:r>
          </a:p>
          <a:p>
            <a:pPr algn="just" rtl="1"/>
            <a:r>
              <a:rPr lang="ar-DZ" sz="3600" b="1" dirty="0"/>
              <a:t>هناك من يسميها استراتيجية التوسع</a:t>
            </a:r>
            <a:endParaRPr lang="fr-FR" sz="3600" b="1" dirty="0"/>
          </a:p>
          <a:p>
            <a:pPr algn="just" rtl="1"/>
            <a:endParaRPr lang="fr-FR" sz="3600" b="1" u="sng" dirty="0">
              <a:solidFill>
                <a:schemeClr val="accent6">
                  <a:lumMod val="75000"/>
                </a:schemeClr>
              </a:solidFill>
            </a:endParaRPr>
          </a:p>
        </p:txBody>
      </p:sp>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تعريف النمو</a:t>
            </a:r>
            <a:endParaRPr lang="fr-FR" b="1" dirty="0"/>
          </a:p>
        </p:txBody>
      </p:sp>
      <p:sp>
        <p:nvSpPr>
          <p:cNvPr id="3" name="Espace réservé du contenu 2"/>
          <p:cNvSpPr>
            <a:spLocks noGrp="1"/>
          </p:cNvSpPr>
          <p:nvPr>
            <p:ph sz="quarter" idx="1"/>
          </p:nvPr>
        </p:nvSpPr>
        <p:spPr>
          <a:xfrm>
            <a:off x="179512" y="1600200"/>
            <a:ext cx="8856984" cy="4997152"/>
          </a:xfrm>
        </p:spPr>
        <p:txBody>
          <a:bodyPr>
            <a:normAutofit/>
          </a:bodyPr>
          <a:lstStyle/>
          <a:p>
            <a:pPr algn="just" rtl="1"/>
            <a:r>
              <a:rPr lang="ar-SA" sz="3600" b="1" dirty="0"/>
              <a:t>عرّف </a:t>
            </a:r>
            <a:r>
              <a:rPr lang="en-GB" sz="3600" b="1" i="1" dirty="0"/>
              <a:t>E.T. </a:t>
            </a:r>
            <a:r>
              <a:rPr lang="fr-FR" sz="3600" b="1" i="1" dirty="0" err="1"/>
              <a:t>Penrose</a:t>
            </a:r>
            <a:r>
              <a:rPr lang="fr-FR" sz="3600" b="1" i="1" dirty="0"/>
              <a:t> (1963)</a:t>
            </a:r>
            <a:r>
              <a:rPr lang="ar-SA" sz="3600" b="1" i="1" dirty="0"/>
              <a:t>  </a:t>
            </a:r>
            <a:r>
              <a:rPr lang="ar-SA" sz="3600" b="1" dirty="0"/>
              <a:t>نمو المؤسسة على أنه سلوك التعاظم </a:t>
            </a:r>
            <a:r>
              <a:rPr lang="ar-SA" sz="3600" b="1" dirty="0" smtClean="0"/>
              <a:t>وما </a:t>
            </a:r>
            <a:r>
              <a:rPr lang="ar-SA" sz="3600" b="1" dirty="0"/>
              <a:t>يُخلِّفه من </a:t>
            </a:r>
            <a:r>
              <a:rPr lang="ar-SA" sz="3600" b="1" dirty="0" smtClean="0"/>
              <a:t>انعكاسات</a:t>
            </a:r>
            <a:r>
              <a:rPr lang="ar-DZ" sz="3600" b="1" dirty="0" smtClean="0"/>
              <a:t>، </a:t>
            </a:r>
            <a:r>
              <a:rPr lang="ar-SA" sz="3600" b="1" dirty="0" smtClean="0"/>
              <a:t>فسلوك </a:t>
            </a:r>
            <a:r>
              <a:rPr lang="ar-SA" sz="3600" b="1" dirty="0"/>
              <a:t>التعاظم هو الارتفاع في العوامل الكمية (الارتفاع في: حجم الإنتاج، اليد العاملة الحصة السوقية  القيمة المضافة، رقم الأعمال، الصادرات...إلخ)، أما الانعكاسات فهي التغيرات الكيفية الداخلية (التغير في الهيكل، طبيعة النشاط، نمط التسيير...إلخ).</a:t>
            </a:r>
            <a:r>
              <a:rPr lang="fr-FR" sz="3600" b="1" dirty="0"/>
              <a:t> </a:t>
            </a:r>
          </a:p>
        </p:txBody>
      </p:sp>
    </p:spTree>
    <p:extLst>
      <p:ext uri="{BB962C8B-B14F-4D97-AF65-F5344CB8AC3E}">
        <p14:creationId xmlns:p14="http://schemas.microsoft.com/office/powerpoint/2010/main" val="1410135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أهداف النمو</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lvl="0" algn="just" rtl="1"/>
            <a:r>
              <a:rPr lang="ar-DZ" sz="3600" b="1" dirty="0" smtClean="0"/>
              <a:t>النمو </a:t>
            </a:r>
            <a:r>
              <a:rPr lang="ar-DZ" sz="3600" b="1" dirty="0"/>
              <a:t>شرط أساسي للبقاء بحيث كلما زاد حجم المؤسسة كلما زادت صلابتها وقوتها أمام المنافسين.</a:t>
            </a:r>
            <a:endParaRPr lang="fr-FR" sz="3600" b="1" dirty="0"/>
          </a:p>
          <a:p>
            <a:pPr lvl="0" algn="just" rtl="1"/>
            <a:r>
              <a:rPr lang="ar-DZ" sz="3600" b="1" dirty="0"/>
              <a:t>النمو وسيلة لتحقيق غايات المؤسسة من </a:t>
            </a:r>
            <a:r>
              <a:rPr lang="ar-DZ" sz="3600" b="1" dirty="0" smtClean="0"/>
              <a:t>خلال</a:t>
            </a:r>
            <a:r>
              <a:rPr lang="ar-DZ" sz="3600" b="1" dirty="0"/>
              <a:t> </a:t>
            </a:r>
            <a:r>
              <a:rPr lang="ar-DZ" sz="3600" b="1" dirty="0" smtClean="0"/>
              <a:t>البحث </a:t>
            </a:r>
            <a:r>
              <a:rPr lang="ar-DZ" sz="3600" b="1" dirty="0"/>
              <a:t>عن السلطة بحيث أن  زيادة حجم المؤسسة يوفر لها طرق أسهل لتمويل استثماراتها بالإضافة إلى السيطرة على الموردين فارضة أسعارها وشروطها.</a:t>
            </a:r>
            <a:endParaRPr lang="fr-FR" sz="3600" b="1" dirty="0"/>
          </a:p>
          <a:p>
            <a:pPr algn="just" rtl="1"/>
            <a:endParaRPr lang="fr-FR" sz="3600" b="1" dirty="0"/>
          </a:p>
        </p:txBody>
      </p:sp>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مقومات </a:t>
            </a:r>
            <a:r>
              <a:rPr lang="ar-DZ" b="1" dirty="0" smtClean="0"/>
              <a:t>النمو </a:t>
            </a:r>
            <a:endParaRPr lang="fr-FR" b="1" dirty="0"/>
          </a:p>
        </p:txBody>
      </p:sp>
      <p:sp>
        <p:nvSpPr>
          <p:cNvPr id="3" name="Espace réservé du contenu 2"/>
          <p:cNvSpPr>
            <a:spLocks noGrp="1"/>
          </p:cNvSpPr>
          <p:nvPr>
            <p:ph sz="quarter" idx="1"/>
          </p:nvPr>
        </p:nvSpPr>
        <p:spPr>
          <a:xfrm>
            <a:off x="0" y="1412776"/>
            <a:ext cx="9036496" cy="5256584"/>
          </a:xfrm>
        </p:spPr>
        <p:txBody>
          <a:bodyPr>
            <a:noAutofit/>
          </a:bodyPr>
          <a:lstStyle/>
          <a:p>
            <a:pPr algn="just" rtl="1"/>
            <a:r>
              <a:rPr lang="ar-DZ" sz="3200" b="1" dirty="0" smtClean="0"/>
              <a:t>هناك </a:t>
            </a:r>
            <a:r>
              <a:rPr lang="ar-DZ" sz="3200" b="1" dirty="0"/>
              <a:t>عدة عوامل داخلية وأخرى خارجية تلعب دورا مهما في تحقيق النمو وهي</a:t>
            </a:r>
            <a:r>
              <a:rPr lang="ar-DZ" sz="3200" b="1" dirty="0" smtClean="0"/>
              <a:t>: </a:t>
            </a:r>
          </a:p>
          <a:p>
            <a:pPr algn="just" rtl="1"/>
            <a:r>
              <a:rPr lang="ar-DZ" sz="3200" b="1" u="sng" dirty="0" smtClean="0">
                <a:solidFill>
                  <a:srgbClr val="FFC000"/>
                </a:solidFill>
              </a:rPr>
              <a:t>الداخلية:</a:t>
            </a:r>
            <a:endParaRPr lang="fr-FR" sz="3200" b="1" u="sng" dirty="0">
              <a:solidFill>
                <a:srgbClr val="FFC000"/>
              </a:solidFill>
            </a:endParaRPr>
          </a:p>
          <a:p>
            <a:pPr lvl="0" algn="just" rtl="1"/>
            <a:r>
              <a:rPr lang="ar-DZ" sz="3200" b="1" dirty="0"/>
              <a:t>خبرة الفريق الإداري ومعرفته برسالة المؤسسة يؤثر على نمو المؤسسة وعلى اختيارها ما يناسبها من استراتيجيات</a:t>
            </a:r>
            <a:endParaRPr lang="fr-FR" sz="3200" b="1" dirty="0"/>
          </a:p>
          <a:p>
            <a:pPr lvl="0" algn="just" rtl="1"/>
            <a:r>
              <a:rPr lang="ar-DZ" sz="3200" b="1" dirty="0"/>
              <a:t>توفر الأموال: لتحقيق النمو وجب توفير الموارد المالية من سيولة أو من علاقات مع المؤسسات المالية.</a:t>
            </a:r>
            <a:endParaRPr lang="fr-FR" sz="3200" b="1" dirty="0"/>
          </a:p>
          <a:p>
            <a:pPr lvl="0" algn="just" rtl="1"/>
            <a:r>
              <a:rPr lang="ar-DZ" sz="3200" b="1" dirty="0"/>
              <a:t>الكفاءة  التنظيمية: ويقصد بها توفر الهياكل والاستراتيجيات الملائمة، طريقة التسيير </a:t>
            </a:r>
            <a:r>
              <a:rPr lang="ar-DZ" sz="3200" b="1" dirty="0" smtClean="0"/>
              <a:t>وبقية </a:t>
            </a:r>
            <a:r>
              <a:rPr lang="ar-DZ" sz="3200" b="1" dirty="0"/>
              <a:t>الإجراءات الإدارية المتعلقة بأداء العمل.</a:t>
            </a:r>
            <a:endParaRPr lang="fr-FR" sz="3200" b="1" dirty="0"/>
          </a:p>
          <a:p>
            <a:pPr lvl="0" algn="just" rtl="1"/>
            <a:endParaRPr lang="fr-FR" sz="3200" b="1" dirty="0"/>
          </a:p>
          <a:p>
            <a:pPr algn="just" rtl="1"/>
            <a:endParaRPr lang="fr-FR" sz="3200" b="1" dirty="0"/>
          </a:p>
        </p:txBody>
      </p:sp>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مقومات النمو </a:t>
            </a:r>
            <a:r>
              <a:rPr lang="ar-DZ" dirty="0" smtClean="0"/>
              <a:t>... تابع</a:t>
            </a:r>
            <a:endParaRPr lang="fr-FR" dirty="0"/>
          </a:p>
        </p:txBody>
      </p:sp>
      <p:sp>
        <p:nvSpPr>
          <p:cNvPr id="3" name="Espace réservé du contenu 2"/>
          <p:cNvSpPr>
            <a:spLocks noGrp="1"/>
          </p:cNvSpPr>
          <p:nvPr>
            <p:ph sz="quarter" idx="1"/>
          </p:nvPr>
        </p:nvSpPr>
        <p:spPr>
          <a:xfrm>
            <a:off x="107504" y="1600200"/>
            <a:ext cx="9036496" cy="5141168"/>
          </a:xfrm>
        </p:spPr>
        <p:txBody>
          <a:bodyPr>
            <a:normAutofit/>
          </a:bodyPr>
          <a:lstStyle/>
          <a:p>
            <a:pPr lvl="0" algn="just" rtl="1"/>
            <a:r>
              <a:rPr lang="ar-DZ" sz="3200" b="1" dirty="0"/>
              <a:t>التخطيط والمرونة بحيث أن المؤسسات التي تبحث على النمو تدرس وتخطط لتحركاتها وتبقى عملياتها مرنة حتى تستطيع أن تتغير من شكل إلى آخر</a:t>
            </a:r>
            <a:endParaRPr lang="fr-FR" sz="3200" b="1" dirty="0"/>
          </a:p>
          <a:p>
            <a:pPr lvl="0" algn="just" rtl="1"/>
            <a:r>
              <a:rPr lang="ar-DZ" sz="3200" b="1" dirty="0"/>
              <a:t>كفاءة الموارد البشرية: تعتبر عامل مهم جدا لتحقيق النمو لذلك يجب ان تتوفر وبكفاءة عالية.</a:t>
            </a:r>
            <a:endParaRPr lang="fr-FR" sz="3200" b="1" dirty="0"/>
          </a:p>
          <a:p>
            <a:pPr algn="just" rtl="1"/>
            <a:r>
              <a:rPr lang="ar-DZ" sz="3200" b="1" u="sng" dirty="0">
                <a:solidFill>
                  <a:srgbClr val="FFC000"/>
                </a:solidFill>
              </a:rPr>
              <a:t>الخارجية: </a:t>
            </a:r>
            <a:endParaRPr lang="fr-FR" sz="3200" b="1" u="sng" dirty="0">
              <a:solidFill>
                <a:srgbClr val="FFC000"/>
              </a:solidFill>
            </a:endParaRPr>
          </a:p>
          <a:p>
            <a:pPr lvl="0" algn="just" rtl="1"/>
            <a:r>
              <a:rPr lang="ar-DZ" sz="3200" b="1" dirty="0"/>
              <a:t>البيئة العامة: وما قدر يظهر فيها من محفزات للنمو كبرامج دعم التي تقدمها الحكومة، أو اتفاقيات دولية وغيرها.</a:t>
            </a:r>
            <a:endParaRPr lang="fr-FR" sz="3200" b="1" dirty="0"/>
          </a:p>
          <a:p>
            <a:pPr lvl="0" algn="just" rtl="1"/>
            <a:r>
              <a:rPr lang="ar-DZ" sz="3200" b="1" dirty="0"/>
              <a:t>البيئة الخاصة: كظهور شرائح سوقية غير مشبعة، أو ضعف منافس كذلك يشكل فرصة مشجعة على النمو.</a:t>
            </a:r>
            <a:endParaRPr lang="fr-FR" sz="3200" dirty="0"/>
          </a:p>
        </p:txBody>
      </p:sp>
    </p:spTree>
    <p:extLst>
      <p:ext uri="{BB962C8B-B14F-4D97-AF65-F5344CB8AC3E}">
        <p14:creationId xmlns:p14="http://schemas.microsoft.com/office/powerpoint/2010/main" val="3075240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فرص النمو: </a:t>
            </a:r>
            <a:endParaRPr lang="fr-FR" b="1" dirty="0"/>
          </a:p>
        </p:txBody>
      </p:sp>
      <p:sp>
        <p:nvSpPr>
          <p:cNvPr id="3" name="Espace réservé du contenu 2"/>
          <p:cNvSpPr>
            <a:spLocks noGrp="1"/>
          </p:cNvSpPr>
          <p:nvPr>
            <p:ph sz="quarter" idx="1"/>
          </p:nvPr>
        </p:nvSpPr>
        <p:spPr>
          <a:xfrm>
            <a:off x="0" y="1484784"/>
            <a:ext cx="9144000" cy="5184576"/>
          </a:xfrm>
        </p:spPr>
        <p:txBody>
          <a:bodyPr>
            <a:noAutofit/>
          </a:bodyPr>
          <a:lstStyle/>
          <a:p>
            <a:pPr algn="r" rtl="1"/>
            <a:r>
              <a:rPr lang="ar-DZ" sz="3200" b="1" dirty="0" smtClean="0"/>
              <a:t>من </a:t>
            </a:r>
            <a:r>
              <a:rPr lang="ar-DZ" sz="3200" b="1" dirty="0"/>
              <a:t>أهم الفرص التي يمكن للمؤسسة من خلالها تحقيق معدلات نمو مرتفعة نجد:</a:t>
            </a:r>
            <a:endParaRPr lang="fr-FR" sz="3200" b="1" dirty="0"/>
          </a:p>
          <a:p>
            <a:pPr lvl="0" algn="r" rtl="1"/>
            <a:r>
              <a:rPr lang="ar-DZ" sz="3200" b="1" dirty="0"/>
              <a:t>إنتاج منتجات جديدة بسبب تشبع السوق بالمنتجات الحالية : إذ تسعى المؤسسة إلى استخلاف منتجاتها الحالية عند انخفاض الطلب عليها بمنتجات جديدة ونجاح هذه العملية يُعزّز مكانتها السوقية والتنافسية و يُكسبُها فُرصاً متتالية لتحقيق النمو.</a:t>
            </a:r>
            <a:endParaRPr lang="fr-FR" sz="3200" b="1" dirty="0"/>
          </a:p>
          <a:p>
            <a:pPr lvl="0" algn="r" rtl="1"/>
            <a:r>
              <a:rPr lang="ar-DZ" sz="3200" b="1" dirty="0"/>
              <a:t>النمو الاقتصادي يؤدي إلى نمو الطلب وتنامي الاحتياجات: هذا النمو الاقتصادي المُحقَّق يؤدّي إلى ارتفاع مستوى الاستهلاك الكلي الذي يؤدّي إلى تنشيط الطلب العام والذي يُشكل فرصة مناسبة للمؤسسة للرّفع من رقم أعمالها و بالتّالي تحقيق النمو.</a:t>
            </a:r>
            <a:endParaRPr lang="fr-FR" sz="3200" b="1" dirty="0"/>
          </a:p>
          <a:p>
            <a:pPr algn="r" rtl="1"/>
            <a:endParaRPr lang="fr-FR" sz="3200" b="1" dirty="0"/>
          </a:p>
        </p:txBody>
      </p:sp>
    </p:spTree>
    <p:extLst>
      <p:ext uri="{BB962C8B-B14F-4D97-AF65-F5344CB8AC3E}">
        <p14:creationId xmlns:p14="http://schemas.microsoft.com/office/powerpoint/2010/main" val="133868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فرص النمو .....</a:t>
            </a:r>
            <a:r>
              <a:rPr lang="ar-DZ" dirty="0" smtClean="0"/>
              <a:t>تابع</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lvl="0" algn="r" rtl="1"/>
            <a:r>
              <a:rPr lang="ar-DZ" sz="3200" b="1" dirty="0" smtClean="0"/>
              <a:t>تطور </a:t>
            </a:r>
            <a:r>
              <a:rPr lang="ar-DZ" sz="3200" b="1" dirty="0"/>
              <a:t>وتنوع أذواق المستهلكين: إن التغيّر السريع في أذواق المستهلكين بفعل تنامي الأعمال الترويجية والإشهار، يُعتبر فرصةً للمؤسسة للرفع من رقم أعمالها إذا تمكنت المؤسسة من تقديم عروض تتناسب مع كمية و نوعية الطلب في السوق. </a:t>
            </a:r>
            <a:endParaRPr lang="ar-DZ" sz="3200" b="1" dirty="0" smtClean="0"/>
          </a:p>
          <a:p>
            <a:pPr lvl="0" algn="r" rtl="1"/>
            <a:r>
              <a:rPr lang="ar-DZ" sz="3200" b="1" dirty="0" smtClean="0"/>
              <a:t>اختراق </a:t>
            </a:r>
            <a:r>
              <a:rPr lang="ar-DZ" sz="3200" b="1" dirty="0"/>
              <a:t>اسواق جديدة: من خلال البحث عن اسواق جديدة، فقد تظهر أسواق ذات احتياج غير ملبى والدخول </a:t>
            </a:r>
            <a:r>
              <a:rPr lang="ar-DZ" sz="3200" b="1" dirty="0" smtClean="0"/>
              <a:t>إليها </a:t>
            </a:r>
            <a:r>
              <a:rPr lang="ar-DZ" sz="3200" b="1" dirty="0"/>
              <a:t>يشكل فرصة جيدة لتحقيق النمو.</a:t>
            </a:r>
            <a:endParaRPr lang="fr-FR" sz="3200" b="1" dirty="0"/>
          </a:p>
          <a:p>
            <a:pPr marL="0" indent="0" algn="r" rtl="1">
              <a:buNone/>
            </a:pPr>
            <a:endParaRPr lang="fr-FR" sz="3200" b="1" dirty="0"/>
          </a:p>
          <a:p>
            <a:pPr algn="r" rtl="1"/>
            <a:endParaRPr lang="fr-FR" b="1" dirty="0"/>
          </a:p>
        </p:txBody>
      </p:sp>
    </p:spTree>
    <p:extLst>
      <p:ext uri="{BB962C8B-B14F-4D97-AF65-F5344CB8AC3E}">
        <p14:creationId xmlns:p14="http://schemas.microsoft.com/office/powerpoint/2010/main" val="1338681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Personnalisé 2">
      <a:majorFont>
        <a:latin typeface="Traditional Arabic"/>
        <a:ea typeface=""/>
        <a:cs typeface="Traditional Arabic"/>
      </a:majorFont>
      <a:minorFont>
        <a:latin typeface="Traditional Arabic"/>
        <a:ea typeface=""/>
        <a:cs typeface="Traditional Arabic"/>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5634</TotalTime>
  <Words>1398</Words>
  <Application>Microsoft Office PowerPoint</Application>
  <PresentationFormat>Affichage à l'écran (4:3)</PresentationFormat>
  <Paragraphs>87</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Arial</vt:lpstr>
      <vt:lpstr>Calibri</vt:lpstr>
      <vt:lpstr>Sakkal Majalla</vt:lpstr>
      <vt:lpstr>Traditional Arabic</vt:lpstr>
      <vt:lpstr>Wingdings</vt:lpstr>
      <vt:lpstr>Wingdings 2</vt:lpstr>
      <vt:lpstr>Médian</vt:lpstr>
      <vt:lpstr>مدخل عام لنمو المؤسسات</vt:lpstr>
      <vt:lpstr>تمهيد</vt:lpstr>
      <vt:lpstr>تعريف النمو</vt:lpstr>
      <vt:lpstr>تعريف النمو</vt:lpstr>
      <vt:lpstr>أهداف النمو</vt:lpstr>
      <vt:lpstr>مقومات النمو </vt:lpstr>
      <vt:lpstr>مقومات النمو ... تابع</vt:lpstr>
      <vt:lpstr>فرص النمو: </vt:lpstr>
      <vt:lpstr>فرص النمو .....تابع</vt:lpstr>
      <vt:lpstr>مزايا النمو</vt:lpstr>
      <vt:lpstr>قياس نمو المؤسسات</vt:lpstr>
      <vt:lpstr>Présentation PowerPoint</vt:lpstr>
      <vt:lpstr>Présentation PowerPoint</vt:lpstr>
      <vt:lpstr>النظريات المفسرة لنمو المؤسسة  أو أهم الاتجاهات النظرية لنمو المؤسسة</vt:lpstr>
      <vt:lpstr> النظرية الاقتصادية التقليدية</vt:lpstr>
      <vt:lpstr> النظرية التقليدية ... تابع</vt:lpstr>
      <vt:lpstr>نظرية دورة حياة المؤسسة</vt:lpstr>
      <vt:lpstr>نظرية دورة حياة المؤسسة</vt:lpstr>
      <vt:lpstr>نظرية التطور الداخلي</vt:lpstr>
      <vt:lpstr>نظرية التطور الداخلي.... تابع</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المرحلة الرابعة: بناء وتقييم واختيار البديل الاستراتيجي</dc:title>
  <dc:creator>SIHAM DERBALI</dc:creator>
  <cp:lastModifiedBy>Toshiba</cp:lastModifiedBy>
  <cp:revision>48</cp:revision>
  <dcterms:created xsi:type="dcterms:W3CDTF">2015-03-09T18:13:17Z</dcterms:created>
  <dcterms:modified xsi:type="dcterms:W3CDTF">2022-05-16T09:43:05Z</dcterms:modified>
</cp:coreProperties>
</file>