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7" r:id="rId3"/>
    <p:sldId id="258" r:id="rId4"/>
    <p:sldId id="278" r:id="rId5"/>
    <p:sldId id="280" r:id="rId6"/>
    <p:sldId id="259" r:id="rId7"/>
    <p:sldId id="279" r:id="rId8"/>
    <p:sldId id="262" r:id="rId9"/>
    <p:sldId id="260" r:id="rId10"/>
    <p:sldId id="263" r:id="rId11"/>
    <p:sldId id="264" r:id="rId12"/>
    <p:sldId id="265" r:id="rId13"/>
    <p:sldId id="267" r:id="rId14"/>
    <p:sldId id="283" r:id="rId15"/>
    <p:sldId id="284" r:id="rId16"/>
    <p:sldId id="285" r:id="rId17"/>
    <p:sldId id="281" r:id="rId18"/>
    <p:sldId id="275" r:id="rId19"/>
    <p:sldId id="274" r:id="rId20"/>
    <p:sldId id="273" r:id="rId21"/>
    <p:sldId id="270" r:id="rId22"/>
    <p:sldId id="272" r:id="rId23"/>
    <p:sldId id="282" r:id="rId2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590" autoAdjust="0"/>
  </p:normalViewPr>
  <p:slideViewPr>
    <p:cSldViewPr>
      <p:cViewPr varScale="1">
        <p:scale>
          <a:sx n="69" d="100"/>
          <a:sy n="69" d="100"/>
        </p:scale>
        <p:origin x="1416"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E08627-08EB-452F-B412-AC637E820BAC}" type="doc">
      <dgm:prSet loTypeId="urn:microsoft.com/office/officeart/2005/8/layout/orgChart1" loCatId="hierarchy" qsTypeId="urn:microsoft.com/office/officeart/2005/8/quickstyle/3d1" qsCatId="3D" csTypeId="urn:microsoft.com/office/officeart/2005/8/colors/colorful3" csCatId="colorful" phldr="1"/>
      <dgm:spPr/>
      <dgm:t>
        <a:bodyPr/>
        <a:lstStyle/>
        <a:p>
          <a:endParaRPr lang="fr-FR"/>
        </a:p>
      </dgm:t>
    </dgm:pt>
    <dgm:pt modelId="{7964D484-695F-4DC1-8B74-4158E6B927B7}">
      <dgm:prSet phldrT="[Texte]" custT="1"/>
      <dgm:spPr>
        <a:solidFill>
          <a:schemeClr val="accent2">
            <a:lumMod val="60000"/>
            <a:lumOff val="40000"/>
          </a:schemeClr>
        </a:solidFill>
        <a:ln>
          <a:solidFill>
            <a:srgbClr val="FF0000"/>
          </a:solidFill>
        </a:ln>
      </dgm:spPr>
      <dgm:t>
        <a:bodyPr/>
        <a:lstStyle/>
        <a:p>
          <a:endParaRPr lang="ar-DZ" sz="1600" b="1" dirty="0">
            <a:latin typeface="Sakkal Majalla" pitchFamily="2" charset="-78"/>
            <a:cs typeface="Sakkal Majalla" pitchFamily="2" charset="-78"/>
          </a:endParaRPr>
        </a:p>
        <a:p>
          <a:r>
            <a:rPr lang="ar-DZ" sz="2800" b="1" dirty="0">
              <a:solidFill>
                <a:schemeClr val="accent2">
                  <a:lumMod val="75000"/>
                </a:schemeClr>
              </a:solidFill>
              <a:latin typeface="Sakkal Majalla" pitchFamily="2" charset="-78"/>
              <a:cs typeface="Sakkal Majalla" pitchFamily="2" charset="-78"/>
            </a:rPr>
            <a:t>طرق النمو الداخلي </a:t>
          </a:r>
        </a:p>
        <a:p>
          <a:r>
            <a:rPr lang="ar-DZ" sz="2800" b="1" dirty="0">
              <a:latin typeface="Sakkal Majalla" pitchFamily="2" charset="-78"/>
              <a:cs typeface="Sakkal Majalla" pitchFamily="2" charset="-78"/>
            </a:rPr>
            <a:t>(طرق امتلاك عوامل إنتاج بموارد المؤسسة الخاصة </a:t>
          </a:r>
          <a:r>
            <a:rPr lang="ar-DZ" sz="1600" b="1" dirty="0">
              <a:latin typeface="Sakkal Majalla" pitchFamily="2" charset="-78"/>
              <a:cs typeface="Sakkal Majalla" pitchFamily="2" charset="-78"/>
            </a:rPr>
            <a:t>)</a:t>
          </a:r>
        </a:p>
        <a:p>
          <a:endParaRPr lang="fr-FR" sz="1600" b="1" dirty="0">
            <a:latin typeface="Sakkal Majalla" pitchFamily="2" charset="-78"/>
            <a:cs typeface="Sakkal Majalla" pitchFamily="2" charset="-78"/>
          </a:endParaRPr>
        </a:p>
      </dgm:t>
    </dgm:pt>
    <dgm:pt modelId="{2DD3BABE-2621-4B1C-A5FB-C10ED04084A0}" type="parTrans" cxnId="{86EA8F96-CCC9-4459-8204-11C2E9CC2866}">
      <dgm:prSet/>
      <dgm:spPr/>
      <dgm:t>
        <a:bodyPr/>
        <a:lstStyle/>
        <a:p>
          <a:endParaRPr lang="fr-FR"/>
        </a:p>
      </dgm:t>
    </dgm:pt>
    <dgm:pt modelId="{E1BC1B4F-80EA-4D9A-B5A6-818F574BC695}" type="sibTrans" cxnId="{86EA8F96-CCC9-4459-8204-11C2E9CC2866}">
      <dgm:prSet/>
      <dgm:spPr/>
      <dgm:t>
        <a:bodyPr/>
        <a:lstStyle/>
        <a:p>
          <a:endParaRPr lang="fr-FR"/>
        </a:p>
      </dgm:t>
    </dgm:pt>
    <dgm:pt modelId="{A6C9AD89-1C38-48F6-AF71-18CC6B505CB6}">
      <dgm:prSet phldrT="[Texte]" custT="1"/>
      <dgm:spPr>
        <a:solidFill>
          <a:schemeClr val="accent2">
            <a:lumMod val="60000"/>
            <a:lumOff val="40000"/>
          </a:schemeClr>
        </a:solidFill>
      </dgm:spPr>
      <dgm:t>
        <a:bodyPr/>
        <a:lstStyle/>
        <a:p>
          <a:r>
            <a:rPr lang="ar-DZ" sz="2400" b="1" dirty="0">
              <a:solidFill>
                <a:schemeClr val="accent2">
                  <a:lumMod val="75000"/>
                </a:schemeClr>
              </a:solidFill>
              <a:latin typeface="Sakkal Majalla" pitchFamily="2" charset="-78"/>
              <a:cs typeface="Sakkal Majalla" pitchFamily="2" charset="-78"/>
            </a:rPr>
            <a:t>شراء أو كراء عوامل إنتاج </a:t>
          </a:r>
          <a:r>
            <a:rPr lang="ar-DZ" sz="2400" b="1" dirty="0">
              <a:solidFill>
                <a:schemeClr val="bg1">
                  <a:lumMod val="95000"/>
                </a:schemeClr>
              </a:solidFill>
              <a:latin typeface="Sakkal Majalla" pitchFamily="2" charset="-78"/>
              <a:cs typeface="Sakkal Majalla" pitchFamily="2" charset="-78"/>
            </a:rPr>
            <a:t>من خارج المؤسسة</a:t>
          </a:r>
          <a:endParaRPr lang="fr-FR" sz="2400" b="1" dirty="0">
            <a:solidFill>
              <a:schemeClr val="bg1">
                <a:lumMod val="95000"/>
              </a:schemeClr>
            </a:solidFill>
            <a:latin typeface="Sakkal Majalla" pitchFamily="2" charset="-78"/>
            <a:cs typeface="Sakkal Majalla" pitchFamily="2" charset="-78"/>
          </a:endParaRPr>
        </a:p>
      </dgm:t>
    </dgm:pt>
    <dgm:pt modelId="{33D969E3-4DA3-46BE-838A-E09BA5BCF271}" type="parTrans" cxnId="{6C555A83-F329-4B93-8FEB-10640590E8E4}">
      <dgm:prSet/>
      <dgm:spPr/>
      <dgm:t>
        <a:bodyPr/>
        <a:lstStyle/>
        <a:p>
          <a:endParaRPr lang="fr-FR"/>
        </a:p>
      </dgm:t>
    </dgm:pt>
    <dgm:pt modelId="{A010B4BA-4B85-476E-91DF-0B5F5E8A09F0}" type="sibTrans" cxnId="{6C555A83-F329-4B93-8FEB-10640590E8E4}">
      <dgm:prSet/>
      <dgm:spPr/>
      <dgm:t>
        <a:bodyPr/>
        <a:lstStyle/>
        <a:p>
          <a:endParaRPr lang="fr-FR"/>
        </a:p>
      </dgm:t>
    </dgm:pt>
    <dgm:pt modelId="{7705D369-78E6-4709-BED8-77A9A821C697}">
      <dgm:prSet phldrT="[Texte]" custT="1"/>
      <dgm:spPr>
        <a:solidFill>
          <a:schemeClr val="accent2">
            <a:lumMod val="60000"/>
            <a:lumOff val="40000"/>
          </a:schemeClr>
        </a:solidFill>
      </dgm:spPr>
      <dgm:t>
        <a:bodyPr/>
        <a:lstStyle/>
        <a:p>
          <a:pPr algn="r"/>
          <a:r>
            <a:rPr lang="ar-DZ" sz="2000" b="1" dirty="0">
              <a:solidFill>
                <a:schemeClr val="accent2">
                  <a:lumMod val="75000"/>
                </a:schemeClr>
              </a:solidFill>
              <a:latin typeface="Sakkal Majalla" pitchFamily="2" charset="-78"/>
              <a:cs typeface="Sakkal Majalla" pitchFamily="2" charset="-78"/>
            </a:rPr>
            <a:t>الإنتاج الذاتي </a:t>
          </a:r>
          <a:r>
            <a:rPr lang="ar-DZ" sz="2000" b="1" dirty="0">
              <a:latin typeface="Sakkal Majalla" pitchFamily="2" charset="-78"/>
              <a:cs typeface="Sakkal Majalla" pitchFamily="2" charset="-78"/>
            </a:rPr>
            <a:t> أي اعتماد المؤسسة على إمكاناتها الخاصة لإنتاج عوامل الإنتاج الضرورية لنشاطها</a:t>
          </a:r>
          <a:endParaRPr lang="fr-FR" sz="2000" b="1" dirty="0">
            <a:latin typeface="Sakkal Majalla" pitchFamily="2" charset="-78"/>
            <a:cs typeface="Sakkal Majalla" pitchFamily="2" charset="-78"/>
          </a:endParaRPr>
        </a:p>
      </dgm:t>
    </dgm:pt>
    <dgm:pt modelId="{38D2033B-B2F8-4A1C-BF0D-E5127E490FA5}" type="parTrans" cxnId="{AAE7E63C-575A-4BB7-AF6C-2E3289E26E3D}">
      <dgm:prSet/>
      <dgm:spPr/>
      <dgm:t>
        <a:bodyPr/>
        <a:lstStyle/>
        <a:p>
          <a:endParaRPr lang="fr-FR"/>
        </a:p>
      </dgm:t>
    </dgm:pt>
    <dgm:pt modelId="{99756AB6-9E0D-4B68-A636-F85AEBB7EB54}" type="sibTrans" cxnId="{AAE7E63C-575A-4BB7-AF6C-2E3289E26E3D}">
      <dgm:prSet/>
      <dgm:spPr/>
      <dgm:t>
        <a:bodyPr/>
        <a:lstStyle/>
        <a:p>
          <a:endParaRPr lang="fr-FR"/>
        </a:p>
      </dgm:t>
    </dgm:pt>
    <dgm:pt modelId="{095EB341-14F1-45E6-80BF-58571AF4613A}">
      <dgm:prSet phldrT="[Texte]" custT="1"/>
      <dgm:spPr>
        <a:solidFill>
          <a:schemeClr val="accent2">
            <a:lumMod val="60000"/>
            <a:lumOff val="40000"/>
          </a:schemeClr>
        </a:solidFill>
      </dgm:spPr>
      <dgm:t>
        <a:bodyPr/>
        <a:lstStyle/>
        <a:p>
          <a:pPr algn="r" rtl="1"/>
          <a:r>
            <a:rPr lang="ar-DZ" sz="2000" b="1" dirty="0">
              <a:solidFill>
                <a:schemeClr val="accent2">
                  <a:lumMod val="75000"/>
                </a:schemeClr>
              </a:solidFill>
              <a:latin typeface="Sakkal Majalla" pitchFamily="2" charset="-78"/>
              <a:cs typeface="Sakkal Majalla" pitchFamily="2" charset="-78"/>
            </a:rPr>
            <a:t>التنمية الذاتية للموارد </a:t>
          </a:r>
        </a:p>
        <a:p>
          <a:pPr algn="r" rtl="1"/>
          <a:r>
            <a:rPr lang="ar-DZ" sz="2000" b="1" dirty="0">
              <a:latin typeface="Sakkal Majalla" pitchFamily="2" charset="-78"/>
              <a:cs typeface="Sakkal Majalla" pitchFamily="2" charset="-78"/>
            </a:rPr>
            <a:t>تكوين افراد</a:t>
          </a:r>
        </a:p>
        <a:p>
          <a:pPr algn="r" rtl="1"/>
          <a:r>
            <a:rPr lang="ar-DZ" sz="2000" b="1" dirty="0">
              <a:latin typeface="Sakkal Majalla" pitchFamily="2" charset="-78"/>
              <a:cs typeface="Sakkal Majalla" pitchFamily="2" charset="-78"/>
            </a:rPr>
            <a:t>الاعتماد على التمويل الذاتي </a:t>
          </a:r>
        </a:p>
        <a:p>
          <a:pPr algn="r" rtl="1"/>
          <a:r>
            <a:rPr lang="ar-DZ" sz="2000" b="1" dirty="0">
              <a:latin typeface="Sakkal Majalla" pitchFamily="2" charset="-78"/>
              <a:cs typeface="Sakkal Majalla" pitchFamily="2" charset="-78"/>
            </a:rPr>
            <a:t>بحث وتطوير (ابتكارات وإبداعات)</a:t>
          </a:r>
          <a:endParaRPr lang="fr-FR" sz="2000" b="1" dirty="0">
            <a:latin typeface="Sakkal Majalla" pitchFamily="2" charset="-78"/>
            <a:cs typeface="Sakkal Majalla" pitchFamily="2" charset="-78"/>
          </a:endParaRPr>
        </a:p>
      </dgm:t>
    </dgm:pt>
    <dgm:pt modelId="{411B802C-7A72-4740-BCEA-9F806C64A089}" type="parTrans" cxnId="{352DA03C-F74A-4148-860A-DF4CB015DA5C}">
      <dgm:prSet/>
      <dgm:spPr/>
      <dgm:t>
        <a:bodyPr/>
        <a:lstStyle/>
        <a:p>
          <a:endParaRPr lang="fr-FR"/>
        </a:p>
      </dgm:t>
    </dgm:pt>
    <dgm:pt modelId="{E2D2CE59-8821-45AE-9AE6-FFE2EA36A71A}" type="sibTrans" cxnId="{352DA03C-F74A-4148-860A-DF4CB015DA5C}">
      <dgm:prSet/>
      <dgm:spPr/>
      <dgm:t>
        <a:bodyPr/>
        <a:lstStyle/>
        <a:p>
          <a:endParaRPr lang="fr-FR"/>
        </a:p>
      </dgm:t>
    </dgm:pt>
    <dgm:pt modelId="{1FB3C3DA-751A-42AE-B94C-ECB35C778C15}" type="pres">
      <dgm:prSet presAssocID="{46E08627-08EB-452F-B412-AC637E820BAC}" presName="hierChild1" presStyleCnt="0">
        <dgm:presLayoutVars>
          <dgm:orgChart val="1"/>
          <dgm:chPref val="1"/>
          <dgm:dir/>
          <dgm:animOne val="branch"/>
          <dgm:animLvl val="lvl"/>
          <dgm:resizeHandles/>
        </dgm:presLayoutVars>
      </dgm:prSet>
      <dgm:spPr/>
      <dgm:t>
        <a:bodyPr/>
        <a:lstStyle/>
        <a:p>
          <a:endParaRPr lang="fr-FR"/>
        </a:p>
      </dgm:t>
    </dgm:pt>
    <dgm:pt modelId="{94D2E309-8D62-4C03-BF1F-90831DC5133F}" type="pres">
      <dgm:prSet presAssocID="{7964D484-695F-4DC1-8B74-4158E6B927B7}" presName="hierRoot1" presStyleCnt="0">
        <dgm:presLayoutVars>
          <dgm:hierBranch val="init"/>
        </dgm:presLayoutVars>
      </dgm:prSet>
      <dgm:spPr/>
    </dgm:pt>
    <dgm:pt modelId="{AA75917C-9417-4A42-A63B-789735B843BC}" type="pres">
      <dgm:prSet presAssocID="{7964D484-695F-4DC1-8B74-4158E6B927B7}" presName="rootComposite1" presStyleCnt="0"/>
      <dgm:spPr/>
    </dgm:pt>
    <dgm:pt modelId="{8BC27AE6-49AC-4F1D-9286-7C4B647455AF}" type="pres">
      <dgm:prSet presAssocID="{7964D484-695F-4DC1-8B74-4158E6B927B7}" presName="rootText1" presStyleLbl="node0" presStyleIdx="0" presStyleCnt="1" custScaleX="153209" custScaleY="145930">
        <dgm:presLayoutVars>
          <dgm:chPref val="3"/>
        </dgm:presLayoutVars>
      </dgm:prSet>
      <dgm:spPr/>
      <dgm:t>
        <a:bodyPr/>
        <a:lstStyle/>
        <a:p>
          <a:endParaRPr lang="fr-FR"/>
        </a:p>
      </dgm:t>
    </dgm:pt>
    <dgm:pt modelId="{1866B3AB-A57F-47DD-9B40-D5E49EEA8DB9}" type="pres">
      <dgm:prSet presAssocID="{7964D484-695F-4DC1-8B74-4158E6B927B7}" presName="rootConnector1" presStyleLbl="node1" presStyleIdx="0" presStyleCnt="0"/>
      <dgm:spPr/>
      <dgm:t>
        <a:bodyPr/>
        <a:lstStyle/>
        <a:p>
          <a:endParaRPr lang="fr-FR"/>
        </a:p>
      </dgm:t>
    </dgm:pt>
    <dgm:pt modelId="{30FB5132-6543-4F89-89ED-DC34C66D7A8F}" type="pres">
      <dgm:prSet presAssocID="{7964D484-695F-4DC1-8B74-4158E6B927B7}" presName="hierChild2" presStyleCnt="0"/>
      <dgm:spPr/>
    </dgm:pt>
    <dgm:pt modelId="{2C0E1669-4B46-46E9-A840-9283E5E31849}" type="pres">
      <dgm:prSet presAssocID="{33D969E3-4DA3-46BE-838A-E09BA5BCF271}" presName="Name37" presStyleLbl="parChTrans1D2" presStyleIdx="0" presStyleCnt="3"/>
      <dgm:spPr/>
      <dgm:t>
        <a:bodyPr/>
        <a:lstStyle/>
        <a:p>
          <a:endParaRPr lang="fr-FR"/>
        </a:p>
      </dgm:t>
    </dgm:pt>
    <dgm:pt modelId="{82B8FFB1-89E2-498B-9B44-080775824B38}" type="pres">
      <dgm:prSet presAssocID="{A6C9AD89-1C38-48F6-AF71-18CC6B505CB6}" presName="hierRoot2" presStyleCnt="0">
        <dgm:presLayoutVars>
          <dgm:hierBranch val="init"/>
        </dgm:presLayoutVars>
      </dgm:prSet>
      <dgm:spPr/>
    </dgm:pt>
    <dgm:pt modelId="{927D185D-573A-47D7-A878-A5743C811B1C}" type="pres">
      <dgm:prSet presAssocID="{A6C9AD89-1C38-48F6-AF71-18CC6B505CB6}" presName="rootComposite" presStyleCnt="0"/>
      <dgm:spPr/>
    </dgm:pt>
    <dgm:pt modelId="{ED607B23-532A-4845-BB93-09418D2B3D6C}" type="pres">
      <dgm:prSet presAssocID="{A6C9AD89-1C38-48F6-AF71-18CC6B505CB6}" presName="rootText" presStyleLbl="node2" presStyleIdx="0" presStyleCnt="3" custScaleX="79951" custScaleY="144027">
        <dgm:presLayoutVars>
          <dgm:chPref val="3"/>
        </dgm:presLayoutVars>
      </dgm:prSet>
      <dgm:spPr/>
      <dgm:t>
        <a:bodyPr/>
        <a:lstStyle/>
        <a:p>
          <a:endParaRPr lang="fr-FR"/>
        </a:p>
      </dgm:t>
    </dgm:pt>
    <dgm:pt modelId="{810C073A-7B47-4431-8281-522271A51043}" type="pres">
      <dgm:prSet presAssocID="{A6C9AD89-1C38-48F6-AF71-18CC6B505CB6}" presName="rootConnector" presStyleLbl="node2" presStyleIdx="0" presStyleCnt="3"/>
      <dgm:spPr/>
      <dgm:t>
        <a:bodyPr/>
        <a:lstStyle/>
        <a:p>
          <a:endParaRPr lang="fr-FR"/>
        </a:p>
      </dgm:t>
    </dgm:pt>
    <dgm:pt modelId="{2EDA44C8-B293-4B55-9BAC-9153A87FE4C5}" type="pres">
      <dgm:prSet presAssocID="{A6C9AD89-1C38-48F6-AF71-18CC6B505CB6}" presName="hierChild4" presStyleCnt="0"/>
      <dgm:spPr/>
    </dgm:pt>
    <dgm:pt modelId="{8C60FABA-E8C0-4DAE-9965-FA794495D317}" type="pres">
      <dgm:prSet presAssocID="{A6C9AD89-1C38-48F6-AF71-18CC6B505CB6}" presName="hierChild5" presStyleCnt="0"/>
      <dgm:spPr/>
    </dgm:pt>
    <dgm:pt modelId="{339FA27A-EB1E-4094-B370-D921D0AADBFB}" type="pres">
      <dgm:prSet presAssocID="{38D2033B-B2F8-4A1C-BF0D-E5127E490FA5}" presName="Name37" presStyleLbl="parChTrans1D2" presStyleIdx="1" presStyleCnt="3"/>
      <dgm:spPr/>
      <dgm:t>
        <a:bodyPr/>
        <a:lstStyle/>
        <a:p>
          <a:endParaRPr lang="fr-FR"/>
        </a:p>
      </dgm:t>
    </dgm:pt>
    <dgm:pt modelId="{B142BFF1-F91C-431A-9203-4B06C36F1ED6}" type="pres">
      <dgm:prSet presAssocID="{7705D369-78E6-4709-BED8-77A9A821C697}" presName="hierRoot2" presStyleCnt="0">
        <dgm:presLayoutVars>
          <dgm:hierBranch val="init"/>
        </dgm:presLayoutVars>
      </dgm:prSet>
      <dgm:spPr/>
    </dgm:pt>
    <dgm:pt modelId="{0B17BCFC-2378-445B-A4E5-769398A66D7E}" type="pres">
      <dgm:prSet presAssocID="{7705D369-78E6-4709-BED8-77A9A821C697}" presName="rootComposite" presStyleCnt="0"/>
      <dgm:spPr/>
    </dgm:pt>
    <dgm:pt modelId="{B12620C7-B189-40CC-8C68-9727FC18E27D}" type="pres">
      <dgm:prSet presAssocID="{7705D369-78E6-4709-BED8-77A9A821C697}" presName="rootText" presStyleLbl="node2" presStyleIdx="1" presStyleCnt="3" custScaleX="79726" custScaleY="200521" custLinFactNeighborX="2097">
        <dgm:presLayoutVars>
          <dgm:chPref val="3"/>
        </dgm:presLayoutVars>
      </dgm:prSet>
      <dgm:spPr/>
      <dgm:t>
        <a:bodyPr/>
        <a:lstStyle/>
        <a:p>
          <a:endParaRPr lang="fr-FR"/>
        </a:p>
      </dgm:t>
    </dgm:pt>
    <dgm:pt modelId="{0AEE4C08-A939-4D54-B603-EA569047C7DC}" type="pres">
      <dgm:prSet presAssocID="{7705D369-78E6-4709-BED8-77A9A821C697}" presName="rootConnector" presStyleLbl="node2" presStyleIdx="1" presStyleCnt="3"/>
      <dgm:spPr/>
      <dgm:t>
        <a:bodyPr/>
        <a:lstStyle/>
        <a:p>
          <a:endParaRPr lang="fr-FR"/>
        </a:p>
      </dgm:t>
    </dgm:pt>
    <dgm:pt modelId="{2EC7774A-B91C-4978-8E77-F70BD9034560}" type="pres">
      <dgm:prSet presAssocID="{7705D369-78E6-4709-BED8-77A9A821C697}" presName="hierChild4" presStyleCnt="0"/>
      <dgm:spPr/>
    </dgm:pt>
    <dgm:pt modelId="{0C4A03C3-645E-461F-BFDF-ECC1B5FB4B91}" type="pres">
      <dgm:prSet presAssocID="{7705D369-78E6-4709-BED8-77A9A821C697}" presName="hierChild5" presStyleCnt="0"/>
      <dgm:spPr/>
    </dgm:pt>
    <dgm:pt modelId="{E9959DE7-57DB-49E2-AED3-48AA85B3644B}" type="pres">
      <dgm:prSet presAssocID="{411B802C-7A72-4740-BCEA-9F806C64A089}" presName="Name37" presStyleLbl="parChTrans1D2" presStyleIdx="2" presStyleCnt="3"/>
      <dgm:spPr/>
      <dgm:t>
        <a:bodyPr/>
        <a:lstStyle/>
        <a:p>
          <a:endParaRPr lang="fr-FR"/>
        </a:p>
      </dgm:t>
    </dgm:pt>
    <dgm:pt modelId="{753D1F52-ACD8-4D48-8101-ADDFCFA96B01}" type="pres">
      <dgm:prSet presAssocID="{095EB341-14F1-45E6-80BF-58571AF4613A}" presName="hierRoot2" presStyleCnt="0">
        <dgm:presLayoutVars>
          <dgm:hierBranch val="init"/>
        </dgm:presLayoutVars>
      </dgm:prSet>
      <dgm:spPr/>
    </dgm:pt>
    <dgm:pt modelId="{8672F1D4-6826-40FB-AC3E-AAF7ACE08B11}" type="pres">
      <dgm:prSet presAssocID="{095EB341-14F1-45E6-80BF-58571AF4613A}" presName="rootComposite" presStyleCnt="0"/>
      <dgm:spPr/>
    </dgm:pt>
    <dgm:pt modelId="{F5E7361F-27F4-43FC-8E4A-51B85ECA4C8F}" type="pres">
      <dgm:prSet presAssocID="{095EB341-14F1-45E6-80BF-58571AF4613A}" presName="rootText" presStyleLbl="node2" presStyleIdx="2" presStyleCnt="3" custScaleX="83303" custScaleY="243898">
        <dgm:presLayoutVars>
          <dgm:chPref val="3"/>
        </dgm:presLayoutVars>
      </dgm:prSet>
      <dgm:spPr/>
      <dgm:t>
        <a:bodyPr/>
        <a:lstStyle/>
        <a:p>
          <a:endParaRPr lang="fr-FR"/>
        </a:p>
      </dgm:t>
    </dgm:pt>
    <dgm:pt modelId="{58FDBDE3-3829-48CB-B23E-F831C034A389}" type="pres">
      <dgm:prSet presAssocID="{095EB341-14F1-45E6-80BF-58571AF4613A}" presName="rootConnector" presStyleLbl="node2" presStyleIdx="2" presStyleCnt="3"/>
      <dgm:spPr/>
      <dgm:t>
        <a:bodyPr/>
        <a:lstStyle/>
        <a:p>
          <a:endParaRPr lang="fr-FR"/>
        </a:p>
      </dgm:t>
    </dgm:pt>
    <dgm:pt modelId="{A704BD13-E731-4A0A-BA9B-64DDB26D9F82}" type="pres">
      <dgm:prSet presAssocID="{095EB341-14F1-45E6-80BF-58571AF4613A}" presName="hierChild4" presStyleCnt="0"/>
      <dgm:spPr/>
    </dgm:pt>
    <dgm:pt modelId="{703990BC-B588-434C-BCD0-72F8153EA058}" type="pres">
      <dgm:prSet presAssocID="{095EB341-14F1-45E6-80BF-58571AF4613A}" presName="hierChild5" presStyleCnt="0"/>
      <dgm:spPr/>
    </dgm:pt>
    <dgm:pt modelId="{07891BD5-A570-4293-BCD7-C14ABE767A52}" type="pres">
      <dgm:prSet presAssocID="{7964D484-695F-4DC1-8B74-4158E6B927B7}" presName="hierChild3" presStyleCnt="0"/>
      <dgm:spPr/>
    </dgm:pt>
  </dgm:ptLst>
  <dgm:cxnLst>
    <dgm:cxn modelId="{1D58F779-4827-4F3D-BDD8-079842275DC1}" type="presOf" srcId="{095EB341-14F1-45E6-80BF-58571AF4613A}" destId="{F5E7361F-27F4-43FC-8E4A-51B85ECA4C8F}" srcOrd="0" destOrd="0" presId="urn:microsoft.com/office/officeart/2005/8/layout/orgChart1"/>
    <dgm:cxn modelId="{1425683B-6DFB-48CA-BC2B-970BCFC5A210}" type="presOf" srcId="{7964D484-695F-4DC1-8B74-4158E6B927B7}" destId="{8BC27AE6-49AC-4F1D-9286-7C4B647455AF}" srcOrd="0" destOrd="0" presId="urn:microsoft.com/office/officeart/2005/8/layout/orgChart1"/>
    <dgm:cxn modelId="{352DA03C-F74A-4148-860A-DF4CB015DA5C}" srcId="{7964D484-695F-4DC1-8B74-4158E6B927B7}" destId="{095EB341-14F1-45E6-80BF-58571AF4613A}" srcOrd="2" destOrd="0" parTransId="{411B802C-7A72-4740-BCEA-9F806C64A089}" sibTransId="{E2D2CE59-8821-45AE-9AE6-FFE2EA36A71A}"/>
    <dgm:cxn modelId="{EB94D4B1-8736-40C7-8DF1-D992AD8B4AB5}" type="presOf" srcId="{7705D369-78E6-4709-BED8-77A9A821C697}" destId="{B12620C7-B189-40CC-8C68-9727FC18E27D}" srcOrd="0" destOrd="0" presId="urn:microsoft.com/office/officeart/2005/8/layout/orgChart1"/>
    <dgm:cxn modelId="{CFEE7BED-1AE7-4BA2-A641-8142C2FC1DC2}" type="presOf" srcId="{411B802C-7A72-4740-BCEA-9F806C64A089}" destId="{E9959DE7-57DB-49E2-AED3-48AA85B3644B}" srcOrd="0" destOrd="0" presId="urn:microsoft.com/office/officeart/2005/8/layout/orgChart1"/>
    <dgm:cxn modelId="{2317A2E8-41F6-4D4B-B4AB-766246AA331C}" type="presOf" srcId="{7705D369-78E6-4709-BED8-77A9A821C697}" destId="{0AEE4C08-A939-4D54-B603-EA569047C7DC}" srcOrd="1" destOrd="0" presId="urn:microsoft.com/office/officeart/2005/8/layout/orgChart1"/>
    <dgm:cxn modelId="{09FB442B-09BD-4897-A6CF-D7A1D822C12E}" type="presOf" srcId="{095EB341-14F1-45E6-80BF-58571AF4613A}" destId="{58FDBDE3-3829-48CB-B23E-F831C034A389}" srcOrd="1" destOrd="0" presId="urn:microsoft.com/office/officeart/2005/8/layout/orgChart1"/>
    <dgm:cxn modelId="{008EAC8F-DD8D-4CB8-BF81-9DC82EF927C3}" type="presOf" srcId="{33D969E3-4DA3-46BE-838A-E09BA5BCF271}" destId="{2C0E1669-4B46-46E9-A840-9283E5E31849}" srcOrd="0" destOrd="0" presId="urn:microsoft.com/office/officeart/2005/8/layout/orgChart1"/>
    <dgm:cxn modelId="{AAE7E63C-575A-4BB7-AF6C-2E3289E26E3D}" srcId="{7964D484-695F-4DC1-8B74-4158E6B927B7}" destId="{7705D369-78E6-4709-BED8-77A9A821C697}" srcOrd="1" destOrd="0" parTransId="{38D2033B-B2F8-4A1C-BF0D-E5127E490FA5}" sibTransId="{99756AB6-9E0D-4B68-A636-F85AEBB7EB54}"/>
    <dgm:cxn modelId="{53732502-747A-4D53-8772-1905E7C33824}" type="presOf" srcId="{A6C9AD89-1C38-48F6-AF71-18CC6B505CB6}" destId="{ED607B23-532A-4845-BB93-09418D2B3D6C}" srcOrd="0" destOrd="0" presId="urn:microsoft.com/office/officeart/2005/8/layout/orgChart1"/>
    <dgm:cxn modelId="{B09EA8EA-8C8D-4ED0-9D40-1ECE09E74A65}" type="presOf" srcId="{46E08627-08EB-452F-B412-AC637E820BAC}" destId="{1FB3C3DA-751A-42AE-B94C-ECB35C778C15}" srcOrd="0" destOrd="0" presId="urn:microsoft.com/office/officeart/2005/8/layout/orgChart1"/>
    <dgm:cxn modelId="{86EA8F96-CCC9-4459-8204-11C2E9CC2866}" srcId="{46E08627-08EB-452F-B412-AC637E820BAC}" destId="{7964D484-695F-4DC1-8B74-4158E6B927B7}" srcOrd="0" destOrd="0" parTransId="{2DD3BABE-2621-4B1C-A5FB-C10ED04084A0}" sibTransId="{E1BC1B4F-80EA-4D9A-B5A6-818F574BC695}"/>
    <dgm:cxn modelId="{6C555A83-F329-4B93-8FEB-10640590E8E4}" srcId="{7964D484-695F-4DC1-8B74-4158E6B927B7}" destId="{A6C9AD89-1C38-48F6-AF71-18CC6B505CB6}" srcOrd="0" destOrd="0" parTransId="{33D969E3-4DA3-46BE-838A-E09BA5BCF271}" sibTransId="{A010B4BA-4B85-476E-91DF-0B5F5E8A09F0}"/>
    <dgm:cxn modelId="{6B9A8671-3046-4A99-BCE3-14C858B4B6FE}" type="presOf" srcId="{38D2033B-B2F8-4A1C-BF0D-E5127E490FA5}" destId="{339FA27A-EB1E-4094-B370-D921D0AADBFB}" srcOrd="0" destOrd="0" presId="urn:microsoft.com/office/officeart/2005/8/layout/orgChart1"/>
    <dgm:cxn modelId="{11CF8BE0-7EA3-44EB-A83C-C835C8750113}" type="presOf" srcId="{7964D484-695F-4DC1-8B74-4158E6B927B7}" destId="{1866B3AB-A57F-47DD-9B40-D5E49EEA8DB9}" srcOrd="1" destOrd="0" presId="urn:microsoft.com/office/officeart/2005/8/layout/orgChart1"/>
    <dgm:cxn modelId="{D5C40412-A86A-4E13-AF0C-97AAAD1512D3}" type="presOf" srcId="{A6C9AD89-1C38-48F6-AF71-18CC6B505CB6}" destId="{810C073A-7B47-4431-8281-522271A51043}" srcOrd="1" destOrd="0" presId="urn:microsoft.com/office/officeart/2005/8/layout/orgChart1"/>
    <dgm:cxn modelId="{A94FB04A-C472-4B04-AC11-B35626D1C0B8}" type="presParOf" srcId="{1FB3C3DA-751A-42AE-B94C-ECB35C778C15}" destId="{94D2E309-8D62-4C03-BF1F-90831DC5133F}" srcOrd="0" destOrd="0" presId="urn:microsoft.com/office/officeart/2005/8/layout/orgChart1"/>
    <dgm:cxn modelId="{79844CCB-9874-4B5E-8EB7-CCB508519033}" type="presParOf" srcId="{94D2E309-8D62-4C03-BF1F-90831DC5133F}" destId="{AA75917C-9417-4A42-A63B-789735B843BC}" srcOrd="0" destOrd="0" presId="urn:microsoft.com/office/officeart/2005/8/layout/orgChart1"/>
    <dgm:cxn modelId="{2ECFD12C-47E1-46A3-84FF-D9E4CF446DEE}" type="presParOf" srcId="{AA75917C-9417-4A42-A63B-789735B843BC}" destId="{8BC27AE6-49AC-4F1D-9286-7C4B647455AF}" srcOrd="0" destOrd="0" presId="urn:microsoft.com/office/officeart/2005/8/layout/orgChart1"/>
    <dgm:cxn modelId="{B56F5D2E-CA0E-43BC-A001-3ACD25A556D3}" type="presParOf" srcId="{AA75917C-9417-4A42-A63B-789735B843BC}" destId="{1866B3AB-A57F-47DD-9B40-D5E49EEA8DB9}" srcOrd="1" destOrd="0" presId="urn:microsoft.com/office/officeart/2005/8/layout/orgChart1"/>
    <dgm:cxn modelId="{A82499B1-FEF8-44DE-B9F3-DF4C048C05EA}" type="presParOf" srcId="{94D2E309-8D62-4C03-BF1F-90831DC5133F}" destId="{30FB5132-6543-4F89-89ED-DC34C66D7A8F}" srcOrd="1" destOrd="0" presId="urn:microsoft.com/office/officeart/2005/8/layout/orgChart1"/>
    <dgm:cxn modelId="{61376675-B874-4D64-940B-DCA31C39BA24}" type="presParOf" srcId="{30FB5132-6543-4F89-89ED-DC34C66D7A8F}" destId="{2C0E1669-4B46-46E9-A840-9283E5E31849}" srcOrd="0" destOrd="0" presId="urn:microsoft.com/office/officeart/2005/8/layout/orgChart1"/>
    <dgm:cxn modelId="{B30547F2-83B9-4CDC-AEA8-BA8A9641E9DF}" type="presParOf" srcId="{30FB5132-6543-4F89-89ED-DC34C66D7A8F}" destId="{82B8FFB1-89E2-498B-9B44-080775824B38}" srcOrd="1" destOrd="0" presId="urn:microsoft.com/office/officeart/2005/8/layout/orgChart1"/>
    <dgm:cxn modelId="{78A02A62-9BEA-4F3F-B215-BBC5BD789B5E}" type="presParOf" srcId="{82B8FFB1-89E2-498B-9B44-080775824B38}" destId="{927D185D-573A-47D7-A878-A5743C811B1C}" srcOrd="0" destOrd="0" presId="urn:microsoft.com/office/officeart/2005/8/layout/orgChart1"/>
    <dgm:cxn modelId="{317E0F93-EF41-4E25-BF68-F31D4CAE713E}" type="presParOf" srcId="{927D185D-573A-47D7-A878-A5743C811B1C}" destId="{ED607B23-532A-4845-BB93-09418D2B3D6C}" srcOrd="0" destOrd="0" presId="urn:microsoft.com/office/officeart/2005/8/layout/orgChart1"/>
    <dgm:cxn modelId="{D47B79BA-A036-4A88-AF2C-91BB2D69AE9C}" type="presParOf" srcId="{927D185D-573A-47D7-A878-A5743C811B1C}" destId="{810C073A-7B47-4431-8281-522271A51043}" srcOrd="1" destOrd="0" presId="urn:microsoft.com/office/officeart/2005/8/layout/orgChart1"/>
    <dgm:cxn modelId="{7E598244-7375-4949-9A48-B2DC9AE8718D}" type="presParOf" srcId="{82B8FFB1-89E2-498B-9B44-080775824B38}" destId="{2EDA44C8-B293-4B55-9BAC-9153A87FE4C5}" srcOrd="1" destOrd="0" presId="urn:microsoft.com/office/officeart/2005/8/layout/orgChart1"/>
    <dgm:cxn modelId="{28A9540D-86AA-4760-9A19-40DFF653A9CC}" type="presParOf" srcId="{82B8FFB1-89E2-498B-9B44-080775824B38}" destId="{8C60FABA-E8C0-4DAE-9965-FA794495D317}" srcOrd="2" destOrd="0" presId="urn:microsoft.com/office/officeart/2005/8/layout/orgChart1"/>
    <dgm:cxn modelId="{3E3CA8B1-014C-4710-A578-75DBD12A2EDB}" type="presParOf" srcId="{30FB5132-6543-4F89-89ED-DC34C66D7A8F}" destId="{339FA27A-EB1E-4094-B370-D921D0AADBFB}" srcOrd="2" destOrd="0" presId="urn:microsoft.com/office/officeart/2005/8/layout/orgChart1"/>
    <dgm:cxn modelId="{F1ECEF9B-E29E-4C30-9E4D-64EDF62E346B}" type="presParOf" srcId="{30FB5132-6543-4F89-89ED-DC34C66D7A8F}" destId="{B142BFF1-F91C-431A-9203-4B06C36F1ED6}" srcOrd="3" destOrd="0" presId="urn:microsoft.com/office/officeart/2005/8/layout/orgChart1"/>
    <dgm:cxn modelId="{A07C6D11-96D7-49C0-B80C-94F043354210}" type="presParOf" srcId="{B142BFF1-F91C-431A-9203-4B06C36F1ED6}" destId="{0B17BCFC-2378-445B-A4E5-769398A66D7E}" srcOrd="0" destOrd="0" presId="urn:microsoft.com/office/officeart/2005/8/layout/orgChart1"/>
    <dgm:cxn modelId="{BFA4A5F7-3569-4DE6-88BD-38EB44EE98E3}" type="presParOf" srcId="{0B17BCFC-2378-445B-A4E5-769398A66D7E}" destId="{B12620C7-B189-40CC-8C68-9727FC18E27D}" srcOrd="0" destOrd="0" presId="urn:microsoft.com/office/officeart/2005/8/layout/orgChart1"/>
    <dgm:cxn modelId="{28C22ADF-3448-4064-BA1F-0E62A9A8B186}" type="presParOf" srcId="{0B17BCFC-2378-445B-A4E5-769398A66D7E}" destId="{0AEE4C08-A939-4D54-B603-EA569047C7DC}" srcOrd="1" destOrd="0" presId="urn:microsoft.com/office/officeart/2005/8/layout/orgChart1"/>
    <dgm:cxn modelId="{594AFEB1-FBF2-4127-9C06-CB14AEA48CC8}" type="presParOf" srcId="{B142BFF1-F91C-431A-9203-4B06C36F1ED6}" destId="{2EC7774A-B91C-4978-8E77-F70BD9034560}" srcOrd="1" destOrd="0" presId="urn:microsoft.com/office/officeart/2005/8/layout/orgChart1"/>
    <dgm:cxn modelId="{E1FBD688-B761-4D2A-8389-40EFB74575CB}" type="presParOf" srcId="{B142BFF1-F91C-431A-9203-4B06C36F1ED6}" destId="{0C4A03C3-645E-461F-BFDF-ECC1B5FB4B91}" srcOrd="2" destOrd="0" presId="urn:microsoft.com/office/officeart/2005/8/layout/orgChart1"/>
    <dgm:cxn modelId="{FA8A6D1E-BDC8-4E43-90E8-ABAE4B13CE1B}" type="presParOf" srcId="{30FB5132-6543-4F89-89ED-DC34C66D7A8F}" destId="{E9959DE7-57DB-49E2-AED3-48AA85B3644B}" srcOrd="4" destOrd="0" presId="urn:microsoft.com/office/officeart/2005/8/layout/orgChart1"/>
    <dgm:cxn modelId="{F1738083-7AE3-4C6F-9D38-D1847A38707D}" type="presParOf" srcId="{30FB5132-6543-4F89-89ED-DC34C66D7A8F}" destId="{753D1F52-ACD8-4D48-8101-ADDFCFA96B01}" srcOrd="5" destOrd="0" presId="urn:microsoft.com/office/officeart/2005/8/layout/orgChart1"/>
    <dgm:cxn modelId="{EB7E50A8-E6B9-439A-A6AC-3A5EC4C75CE7}" type="presParOf" srcId="{753D1F52-ACD8-4D48-8101-ADDFCFA96B01}" destId="{8672F1D4-6826-40FB-AC3E-AAF7ACE08B11}" srcOrd="0" destOrd="0" presId="urn:microsoft.com/office/officeart/2005/8/layout/orgChart1"/>
    <dgm:cxn modelId="{FDC7D8D6-8BD9-49F9-8262-E3648CD59F55}" type="presParOf" srcId="{8672F1D4-6826-40FB-AC3E-AAF7ACE08B11}" destId="{F5E7361F-27F4-43FC-8E4A-51B85ECA4C8F}" srcOrd="0" destOrd="0" presId="urn:microsoft.com/office/officeart/2005/8/layout/orgChart1"/>
    <dgm:cxn modelId="{171FB586-409B-4BF1-9028-7BD52404AE3D}" type="presParOf" srcId="{8672F1D4-6826-40FB-AC3E-AAF7ACE08B11}" destId="{58FDBDE3-3829-48CB-B23E-F831C034A389}" srcOrd="1" destOrd="0" presId="urn:microsoft.com/office/officeart/2005/8/layout/orgChart1"/>
    <dgm:cxn modelId="{10DE4E50-CF69-4F41-8D04-C51363ADEAD3}" type="presParOf" srcId="{753D1F52-ACD8-4D48-8101-ADDFCFA96B01}" destId="{A704BD13-E731-4A0A-BA9B-64DDB26D9F82}" srcOrd="1" destOrd="0" presId="urn:microsoft.com/office/officeart/2005/8/layout/orgChart1"/>
    <dgm:cxn modelId="{A2EAE150-C6E2-4112-9FFA-D85AD90D9CE5}" type="presParOf" srcId="{753D1F52-ACD8-4D48-8101-ADDFCFA96B01}" destId="{703990BC-B588-434C-BCD0-72F8153EA058}" srcOrd="2" destOrd="0" presId="urn:microsoft.com/office/officeart/2005/8/layout/orgChart1"/>
    <dgm:cxn modelId="{5397E876-ED3E-4C1F-98BC-834E7FF114DE}" type="presParOf" srcId="{94D2E309-8D62-4C03-BF1F-90831DC5133F}" destId="{07891BD5-A570-4293-BCD7-C14ABE767A52}" srcOrd="2" destOrd="0" presId="urn:microsoft.com/office/officeart/2005/8/layout/orgChart1"/>
  </dgm:cxnLst>
  <dgm:bg>
    <a:effectLst>
      <a:glow rad="228600">
        <a:schemeClr val="accent2">
          <a:satMod val="175000"/>
          <a:alpha val="40000"/>
        </a:schemeClr>
      </a:glow>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959DE7-57DB-49E2-AED3-48AA85B3644B}">
      <dsp:nvSpPr>
        <dsp:cNvPr id="0" name=""/>
        <dsp:cNvSpPr/>
      </dsp:nvSpPr>
      <dsp:spPr>
        <a:xfrm>
          <a:off x="4383087" y="1713471"/>
          <a:ext cx="2365844" cy="492696"/>
        </a:xfrm>
        <a:custGeom>
          <a:avLst/>
          <a:gdLst/>
          <a:ahLst/>
          <a:cxnLst/>
          <a:rect l="0" t="0" r="0" b="0"/>
          <a:pathLst>
            <a:path>
              <a:moveTo>
                <a:pt x="0" y="0"/>
              </a:moveTo>
              <a:lnTo>
                <a:pt x="0" y="246348"/>
              </a:lnTo>
              <a:lnTo>
                <a:pt x="2365844" y="246348"/>
              </a:lnTo>
              <a:lnTo>
                <a:pt x="2365844" y="492696"/>
              </a:lnTo>
            </a:path>
          </a:pathLst>
        </a:custGeom>
        <a:noFill/>
        <a:ln w="19050" cap="flat"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339FA27A-EB1E-4094-B370-D921D0AADBFB}">
      <dsp:nvSpPr>
        <dsp:cNvPr id="0" name=""/>
        <dsp:cNvSpPr/>
      </dsp:nvSpPr>
      <dsp:spPr>
        <a:xfrm>
          <a:off x="4337367" y="1713471"/>
          <a:ext cx="91440" cy="492696"/>
        </a:xfrm>
        <a:custGeom>
          <a:avLst/>
          <a:gdLst/>
          <a:ahLst/>
          <a:cxnLst/>
          <a:rect l="0" t="0" r="0" b="0"/>
          <a:pathLst>
            <a:path>
              <a:moveTo>
                <a:pt x="45720" y="0"/>
              </a:moveTo>
              <a:lnTo>
                <a:pt x="45720" y="246348"/>
              </a:lnTo>
              <a:lnTo>
                <a:pt x="55597" y="246348"/>
              </a:lnTo>
              <a:lnTo>
                <a:pt x="55597" y="492696"/>
              </a:lnTo>
            </a:path>
          </a:pathLst>
        </a:custGeom>
        <a:noFill/>
        <a:ln w="19050" cap="flat"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2C0E1669-4B46-46E9-A840-9283E5E31849}">
      <dsp:nvSpPr>
        <dsp:cNvPr id="0" name=""/>
        <dsp:cNvSpPr/>
      </dsp:nvSpPr>
      <dsp:spPr>
        <a:xfrm>
          <a:off x="1977921" y="1713471"/>
          <a:ext cx="2405166" cy="492696"/>
        </a:xfrm>
        <a:custGeom>
          <a:avLst/>
          <a:gdLst/>
          <a:ahLst/>
          <a:cxnLst/>
          <a:rect l="0" t="0" r="0" b="0"/>
          <a:pathLst>
            <a:path>
              <a:moveTo>
                <a:pt x="2405166" y="0"/>
              </a:moveTo>
              <a:lnTo>
                <a:pt x="2405166" y="246348"/>
              </a:lnTo>
              <a:lnTo>
                <a:pt x="0" y="246348"/>
              </a:lnTo>
              <a:lnTo>
                <a:pt x="0" y="492696"/>
              </a:lnTo>
            </a:path>
          </a:pathLst>
        </a:custGeom>
        <a:noFill/>
        <a:ln w="19050" cap="flat"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BC27AE6-49AC-4F1D-9286-7C4B647455AF}">
      <dsp:nvSpPr>
        <dsp:cNvPr id="0" name=""/>
        <dsp:cNvSpPr/>
      </dsp:nvSpPr>
      <dsp:spPr>
        <a:xfrm>
          <a:off x="2585814" y="1587"/>
          <a:ext cx="3594546" cy="1711884"/>
        </a:xfrm>
        <a:prstGeom prst="rect">
          <a:avLst/>
        </a:prstGeom>
        <a:solidFill>
          <a:schemeClr val="accent2">
            <a:lumMod val="60000"/>
            <a:lumOff val="40000"/>
          </a:schemeClr>
        </a:solidFill>
        <a:ln>
          <a:solidFill>
            <a:srgbClr val="FF0000"/>
          </a:solidFill>
        </a:ln>
        <a:effectLst>
          <a:outerShdw blurRad="38100" dist="300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ar-DZ" sz="1600" b="1" kern="1200" dirty="0">
            <a:latin typeface="Sakkal Majalla" pitchFamily="2" charset="-78"/>
            <a:cs typeface="Sakkal Majalla" pitchFamily="2" charset="-78"/>
          </a:endParaRPr>
        </a:p>
        <a:p>
          <a:pPr lvl="0" algn="ctr" defTabSz="711200">
            <a:lnSpc>
              <a:spcPct val="90000"/>
            </a:lnSpc>
            <a:spcBef>
              <a:spcPct val="0"/>
            </a:spcBef>
            <a:spcAft>
              <a:spcPct val="35000"/>
            </a:spcAft>
          </a:pPr>
          <a:r>
            <a:rPr lang="ar-DZ" sz="2800" b="1" kern="1200" dirty="0">
              <a:solidFill>
                <a:schemeClr val="accent2">
                  <a:lumMod val="75000"/>
                </a:schemeClr>
              </a:solidFill>
              <a:latin typeface="Sakkal Majalla" pitchFamily="2" charset="-78"/>
              <a:cs typeface="Sakkal Majalla" pitchFamily="2" charset="-78"/>
            </a:rPr>
            <a:t>طرق النمو الداخلي </a:t>
          </a:r>
        </a:p>
        <a:p>
          <a:pPr lvl="0" algn="ctr" defTabSz="711200">
            <a:lnSpc>
              <a:spcPct val="90000"/>
            </a:lnSpc>
            <a:spcBef>
              <a:spcPct val="0"/>
            </a:spcBef>
            <a:spcAft>
              <a:spcPct val="35000"/>
            </a:spcAft>
          </a:pPr>
          <a:r>
            <a:rPr lang="ar-DZ" sz="2800" b="1" kern="1200" dirty="0">
              <a:latin typeface="Sakkal Majalla" pitchFamily="2" charset="-78"/>
              <a:cs typeface="Sakkal Majalla" pitchFamily="2" charset="-78"/>
            </a:rPr>
            <a:t>(طرق امتلاك عوامل إنتاج بموارد المؤسسة الخاصة </a:t>
          </a:r>
          <a:r>
            <a:rPr lang="ar-DZ" sz="1600" b="1" kern="1200" dirty="0">
              <a:latin typeface="Sakkal Majalla" pitchFamily="2" charset="-78"/>
              <a:cs typeface="Sakkal Majalla" pitchFamily="2" charset="-78"/>
            </a:rPr>
            <a:t>)</a:t>
          </a:r>
        </a:p>
        <a:p>
          <a:pPr lvl="0" algn="ctr" defTabSz="711200">
            <a:lnSpc>
              <a:spcPct val="90000"/>
            </a:lnSpc>
            <a:spcBef>
              <a:spcPct val="0"/>
            </a:spcBef>
            <a:spcAft>
              <a:spcPct val="35000"/>
            </a:spcAft>
          </a:pPr>
          <a:endParaRPr lang="fr-FR" sz="1600" b="1" kern="1200" dirty="0">
            <a:latin typeface="Sakkal Majalla" pitchFamily="2" charset="-78"/>
            <a:cs typeface="Sakkal Majalla" pitchFamily="2" charset="-78"/>
          </a:endParaRPr>
        </a:p>
      </dsp:txBody>
      <dsp:txXfrm>
        <a:off x="2585814" y="1587"/>
        <a:ext cx="3594546" cy="1711884"/>
      </dsp:txXfrm>
    </dsp:sp>
    <dsp:sp modelId="{ED607B23-532A-4845-BB93-09418D2B3D6C}">
      <dsp:nvSpPr>
        <dsp:cNvPr id="0" name=""/>
        <dsp:cNvSpPr/>
      </dsp:nvSpPr>
      <dsp:spPr>
        <a:xfrm>
          <a:off x="1040027" y="2206167"/>
          <a:ext cx="1875787" cy="1689560"/>
        </a:xfrm>
        <a:prstGeom prst="rect">
          <a:avLst/>
        </a:prstGeom>
        <a:solidFill>
          <a:schemeClr val="accent2">
            <a:lumMod val="60000"/>
            <a:lumOff val="40000"/>
          </a:schemeClr>
        </a:solidFill>
        <a:ln>
          <a:noFill/>
        </a:ln>
        <a:effectLst>
          <a:outerShdw blurRad="38100" dist="300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ar-DZ" sz="2400" b="1" kern="1200" dirty="0">
              <a:solidFill>
                <a:schemeClr val="accent2">
                  <a:lumMod val="75000"/>
                </a:schemeClr>
              </a:solidFill>
              <a:latin typeface="Sakkal Majalla" pitchFamily="2" charset="-78"/>
              <a:cs typeface="Sakkal Majalla" pitchFamily="2" charset="-78"/>
            </a:rPr>
            <a:t>شراء أو كراء عوامل إنتاج </a:t>
          </a:r>
          <a:r>
            <a:rPr lang="ar-DZ" sz="2400" b="1" kern="1200" dirty="0">
              <a:solidFill>
                <a:schemeClr val="bg1">
                  <a:lumMod val="95000"/>
                </a:schemeClr>
              </a:solidFill>
              <a:latin typeface="Sakkal Majalla" pitchFamily="2" charset="-78"/>
              <a:cs typeface="Sakkal Majalla" pitchFamily="2" charset="-78"/>
            </a:rPr>
            <a:t>من خارج المؤسسة</a:t>
          </a:r>
          <a:endParaRPr lang="fr-FR" sz="2400" b="1" kern="1200" dirty="0">
            <a:solidFill>
              <a:schemeClr val="bg1">
                <a:lumMod val="95000"/>
              </a:schemeClr>
            </a:solidFill>
            <a:latin typeface="Sakkal Majalla" pitchFamily="2" charset="-78"/>
            <a:cs typeface="Sakkal Majalla" pitchFamily="2" charset="-78"/>
          </a:endParaRPr>
        </a:p>
      </dsp:txBody>
      <dsp:txXfrm>
        <a:off x="1040027" y="2206167"/>
        <a:ext cx="1875787" cy="1689560"/>
      </dsp:txXfrm>
    </dsp:sp>
    <dsp:sp modelId="{B12620C7-B189-40CC-8C68-9727FC18E27D}">
      <dsp:nvSpPr>
        <dsp:cNvPr id="0" name=""/>
        <dsp:cNvSpPr/>
      </dsp:nvSpPr>
      <dsp:spPr>
        <a:xfrm>
          <a:off x="3457710" y="2206167"/>
          <a:ext cx="1870508" cy="2352283"/>
        </a:xfrm>
        <a:prstGeom prst="rect">
          <a:avLst/>
        </a:prstGeom>
        <a:solidFill>
          <a:schemeClr val="accent2">
            <a:lumMod val="60000"/>
            <a:lumOff val="40000"/>
          </a:schemeClr>
        </a:solidFill>
        <a:ln>
          <a:noFill/>
        </a:ln>
        <a:effectLst>
          <a:outerShdw blurRad="38100" dist="300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r" defTabSz="889000">
            <a:lnSpc>
              <a:spcPct val="90000"/>
            </a:lnSpc>
            <a:spcBef>
              <a:spcPct val="0"/>
            </a:spcBef>
            <a:spcAft>
              <a:spcPct val="35000"/>
            </a:spcAft>
          </a:pPr>
          <a:r>
            <a:rPr lang="ar-DZ" sz="2000" b="1" kern="1200" dirty="0">
              <a:solidFill>
                <a:schemeClr val="accent2">
                  <a:lumMod val="75000"/>
                </a:schemeClr>
              </a:solidFill>
              <a:latin typeface="Sakkal Majalla" pitchFamily="2" charset="-78"/>
              <a:cs typeface="Sakkal Majalla" pitchFamily="2" charset="-78"/>
            </a:rPr>
            <a:t>الإنتاج الذاتي </a:t>
          </a:r>
          <a:r>
            <a:rPr lang="ar-DZ" sz="2000" b="1" kern="1200" dirty="0">
              <a:latin typeface="Sakkal Majalla" pitchFamily="2" charset="-78"/>
              <a:cs typeface="Sakkal Majalla" pitchFamily="2" charset="-78"/>
            </a:rPr>
            <a:t> أي اعتماد المؤسسة على إمكاناتها الخاصة لإنتاج عوامل الإنتاج الضرورية لنشاطها</a:t>
          </a:r>
          <a:endParaRPr lang="fr-FR" sz="2000" b="1" kern="1200" dirty="0">
            <a:latin typeface="Sakkal Majalla" pitchFamily="2" charset="-78"/>
            <a:cs typeface="Sakkal Majalla" pitchFamily="2" charset="-78"/>
          </a:endParaRPr>
        </a:p>
      </dsp:txBody>
      <dsp:txXfrm>
        <a:off x="3457710" y="2206167"/>
        <a:ext cx="1870508" cy="2352283"/>
      </dsp:txXfrm>
    </dsp:sp>
    <dsp:sp modelId="{F5E7361F-27F4-43FC-8E4A-51B85ECA4C8F}">
      <dsp:nvSpPr>
        <dsp:cNvPr id="0" name=""/>
        <dsp:cNvSpPr/>
      </dsp:nvSpPr>
      <dsp:spPr>
        <a:xfrm>
          <a:off x="5771716" y="2206167"/>
          <a:ext cx="1954431" cy="2861132"/>
        </a:xfrm>
        <a:prstGeom prst="rect">
          <a:avLst/>
        </a:prstGeom>
        <a:solidFill>
          <a:schemeClr val="accent2">
            <a:lumMod val="60000"/>
            <a:lumOff val="40000"/>
          </a:schemeClr>
        </a:solidFill>
        <a:ln>
          <a:noFill/>
        </a:ln>
        <a:effectLst>
          <a:outerShdw blurRad="38100" dist="300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r" defTabSz="889000" rtl="1">
            <a:lnSpc>
              <a:spcPct val="90000"/>
            </a:lnSpc>
            <a:spcBef>
              <a:spcPct val="0"/>
            </a:spcBef>
            <a:spcAft>
              <a:spcPct val="35000"/>
            </a:spcAft>
          </a:pPr>
          <a:r>
            <a:rPr lang="ar-DZ" sz="2000" b="1" kern="1200" dirty="0">
              <a:solidFill>
                <a:schemeClr val="accent2">
                  <a:lumMod val="75000"/>
                </a:schemeClr>
              </a:solidFill>
              <a:latin typeface="Sakkal Majalla" pitchFamily="2" charset="-78"/>
              <a:cs typeface="Sakkal Majalla" pitchFamily="2" charset="-78"/>
            </a:rPr>
            <a:t>التنمية الذاتية للموارد </a:t>
          </a:r>
        </a:p>
        <a:p>
          <a:pPr lvl="0" algn="r" defTabSz="889000" rtl="1">
            <a:lnSpc>
              <a:spcPct val="90000"/>
            </a:lnSpc>
            <a:spcBef>
              <a:spcPct val="0"/>
            </a:spcBef>
            <a:spcAft>
              <a:spcPct val="35000"/>
            </a:spcAft>
          </a:pPr>
          <a:r>
            <a:rPr lang="ar-DZ" sz="2000" b="1" kern="1200" dirty="0">
              <a:latin typeface="Sakkal Majalla" pitchFamily="2" charset="-78"/>
              <a:cs typeface="Sakkal Majalla" pitchFamily="2" charset="-78"/>
            </a:rPr>
            <a:t>تكوين افراد</a:t>
          </a:r>
        </a:p>
        <a:p>
          <a:pPr lvl="0" algn="r" defTabSz="889000" rtl="1">
            <a:lnSpc>
              <a:spcPct val="90000"/>
            </a:lnSpc>
            <a:spcBef>
              <a:spcPct val="0"/>
            </a:spcBef>
            <a:spcAft>
              <a:spcPct val="35000"/>
            </a:spcAft>
          </a:pPr>
          <a:r>
            <a:rPr lang="ar-DZ" sz="2000" b="1" kern="1200" dirty="0">
              <a:latin typeface="Sakkal Majalla" pitchFamily="2" charset="-78"/>
              <a:cs typeface="Sakkal Majalla" pitchFamily="2" charset="-78"/>
            </a:rPr>
            <a:t>الاعتماد على التمويل الذاتي </a:t>
          </a:r>
        </a:p>
        <a:p>
          <a:pPr lvl="0" algn="r" defTabSz="889000" rtl="1">
            <a:lnSpc>
              <a:spcPct val="90000"/>
            </a:lnSpc>
            <a:spcBef>
              <a:spcPct val="0"/>
            </a:spcBef>
            <a:spcAft>
              <a:spcPct val="35000"/>
            </a:spcAft>
          </a:pPr>
          <a:r>
            <a:rPr lang="ar-DZ" sz="2000" b="1" kern="1200" dirty="0">
              <a:latin typeface="Sakkal Majalla" pitchFamily="2" charset="-78"/>
              <a:cs typeface="Sakkal Majalla" pitchFamily="2" charset="-78"/>
            </a:rPr>
            <a:t>بحث وتطوير (ابتكارات وإبداعات)</a:t>
          </a:r>
          <a:endParaRPr lang="fr-FR" sz="2000" b="1" kern="1200" dirty="0">
            <a:latin typeface="Sakkal Majalla" pitchFamily="2" charset="-78"/>
            <a:cs typeface="Sakkal Majalla" pitchFamily="2" charset="-78"/>
          </a:endParaRPr>
        </a:p>
      </dsp:txBody>
      <dsp:txXfrm>
        <a:off x="5771716" y="2206167"/>
        <a:ext cx="1954431" cy="286113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2C799E-A403-4712-89A0-C6EC418BC481}" type="datetimeFigureOut">
              <a:rPr lang="fr-FR" smtClean="0"/>
              <a:t>16/05/2022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60EE88-0734-4672-B8B2-AF503C36A7C4}" type="slidenum">
              <a:rPr lang="fr-FR" smtClean="0"/>
              <a:t>‹N°›</a:t>
            </a:fld>
            <a:endParaRPr lang="fr-FR"/>
          </a:p>
        </p:txBody>
      </p:sp>
    </p:spTree>
    <p:extLst>
      <p:ext uri="{BB962C8B-B14F-4D97-AF65-F5344CB8AC3E}">
        <p14:creationId xmlns:p14="http://schemas.microsoft.com/office/powerpoint/2010/main" val="1539706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B660EE88-0734-4672-B8B2-AF503C36A7C4}" type="slidenum">
              <a:rPr lang="fr-FR" smtClean="0"/>
              <a:t>18</a:t>
            </a:fld>
            <a:endParaRPr lang="fr-FR"/>
          </a:p>
        </p:txBody>
      </p:sp>
    </p:spTree>
    <p:extLst>
      <p:ext uri="{BB962C8B-B14F-4D97-AF65-F5344CB8AC3E}">
        <p14:creationId xmlns:p14="http://schemas.microsoft.com/office/powerpoint/2010/main" val="2037473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2362200" y="4038600"/>
            <a:ext cx="6477000" cy="1828800"/>
          </a:xfrm>
        </p:spPr>
        <p:txBody>
          <a:bodyPr anchor="b"/>
          <a:lstStyle>
            <a:lvl1pPr>
              <a:defRPr cap="all" baseline="0"/>
            </a:lvl1pPr>
          </a:lstStyle>
          <a:p>
            <a:r>
              <a:rPr kumimoji="0" lang="fr-FR" smtClean="0"/>
              <a:t>Modifiez le style du titre</a:t>
            </a:r>
            <a:endParaRPr kumimoji="0" lang="en-US"/>
          </a:p>
        </p:txBody>
      </p:sp>
      <p:sp>
        <p:nvSpPr>
          <p:cNvPr id="9" name="Sous-titr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F13FF443-1FA2-43E5-A44D-57E152D15074}" type="datetimeFigureOut">
              <a:rPr lang="fr-FR" smtClean="0"/>
              <a:t>16/05/2022</a:t>
            </a:fld>
            <a:endParaRPr lang="fr-FR"/>
          </a:p>
        </p:txBody>
      </p:sp>
      <p:sp>
        <p:nvSpPr>
          <p:cNvPr id="17" name="Espace réservé du pied de page 16"/>
          <p:cNvSpPr>
            <a:spLocks noGrp="1"/>
          </p:cNvSpPr>
          <p:nvPr>
            <p:ph type="ftr" sz="quarter" idx="11"/>
          </p:nvPr>
        </p:nvSpPr>
        <p:spPr>
          <a:xfrm>
            <a:off x="2085393" y="236539"/>
            <a:ext cx="5867400" cy="365125"/>
          </a:xfrm>
        </p:spPr>
        <p:txBody>
          <a:bodyPr/>
          <a:lstStyle>
            <a:lvl1pPr algn="r">
              <a:defRPr>
                <a:solidFill>
                  <a:schemeClr val="tx2"/>
                </a:solidFill>
              </a:defRPr>
            </a:lvl1pPr>
          </a:lstStyle>
          <a:p>
            <a:endParaRPr lang="fr-FR"/>
          </a:p>
        </p:txBody>
      </p:sp>
      <p:sp>
        <p:nvSpPr>
          <p:cNvPr id="29" name="Espace réservé du numéro de diapositive 28"/>
          <p:cNvSpPr>
            <a:spLocks noGrp="1"/>
          </p:cNvSpPr>
          <p:nvPr>
            <p:ph type="sldNum" sz="quarter" idx="12"/>
          </p:nvPr>
        </p:nvSpPr>
        <p:spPr>
          <a:xfrm>
            <a:off x="8001000" y="228600"/>
            <a:ext cx="838200" cy="381000"/>
          </a:xfrm>
        </p:spPr>
        <p:txBody>
          <a:bodyPr/>
          <a:lstStyle>
            <a:lvl1pPr>
              <a:defRPr>
                <a:solidFill>
                  <a:schemeClr val="tx2"/>
                </a:solidFill>
              </a:defRPr>
            </a:lvl1pPr>
          </a:lstStyle>
          <a:p>
            <a:fld id="{9DBB81BB-0F0D-4978-B7DE-EA5C06714731}"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13FF443-1FA2-43E5-A44D-57E152D15074}" type="datetimeFigureOut">
              <a:rPr lang="fr-FR" smtClean="0"/>
              <a:t>16/05/2022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BB81BB-0F0D-4978-B7DE-EA5C0671473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609601"/>
            <a:ext cx="2057400" cy="5516563"/>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609601"/>
            <a:ext cx="5562600" cy="5516564"/>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6553200" y="6248403"/>
            <a:ext cx="2209800" cy="365125"/>
          </a:xfrm>
        </p:spPr>
        <p:txBody>
          <a:bodyPr/>
          <a:lstStyle/>
          <a:p>
            <a:fld id="{F13FF443-1FA2-43E5-A44D-57E152D15074}" type="datetimeFigureOut">
              <a:rPr lang="fr-FR" smtClean="0"/>
              <a:t>16/05/2022</a:t>
            </a:fld>
            <a:endParaRPr lang="fr-FR"/>
          </a:p>
        </p:txBody>
      </p:sp>
      <p:sp>
        <p:nvSpPr>
          <p:cNvPr id="5" name="Espace réservé du pied de page 4"/>
          <p:cNvSpPr>
            <a:spLocks noGrp="1"/>
          </p:cNvSpPr>
          <p:nvPr>
            <p:ph type="ftr" sz="quarter" idx="11"/>
          </p:nvPr>
        </p:nvSpPr>
        <p:spPr>
          <a:xfrm>
            <a:off x="457201" y="6248208"/>
            <a:ext cx="5573483" cy="365125"/>
          </a:xfrm>
        </p:spPr>
        <p:txBody>
          <a:bodyPr/>
          <a:lstStyle/>
          <a:p>
            <a:endParaRPr lang="fr-FR"/>
          </a:p>
        </p:txBody>
      </p:sp>
      <p:sp>
        <p:nvSpPr>
          <p:cNvPr id="7" name="Rectangle 6"/>
          <p:cNvSpPr/>
          <p:nvPr/>
        </p:nvSpPr>
        <p:spPr bwMode="white">
          <a:xfrm>
            <a:off x="6096319"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9"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9"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rot="5400000">
            <a:off x="5989639" y="144463"/>
            <a:ext cx="533400" cy="244476"/>
          </a:xfrm>
        </p:spPr>
        <p:txBody>
          <a:bodyPr/>
          <a:lstStyle/>
          <a:p>
            <a:fld id="{9DBB81BB-0F0D-4978-B7DE-EA5C0671473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12648" y="228600"/>
            <a:ext cx="8153400" cy="990600"/>
          </a:xfrm>
        </p:spPr>
        <p:txBody>
          <a:bodyPr/>
          <a:lstStyle/>
          <a:p>
            <a:r>
              <a:rPr kumimoji="0" lang="fr-FR" smtClean="0"/>
              <a:t>Modifiez le style du titre</a:t>
            </a:r>
            <a:endParaRPr kumimoji="0" lang="en-US"/>
          </a:p>
        </p:txBody>
      </p:sp>
      <p:sp>
        <p:nvSpPr>
          <p:cNvPr id="4" name="Espace réservé de la date 3"/>
          <p:cNvSpPr>
            <a:spLocks noGrp="1"/>
          </p:cNvSpPr>
          <p:nvPr>
            <p:ph type="dt" sz="half" idx="10"/>
          </p:nvPr>
        </p:nvSpPr>
        <p:spPr/>
        <p:txBody>
          <a:bodyPr/>
          <a:lstStyle/>
          <a:p>
            <a:fld id="{F13FF443-1FA2-43E5-A44D-57E152D15074}" type="datetimeFigureOut">
              <a:rPr lang="fr-FR" smtClean="0"/>
              <a:t>16/05/2022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lvl1pPr>
              <a:defRPr>
                <a:solidFill>
                  <a:srgbClr val="FFFFFF"/>
                </a:solidFill>
              </a:defRPr>
            </a:lvl1pPr>
          </a:lstStyle>
          <a:p>
            <a:fld id="{9DBB81BB-0F0D-4978-B7DE-EA5C06714731}" type="slidenum">
              <a:rPr lang="fr-FR" smtClean="0"/>
              <a:t>‹N°›</a:t>
            </a:fld>
            <a:endParaRPr lang="fr-FR"/>
          </a:p>
        </p:txBody>
      </p:sp>
      <p:sp>
        <p:nvSpPr>
          <p:cNvPr id="8" name="Espace réservé du contenu 7"/>
          <p:cNvSpPr>
            <a:spLocks noGrp="1"/>
          </p:cNvSpPr>
          <p:nvPr>
            <p:ph sz="quarter" idx="1"/>
          </p:nvPr>
        </p:nvSpPr>
        <p:spPr>
          <a:xfrm>
            <a:off x="612648" y="1600200"/>
            <a:ext cx="8153400" cy="44958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371601" y="2743201"/>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fr-FR" smtClean="0"/>
              <a:t>Modifiez le style du titre</a:t>
            </a:r>
            <a:endParaRPr kumimoji="0" lang="en-US"/>
          </a:p>
        </p:txBody>
      </p:sp>
      <p:sp>
        <p:nvSpPr>
          <p:cNvPr id="12" name="Espace réservé de la date 11"/>
          <p:cNvSpPr>
            <a:spLocks noGrp="1"/>
          </p:cNvSpPr>
          <p:nvPr>
            <p:ph type="dt" sz="half" idx="10"/>
          </p:nvPr>
        </p:nvSpPr>
        <p:spPr/>
        <p:txBody>
          <a:bodyPr/>
          <a:lstStyle/>
          <a:p>
            <a:fld id="{F13FF443-1FA2-43E5-A44D-57E152D15074}" type="datetimeFigureOut">
              <a:rPr lang="fr-FR" smtClean="0"/>
              <a:t>16/05/2022</a:t>
            </a:fld>
            <a:endParaRPr lang="fr-FR"/>
          </a:p>
        </p:txBody>
      </p:sp>
      <p:sp>
        <p:nvSpPr>
          <p:cNvPr id="13" name="Espace réservé du numéro de diapositive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9DBB81BB-0F0D-4978-B7DE-EA5C06714731}" type="slidenum">
              <a:rPr lang="fr-FR" smtClean="0"/>
              <a:t>‹N°›</a:t>
            </a:fld>
            <a:endParaRPr lang="fr-FR"/>
          </a:p>
        </p:txBody>
      </p:sp>
      <p:sp>
        <p:nvSpPr>
          <p:cNvPr id="14" name="Espace réservé du pied de page 13"/>
          <p:cNvSpPr>
            <a:spLocks noGrp="1"/>
          </p:cNvSpPr>
          <p:nvPr>
            <p:ph type="ftr" sz="quarter" idx="12"/>
          </p:nvPr>
        </p:nvSpPr>
        <p:spPr/>
        <p:txBody>
          <a:bodyPr/>
          <a:lstStyle/>
          <a:p>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9" name="Espace réservé du contenu 8"/>
          <p:cNvSpPr>
            <a:spLocks noGrp="1"/>
          </p:cNvSpPr>
          <p:nvPr>
            <p:ph sz="quarter" idx="1"/>
          </p:nvPr>
        </p:nvSpPr>
        <p:spPr>
          <a:xfrm>
            <a:off x="609600" y="1589567"/>
            <a:ext cx="38862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844901" y="1589567"/>
            <a:ext cx="38862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8" name="Espace réservé de la date 7"/>
          <p:cNvSpPr>
            <a:spLocks noGrp="1"/>
          </p:cNvSpPr>
          <p:nvPr>
            <p:ph type="dt" sz="half" idx="15"/>
          </p:nvPr>
        </p:nvSpPr>
        <p:spPr/>
        <p:txBody>
          <a:bodyPr rtlCol="0"/>
          <a:lstStyle/>
          <a:p>
            <a:fld id="{F13FF443-1FA2-43E5-A44D-57E152D15074}" type="datetimeFigureOut">
              <a:rPr lang="fr-FR" smtClean="0"/>
              <a:t>16/05/2022</a:t>
            </a:fld>
            <a:endParaRPr lang="fr-FR"/>
          </a:p>
        </p:txBody>
      </p:sp>
      <p:sp>
        <p:nvSpPr>
          <p:cNvPr id="10" name="Espace réservé du numéro de diapositive 9"/>
          <p:cNvSpPr>
            <a:spLocks noGrp="1"/>
          </p:cNvSpPr>
          <p:nvPr>
            <p:ph type="sldNum" sz="quarter" idx="16"/>
          </p:nvPr>
        </p:nvSpPr>
        <p:spPr/>
        <p:txBody>
          <a:bodyPr rtlCol="0"/>
          <a:lstStyle/>
          <a:p>
            <a:fld id="{9DBB81BB-0F0D-4978-B7DE-EA5C06714731}" type="slidenum">
              <a:rPr lang="fr-FR" smtClean="0"/>
              <a:t>‹N°›</a:t>
            </a:fld>
            <a:endParaRPr lang="fr-FR"/>
          </a:p>
        </p:txBody>
      </p:sp>
      <p:sp>
        <p:nvSpPr>
          <p:cNvPr id="12" name="Espace réservé du pied de page 11"/>
          <p:cNvSpPr>
            <a:spLocks noGrp="1"/>
          </p:cNvSpPr>
          <p:nvPr>
            <p:ph type="ftr" sz="quarter" idx="17"/>
          </p:nvPr>
        </p:nvSpPr>
        <p:spPr/>
        <p:txBody>
          <a:bodyPr rtlCol="0"/>
          <a:lstStyle/>
          <a:p>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33400" y="273051"/>
            <a:ext cx="8153400" cy="869950"/>
          </a:xfrm>
        </p:spPr>
        <p:txBody>
          <a:bodyPr anchor="ctr"/>
          <a:lstStyle>
            <a:lvl1pPr>
              <a:defRPr/>
            </a:lvl1pPr>
          </a:lstStyle>
          <a:p>
            <a:r>
              <a:rPr kumimoji="0" lang="fr-FR" smtClean="0"/>
              <a:t>Modifiez le style du titre</a:t>
            </a:r>
            <a:endParaRPr kumimoji="0" lang="en-US"/>
          </a:p>
        </p:txBody>
      </p:sp>
      <p:sp>
        <p:nvSpPr>
          <p:cNvPr id="11" name="Espace réservé du contenu 10"/>
          <p:cNvSpPr>
            <a:spLocks noGrp="1"/>
          </p:cNvSpPr>
          <p:nvPr>
            <p:ph sz="quarter" idx="2"/>
          </p:nvPr>
        </p:nvSpPr>
        <p:spPr>
          <a:xfrm>
            <a:off x="609600" y="2438400"/>
            <a:ext cx="3886200" cy="35814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800600" y="2438400"/>
            <a:ext cx="3886200" cy="35814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5"/>
          </p:nvPr>
        </p:nvSpPr>
        <p:spPr/>
        <p:txBody>
          <a:bodyPr rtlCol="0"/>
          <a:lstStyle/>
          <a:p>
            <a:fld id="{F13FF443-1FA2-43E5-A44D-57E152D15074}" type="datetimeFigureOut">
              <a:rPr lang="fr-FR" smtClean="0"/>
              <a:t>16/05/2022</a:t>
            </a:fld>
            <a:endParaRPr lang="fr-FR"/>
          </a:p>
        </p:txBody>
      </p:sp>
      <p:sp>
        <p:nvSpPr>
          <p:cNvPr id="12" name="Espace réservé du numéro de diapositive 11"/>
          <p:cNvSpPr>
            <a:spLocks noGrp="1"/>
          </p:cNvSpPr>
          <p:nvPr>
            <p:ph type="sldNum" sz="quarter" idx="16"/>
          </p:nvPr>
        </p:nvSpPr>
        <p:spPr/>
        <p:txBody>
          <a:bodyPr rtlCol="0"/>
          <a:lstStyle/>
          <a:p>
            <a:fld id="{9DBB81BB-0F0D-4978-B7DE-EA5C06714731}" type="slidenum">
              <a:rPr lang="fr-FR" smtClean="0"/>
              <a:t>‹N°›</a:t>
            </a:fld>
            <a:endParaRPr lang="fr-FR"/>
          </a:p>
        </p:txBody>
      </p:sp>
      <p:sp>
        <p:nvSpPr>
          <p:cNvPr id="14" name="Espace réservé du pied de page 13"/>
          <p:cNvSpPr>
            <a:spLocks noGrp="1"/>
          </p:cNvSpPr>
          <p:nvPr>
            <p:ph type="ftr" sz="quarter" idx="17"/>
          </p:nvPr>
        </p:nvSpPr>
        <p:spPr/>
        <p:txBody>
          <a:bodyPr rtlCol="0"/>
          <a:lstStyle/>
          <a:p>
            <a:endParaRPr lang="fr-FR"/>
          </a:p>
        </p:txBody>
      </p:sp>
      <p:sp>
        <p:nvSpPr>
          <p:cNvPr id="16" name="Espace réservé du texte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
        <p:nvSpPr>
          <p:cNvPr id="15" name="Espace réservé du texte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F13FF443-1FA2-43E5-A44D-57E152D15074}" type="datetimeFigureOut">
              <a:rPr lang="fr-FR" smtClean="0"/>
              <a:t>16/05/2022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lvl1pPr>
              <a:defRPr>
                <a:solidFill>
                  <a:srgbClr val="FFFFFF"/>
                </a:solidFill>
              </a:defRPr>
            </a:lvl1pPr>
          </a:lstStyle>
          <a:p>
            <a:fld id="{9DBB81BB-0F0D-4978-B7DE-EA5C06714731}"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13FF443-1FA2-43E5-A44D-57E152D15074}" type="datetimeFigureOut">
              <a:rPr lang="fr-FR" smtClean="0"/>
              <a:t>16/05/2022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0" y="6248400"/>
            <a:ext cx="533400" cy="381000"/>
          </a:xfrm>
        </p:spPr>
        <p:txBody>
          <a:bodyPr/>
          <a:lstStyle>
            <a:lvl1pPr>
              <a:defRPr>
                <a:solidFill>
                  <a:schemeClr val="tx2"/>
                </a:solidFill>
              </a:defRPr>
            </a:lvl1pPr>
          </a:lstStyle>
          <a:p>
            <a:fld id="{9DBB81BB-0F0D-4978-B7DE-EA5C0671473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73051"/>
            <a:ext cx="8077200" cy="869950"/>
          </a:xfrm>
        </p:spPr>
        <p:txBody>
          <a:bodyPr anchor="ctr"/>
          <a:lstStyle>
            <a:lvl1pPr algn="l">
              <a:buNone/>
              <a:defRPr sz="4400" b="0"/>
            </a:lvl1p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F13FF443-1FA2-43E5-A44D-57E152D15074}" type="datetimeFigureOut">
              <a:rPr lang="fr-FR" smtClean="0"/>
              <a:t>16/05/2022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lvl1pPr>
              <a:defRPr>
                <a:solidFill>
                  <a:srgbClr val="FFFFFF"/>
                </a:solidFill>
              </a:defRPr>
            </a:lvl1pPr>
          </a:lstStyle>
          <a:p>
            <a:fld id="{9DBB81BB-0F0D-4978-B7DE-EA5C06714731}" type="slidenum">
              <a:rPr lang="fr-FR" smtClean="0"/>
              <a:t>‹N°›</a:t>
            </a:fld>
            <a:endParaRPr lang="fr-FR"/>
          </a:p>
        </p:txBody>
      </p:sp>
      <p:sp>
        <p:nvSpPr>
          <p:cNvPr id="3" name="Espace réservé du texte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9" name="Espace réservé du contenu 8"/>
          <p:cNvSpPr>
            <a:spLocks noGrp="1"/>
          </p:cNvSpPr>
          <p:nvPr>
            <p:ph sz="quarter" idx="1"/>
          </p:nvPr>
        </p:nvSpPr>
        <p:spPr>
          <a:xfrm>
            <a:off x="2362200" y="1752600"/>
            <a:ext cx="6400800" cy="44196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Modifiez les styles du texte du masque</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fr-FR" smtClean="0"/>
              <a:t>Modifiez le style du titre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ce réservé de la date 11"/>
          <p:cNvSpPr>
            <a:spLocks noGrp="1"/>
          </p:cNvSpPr>
          <p:nvPr>
            <p:ph type="dt" sz="half" idx="10"/>
          </p:nvPr>
        </p:nvSpPr>
        <p:spPr>
          <a:xfrm>
            <a:off x="6248400" y="6248401"/>
            <a:ext cx="2667000" cy="365125"/>
          </a:xfrm>
        </p:spPr>
        <p:txBody>
          <a:bodyPr rtlCol="0"/>
          <a:lstStyle/>
          <a:p>
            <a:fld id="{F13FF443-1FA2-43E5-A44D-57E152D15074}" type="datetimeFigureOut">
              <a:rPr lang="fr-FR" smtClean="0"/>
              <a:t>16/05/2022</a:t>
            </a:fld>
            <a:endParaRPr lang="fr-FR"/>
          </a:p>
        </p:txBody>
      </p:sp>
      <p:sp>
        <p:nvSpPr>
          <p:cNvPr id="13" name="Espace réservé du numéro de diapositive 12"/>
          <p:cNvSpPr>
            <a:spLocks noGrp="1"/>
          </p:cNvSpPr>
          <p:nvPr>
            <p:ph type="sldNum" sz="quarter" idx="11"/>
          </p:nvPr>
        </p:nvSpPr>
        <p:spPr>
          <a:xfrm>
            <a:off x="0" y="4667250"/>
            <a:ext cx="1447800" cy="663578"/>
          </a:xfrm>
        </p:spPr>
        <p:txBody>
          <a:bodyPr rtlCol="0"/>
          <a:lstStyle>
            <a:lvl1pPr>
              <a:defRPr sz="2800"/>
            </a:lvl1pPr>
          </a:lstStyle>
          <a:p>
            <a:fld id="{9DBB81BB-0F0D-4978-B7DE-EA5C06714731}" type="slidenum">
              <a:rPr lang="fr-FR" smtClean="0"/>
              <a:t>‹N°›</a:t>
            </a:fld>
            <a:endParaRPr lang="fr-FR"/>
          </a:p>
        </p:txBody>
      </p:sp>
      <p:sp>
        <p:nvSpPr>
          <p:cNvPr id="14" name="Espace réservé du pied de page 13"/>
          <p:cNvSpPr>
            <a:spLocks noGrp="1"/>
          </p:cNvSpPr>
          <p:nvPr>
            <p:ph type="ftr" sz="quarter" idx="12"/>
          </p:nvPr>
        </p:nvSpPr>
        <p:spPr>
          <a:xfrm>
            <a:off x="1600200" y="6248207"/>
            <a:ext cx="4572000" cy="365125"/>
          </a:xfrm>
        </p:spPr>
        <p:txBody>
          <a:bodyPr rtlCol="0"/>
          <a:lstStyle/>
          <a:p>
            <a:endParaRPr lang="fr-FR"/>
          </a:p>
        </p:txBody>
      </p:sp>
      <p:sp>
        <p:nvSpPr>
          <p:cNvPr id="3" name="Espace réservé pour une image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609600" y="228600"/>
            <a:ext cx="8153400" cy="990600"/>
          </a:xfrm>
          <a:prstGeom prst="rect">
            <a:avLst/>
          </a:prstGeom>
        </p:spPr>
        <p:txBody>
          <a:bodyPr vert="horz" anchor="ctr">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096000" y="6248401"/>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F13FF443-1FA2-43E5-A44D-57E152D15074}" type="datetimeFigureOut">
              <a:rPr lang="fr-FR" smtClean="0"/>
              <a:t>16/05/2022</a:t>
            </a:fld>
            <a:endParaRPr lang="fr-FR"/>
          </a:p>
        </p:txBody>
      </p:sp>
      <p:sp>
        <p:nvSpPr>
          <p:cNvPr id="3" name="Espace réservé du pied de page 2"/>
          <p:cNvSpPr>
            <a:spLocks noGrp="1"/>
          </p:cNvSpPr>
          <p:nvPr>
            <p:ph type="ftr" sz="quarter" idx="3"/>
          </p:nvPr>
        </p:nvSpPr>
        <p:spPr>
          <a:xfrm>
            <a:off x="609601" y="6248207"/>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r-F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49" y="1280160"/>
            <a:ext cx="8553451"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9DBB81BB-0F0D-4978-B7DE-EA5C06714731}"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احل التخطيط لااستراتيجي: تقييم"/>
          <p:cNvSpPr>
            <a:spLocks noGrp="1"/>
          </p:cNvSpPr>
          <p:nvPr>
            <p:ph type="ctrTitle"/>
          </p:nvPr>
        </p:nvSpPr>
        <p:spPr>
          <a:xfrm>
            <a:off x="1547664" y="1052736"/>
            <a:ext cx="6477000" cy="1828800"/>
          </a:xfrm>
        </p:spPr>
        <p:txBody>
          <a:bodyPr>
            <a:normAutofit/>
          </a:bodyPr>
          <a:lstStyle/>
          <a:p>
            <a:pPr algn="ctr" rtl="1"/>
            <a:r>
              <a:rPr lang="ar-DZ" b="1" dirty="0" smtClean="0">
                <a:solidFill>
                  <a:schemeClr val="accent6">
                    <a:lumMod val="75000"/>
                  </a:schemeClr>
                </a:solidFill>
              </a:rPr>
              <a:t>طرق واستراتيجيات النمو</a:t>
            </a:r>
            <a:endParaRPr lang="fr-FR" dirty="0"/>
          </a:p>
        </p:txBody>
      </p:sp>
      <p:sp>
        <p:nvSpPr>
          <p:cNvPr id="3" name="Sous-titre 2"/>
          <p:cNvSpPr>
            <a:spLocks noGrp="1"/>
          </p:cNvSpPr>
          <p:nvPr>
            <p:ph type="subTitle" idx="1"/>
          </p:nvPr>
        </p:nvSpPr>
        <p:spPr/>
        <p:txBody>
          <a:bodyPr>
            <a:normAutofit/>
          </a:bodyPr>
          <a:lstStyle/>
          <a:p>
            <a:pPr algn="ctr" rtl="1"/>
            <a:endParaRPr lang="ar-DZ" b="1" dirty="0" smtClean="0">
              <a:solidFill>
                <a:schemeClr val="accent6">
                  <a:lumMod val="75000"/>
                </a:schemeClr>
              </a:solidFill>
            </a:endParaRPr>
          </a:p>
        </p:txBody>
      </p:sp>
    </p:spTree>
    <p:extLst>
      <p:ext uri="{BB962C8B-B14F-4D97-AF65-F5344CB8AC3E}">
        <p14:creationId xmlns:p14="http://schemas.microsoft.com/office/powerpoint/2010/main" val="3886091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b="1" dirty="0"/>
              <a:t>مزايا النمو الداخلي</a:t>
            </a:r>
            <a:endParaRPr lang="fr-FR" b="1" dirty="0"/>
          </a:p>
        </p:txBody>
      </p:sp>
      <p:sp>
        <p:nvSpPr>
          <p:cNvPr id="3" name="Espace réservé du contenu 2"/>
          <p:cNvSpPr>
            <a:spLocks noGrp="1"/>
          </p:cNvSpPr>
          <p:nvPr>
            <p:ph sz="quarter" idx="1"/>
          </p:nvPr>
        </p:nvSpPr>
        <p:spPr>
          <a:xfrm>
            <a:off x="0" y="1600200"/>
            <a:ext cx="8766048" cy="5069160"/>
          </a:xfrm>
        </p:spPr>
        <p:txBody>
          <a:bodyPr>
            <a:noAutofit/>
          </a:bodyPr>
          <a:lstStyle/>
          <a:p>
            <a:pPr algn="just" rtl="1"/>
            <a:r>
              <a:rPr lang="ar-DZ" sz="3600" b="1" dirty="0" smtClean="0"/>
              <a:t>نمو </a:t>
            </a:r>
            <a:r>
              <a:rPr lang="ar-DZ" sz="3600" b="1" dirty="0"/>
              <a:t>تدريجي وبالتالي تحكم أفضل</a:t>
            </a:r>
            <a:endParaRPr lang="fr-FR" sz="3600" b="1" dirty="0"/>
          </a:p>
          <a:p>
            <a:pPr algn="just" rtl="1"/>
            <a:r>
              <a:rPr lang="ar-DZ" sz="3600" b="1" dirty="0"/>
              <a:t>زيادة القيمة بسبب الخبرة المكتسبة </a:t>
            </a:r>
            <a:endParaRPr lang="fr-FR" sz="3600" b="1" dirty="0"/>
          </a:p>
          <a:p>
            <a:pPr algn="just" rtl="1"/>
            <a:r>
              <a:rPr lang="ar-DZ" sz="3600" b="1" dirty="0"/>
              <a:t>استغلال مجالات تملك فيها المؤسسة الخبرة والكفاءات والتجربة اللازمة</a:t>
            </a:r>
            <a:endParaRPr lang="fr-FR" sz="3600" b="1" dirty="0"/>
          </a:p>
          <a:p>
            <a:pPr algn="just" rtl="1"/>
            <a:r>
              <a:rPr lang="ar-DZ" sz="3600" b="1" dirty="0"/>
              <a:t>الحفاظ على الاستقلالية</a:t>
            </a:r>
            <a:endParaRPr lang="fr-FR" sz="3600" b="1" dirty="0"/>
          </a:p>
          <a:p>
            <a:pPr algn="just" rtl="1"/>
            <a:r>
              <a:rPr lang="ar-DZ" sz="3600" b="1" dirty="0"/>
              <a:t>تنمية ذاتية وترقية الأفراد</a:t>
            </a:r>
            <a:endParaRPr lang="fr-FR" sz="3600" b="1" dirty="0"/>
          </a:p>
          <a:p>
            <a:pPr algn="just" rtl="1"/>
            <a:r>
              <a:rPr lang="ar-DZ" sz="3600" b="1" dirty="0"/>
              <a:t>تقوية ثقافة المؤسسة</a:t>
            </a:r>
            <a:endParaRPr lang="fr-FR" sz="3600" b="1" dirty="0"/>
          </a:p>
          <a:p>
            <a:pPr algn="just" rtl="1"/>
            <a:endParaRPr lang="fr-FR" sz="3600" b="1" dirty="0"/>
          </a:p>
        </p:txBody>
      </p:sp>
    </p:spTree>
    <p:extLst>
      <p:ext uri="{BB962C8B-B14F-4D97-AF65-F5344CB8AC3E}">
        <p14:creationId xmlns:p14="http://schemas.microsoft.com/office/powerpoint/2010/main" val="1338681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b="1" dirty="0"/>
              <a:t>عيوب النمو </a:t>
            </a:r>
            <a:r>
              <a:rPr lang="ar-DZ" b="1" dirty="0" smtClean="0"/>
              <a:t>الداخلي</a:t>
            </a:r>
            <a:endParaRPr lang="fr-FR" b="1" dirty="0"/>
          </a:p>
        </p:txBody>
      </p:sp>
      <p:sp>
        <p:nvSpPr>
          <p:cNvPr id="3" name="Espace réservé du contenu 2"/>
          <p:cNvSpPr>
            <a:spLocks noGrp="1"/>
          </p:cNvSpPr>
          <p:nvPr>
            <p:ph sz="quarter" idx="1"/>
          </p:nvPr>
        </p:nvSpPr>
        <p:spPr>
          <a:xfrm>
            <a:off x="0" y="1412776"/>
            <a:ext cx="9144000" cy="5445224"/>
          </a:xfrm>
        </p:spPr>
        <p:txBody>
          <a:bodyPr>
            <a:noAutofit/>
          </a:bodyPr>
          <a:lstStyle/>
          <a:p>
            <a:pPr algn="just" rtl="1"/>
            <a:r>
              <a:rPr lang="ar-DZ" sz="3600" b="1" dirty="0" smtClean="0"/>
              <a:t>بطء </a:t>
            </a:r>
            <a:r>
              <a:rPr lang="ar-DZ" sz="3600" b="1" dirty="0"/>
              <a:t>النمو </a:t>
            </a:r>
            <a:r>
              <a:rPr lang="ar-DZ" sz="3600" b="1" dirty="0">
                <a:solidFill>
                  <a:srgbClr val="FFC000"/>
                </a:solidFill>
              </a:rPr>
              <a:t>نتيجة الاعتماد فقط على الموارد الذاتية</a:t>
            </a:r>
            <a:endParaRPr lang="fr-FR" sz="3600" b="1" dirty="0">
              <a:solidFill>
                <a:srgbClr val="FFC000"/>
              </a:solidFill>
            </a:endParaRPr>
          </a:p>
          <a:p>
            <a:pPr algn="just" rtl="1"/>
            <a:r>
              <a:rPr lang="ar-DZ" sz="3600" b="1" dirty="0"/>
              <a:t>خطر ردود افعال قوية من المنافسين</a:t>
            </a:r>
            <a:endParaRPr lang="fr-FR" sz="3600" b="1" dirty="0"/>
          </a:p>
          <a:p>
            <a:pPr algn="just" rtl="1"/>
            <a:r>
              <a:rPr lang="ar-DZ" sz="3600" b="1" dirty="0"/>
              <a:t>صعوبة التمويل</a:t>
            </a:r>
            <a:endParaRPr lang="fr-FR" sz="3600" b="1" dirty="0"/>
          </a:p>
          <a:p>
            <a:pPr algn="just" rtl="1"/>
            <a:r>
              <a:rPr lang="ar-DZ" sz="3600" b="1" dirty="0"/>
              <a:t>صعوبة التحكم في المجالات الجديدة</a:t>
            </a:r>
            <a:endParaRPr lang="fr-FR" sz="3600" b="1" dirty="0"/>
          </a:p>
          <a:p>
            <a:pPr algn="just" rtl="1"/>
            <a:r>
              <a:rPr lang="ar-DZ" sz="3600" b="1" dirty="0"/>
              <a:t>طول فترة التعلم</a:t>
            </a:r>
            <a:endParaRPr lang="fr-FR" sz="3600" b="1" dirty="0"/>
          </a:p>
          <a:p>
            <a:pPr algn="just" rtl="1"/>
            <a:r>
              <a:rPr lang="ar-DZ" sz="3600" b="1" dirty="0"/>
              <a:t>صعوبة الوصول إلى الحجم الكبير</a:t>
            </a:r>
            <a:endParaRPr lang="fr-FR" sz="3600" b="1" dirty="0"/>
          </a:p>
          <a:p>
            <a:pPr algn="just" rtl="1"/>
            <a:endParaRPr lang="fr-FR" sz="3600" b="1" dirty="0"/>
          </a:p>
        </p:txBody>
      </p:sp>
    </p:spTree>
    <p:extLst>
      <p:ext uri="{BB962C8B-B14F-4D97-AF65-F5344CB8AC3E}">
        <p14:creationId xmlns:p14="http://schemas.microsoft.com/office/powerpoint/2010/main" val="21234984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b="1" dirty="0"/>
              <a:t>النمو الخارجي</a:t>
            </a:r>
            <a:endParaRPr lang="fr-FR" b="1" dirty="0"/>
          </a:p>
        </p:txBody>
      </p:sp>
      <p:sp>
        <p:nvSpPr>
          <p:cNvPr id="3" name="Espace réservé du contenu 2"/>
          <p:cNvSpPr>
            <a:spLocks noGrp="1"/>
          </p:cNvSpPr>
          <p:nvPr>
            <p:ph sz="quarter" idx="1"/>
          </p:nvPr>
        </p:nvSpPr>
        <p:spPr>
          <a:xfrm>
            <a:off x="0" y="1412776"/>
            <a:ext cx="9144000" cy="5445224"/>
          </a:xfrm>
        </p:spPr>
        <p:txBody>
          <a:bodyPr>
            <a:noAutofit/>
          </a:bodyPr>
          <a:lstStyle/>
          <a:p>
            <a:pPr algn="just" rtl="1"/>
            <a:r>
              <a:rPr lang="ar-DZ" sz="3200" b="1" dirty="0" smtClean="0"/>
              <a:t>حسب </a:t>
            </a:r>
            <a:r>
              <a:rPr lang="fr-FR" sz="3200" b="1" dirty="0" err="1"/>
              <a:t>J.Houssiaux</a:t>
            </a:r>
            <a:r>
              <a:rPr lang="ar-DZ" sz="3200" b="1" dirty="0"/>
              <a:t> 1966 </a:t>
            </a:r>
            <a:r>
              <a:rPr lang="ar-DZ" sz="3200" b="1" u="sng" dirty="0">
                <a:solidFill>
                  <a:srgbClr val="FFC000"/>
                </a:solidFill>
              </a:rPr>
              <a:t>النمو الخارجي </a:t>
            </a:r>
            <a:r>
              <a:rPr lang="ar-DZ" sz="3200" b="1" dirty="0"/>
              <a:t>هو قرار النمو بشراء أصول مادية نقدا أو تأجيرها أو المساهمة الكلية او الجزئية في مؤسسات أخرى.</a:t>
            </a:r>
            <a:endParaRPr lang="fr-FR" sz="3200" b="1" dirty="0"/>
          </a:p>
          <a:p>
            <a:pPr algn="just" rtl="1"/>
            <a:r>
              <a:rPr lang="ar-DZ" sz="3200" b="1" dirty="0">
                <a:solidFill>
                  <a:srgbClr val="FFC000"/>
                </a:solidFill>
              </a:rPr>
              <a:t>التعريف الواسع </a:t>
            </a:r>
            <a:r>
              <a:rPr lang="ar-DZ" sz="3200" b="1" dirty="0"/>
              <a:t>لمفهوم </a:t>
            </a:r>
            <a:r>
              <a:rPr lang="ar-DZ" sz="3200" b="1" u="sng" dirty="0">
                <a:solidFill>
                  <a:srgbClr val="FFC000"/>
                </a:solidFill>
              </a:rPr>
              <a:t>النمو الخارجي </a:t>
            </a:r>
            <a:r>
              <a:rPr lang="ar-DZ" sz="3200" b="1" dirty="0"/>
              <a:t>هو مختلف عمليات الحيازة للأصول المستعملة (اندماج، ابتلاع....)وكذلك بتولي السيطرة على رأس مال مؤسسة أخرى</a:t>
            </a:r>
            <a:endParaRPr lang="fr-FR" sz="3200" b="1" dirty="0"/>
          </a:p>
          <a:p>
            <a:pPr algn="just" rtl="1"/>
            <a:r>
              <a:rPr lang="ar-DZ" sz="3200" b="1" dirty="0"/>
              <a:t>والتعريف </a:t>
            </a:r>
            <a:r>
              <a:rPr lang="ar-DZ" sz="3200" b="1" dirty="0">
                <a:solidFill>
                  <a:srgbClr val="FFC000"/>
                </a:solidFill>
              </a:rPr>
              <a:t>الأكثر اتساعا منه وعلميةً </a:t>
            </a:r>
            <a:r>
              <a:rPr lang="ar-DZ" sz="3200" b="1" dirty="0"/>
              <a:t>هو أن </a:t>
            </a:r>
            <a:r>
              <a:rPr lang="ar-DZ" sz="3200" b="1" u="sng" dirty="0">
                <a:solidFill>
                  <a:srgbClr val="FFC000"/>
                </a:solidFill>
              </a:rPr>
              <a:t>النمو الخارجي </a:t>
            </a:r>
            <a:r>
              <a:rPr lang="ar-DZ" sz="3200" b="1" dirty="0"/>
              <a:t>يتجاوز عمليات الحيازة أو السيطرة على الأصول المستعملة إلى كل أشكال الاتفاقيات مع المؤسسات والتي لا تتطلب بالضرورة تحويل الملكية لأصول الأطراف الأخرى كعقود إيجار أصول مستعملة أو عقود مناولة وكلها تؤدي إلى ارتفاع الطاقة الإنتاجية</a:t>
            </a:r>
            <a:endParaRPr lang="fr-FR" sz="3200" b="1" dirty="0"/>
          </a:p>
          <a:p>
            <a:pPr algn="just" rtl="1"/>
            <a:endParaRPr lang="fr-FR" sz="3200" b="1" dirty="0"/>
          </a:p>
        </p:txBody>
      </p:sp>
    </p:spTree>
    <p:extLst>
      <p:ext uri="{BB962C8B-B14F-4D97-AF65-F5344CB8AC3E}">
        <p14:creationId xmlns:p14="http://schemas.microsoft.com/office/powerpoint/2010/main" val="21234984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612648" y="0"/>
            <a:ext cx="8153400" cy="1219200"/>
          </a:xfrm>
        </p:spPr>
        <p:txBody>
          <a:bodyPr>
            <a:normAutofit/>
          </a:bodyPr>
          <a:lstStyle/>
          <a:p>
            <a:pPr algn="ctr" rtl="1"/>
            <a:r>
              <a:rPr lang="ar-DZ" b="1" dirty="0" smtClean="0"/>
              <a:t>تعريف النمو الخارجي ... </a:t>
            </a:r>
            <a:r>
              <a:rPr lang="ar-DZ" dirty="0" smtClean="0"/>
              <a:t>تابع</a:t>
            </a:r>
            <a:endParaRPr lang="fr-FR" dirty="0"/>
          </a:p>
        </p:txBody>
      </p:sp>
      <p:sp>
        <p:nvSpPr>
          <p:cNvPr id="3" name="Espace réservé du contenu 2"/>
          <p:cNvSpPr>
            <a:spLocks noGrp="1"/>
          </p:cNvSpPr>
          <p:nvPr>
            <p:ph sz="quarter" idx="1"/>
          </p:nvPr>
        </p:nvSpPr>
        <p:spPr>
          <a:xfrm>
            <a:off x="0" y="1600200"/>
            <a:ext cx="9144000" cy="5069160"/>
          </a:xfrm>
        </p:spPr>
        <p:txBody>
          <a:bodyPr>
            <a:normAutofit/>
          </a:bodyPr>
          <a:lstStyle/>
          <a:p>
            <a:pPr algn="just" rtl="1"/>
            <a:r>
              <a:rPr lang="ar-DZ" sz="3200" b="1" dirty="0"/>
              <a:t>(1991</a:t>
            </a:r>
            <a:r>
              <a:rPr lang="ar-DZ" sz="3200" b="1" dirty="0" smtClean="0"/>
              <a:t>) </a:t>
            </a:r>
            <a:r>
              <a:rPr lang="fr-FR" sz="3200" b="1" dirty="0" err="1"/>
              <a:t>Y.Morvan</a:t>
            </a:r>
            <a:r>
              <a:rPr lang="ar-DZ" sz="3200" b="1" dirty="0"/>
              <a:t> عرف النمو الخارجي على أنه تلك العملية التي بموجبها تنمو الوحدة الاقتصادية بحيازتها أو هيمنتها على وسائل إنتاج موجودة في وضعية تشغيل</a:t>
            </a:r>
            <a:r>
              <a:rPr lang="ar-DZ" sz="3200" b="1" dirty="0" smtClean="0"/>
              <a:t>.</a:t>
            </a:r>
          </a:p>
          <a:p>
            <a:pPr algn="just" rtl="1"/>
            <a:r>
              <a:rPr lang="ar-DZ" sz="3200" b="1" dirty="0"/>
              <a:t>ويعرف أيضا على أنه عملية خارجية من أجل زيادة حجم المؤسسة وتعديل في خصائصها  عن طريق التجمع مع مؤسسات أخرى أو الاستلاء عليها</a:t>
            </a:r>
            <a:r>
              <a:rPr lang="ar-DZ" sz="3200" b="1" dirty="0" smtClean="0"/>
              <a:t>.</a:t>
            </a:r>
          </a:p>
          <a:p>
            <a:pPr algn="just" rtl="1"/>
            <a:r>
              <a:rPr lang="ar-DZ" sz="3200" b="1" dirty="0" smtClean="0"/>
              <a:t> </a:t>
            </a:r>
            <a:r>
              <a:rPr lang="ar-DZ" sz="3200" b="1" dirty="0"/>
              <a:t>إذن النمو الخارجي يسعى إلى </a:t>
            </a:r>
            <a:r>
              <a:rPr lang="ar-DZ" sz="3200" b="1" dirty="0">
                <a:solidFill>
                  <a:srgbClr val="FFC000"/>
                </a:solidFill>
              </a:rPr>
              <a:t>امتلاك مؤسسات مستقلة ناشطة غير عاطلة أو الاندماج معها.</a:t>
            </a:r>
            <a:endParaRPr lang="fr-FR" sz="3200" b="1" dirty="0">
              <a:solidFill>
                <a:srgbClr val="FFC000"/>
              </a:solidFill>
            </a:endParaRPr>
          </a:p>
          <a:p>
            <a:pPr algn="just" rtl="1"/>
            <a:endParaRPr lang="fr-FR" sz="3200" b="1" dirty="0"/>
          </a:p>
          <a:p>
            <a:pPr algn="just" rtl="1"/>
            <a:endParaRPr lang="fr-FR" sz="3200" b="1" dirty="0"/>
          </a:p>
        </p:txBody>
      </p:sp>
    </p:spTree>
    <p:extLst>
      <p:ext uri="{BB962C8B-B14F-4D97-AF65-F5344CB8AC3E}">
        <p14:creationId xmlns:p14="http://schemas.microsoft.com/office/powerpoint/2010/main" val="249434302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b="1" dirty="0" smtClean="0"/>
              <a:t>أشكال النمو الخارجي</a:t>
            </a:r>
            <a:endParaRPr lang="fr-FR" b="1" dirty="0"/>
          </a:p>
        </p:txBody>
      </p:sp>
      <p:sp>
        <p:nvSpPr>
          <p:cNvPr id="3" name="Espace réservé du contenu 2"/>
          <p:cNvSpPr>
            <a:spLocks noGrp="1"/>
          </p:cNvSpPr>
          <p:nvPr>
            <p:ph sz="quarter" idx="1"/>
          </p:nvPr>
        </p:nvSpPr>
        <p:spPr>
          <a:xfrm>
            <a:off x="0" y="1340768"/>
            <a:ext cx="9144000" cy="5517232"/>
          </a:xfrm>
        </p:spPr>
        <p:txBody>
          <a:bodyPr>
            <a:normAutofit/>
          </a:bodyPr>
          <a:lstStyle/>
          <a:p>
            <a:pPr algn="just" rtl="1"/>
            <a:r>
              <a:rPr lang="ar-DZ" sz="3000" b="1" u="sng" dirty="0">
                <a:solidFill>
                  <a:srgbClr val="00B050"/>
                </a:solidFill>
              </a:rPr>
              <a:t>الحيازة الكلية </a:t>
            </a:r>
            <a:r>
              <a:rPr lang="ar-DZ" sz="3000" b="1" dirty="0"/>
              <a:t>وتعني تحويل ملكية إجمالي </a:t>
            </a:r>
            <a:r>
              <a:rPr lang="ar-DZ" sz="3000" b="1" dirty="0" smtClean="0"/>
              <a:t>(</a:t>
            </a:r>
            <a:r>
              <a:rPr lang="ar-DZ" sz="3000" b="1" dirty="0"/>
              <a:t>م</a:t>
            </a:r>
            <a:r>
              <a:rPr lang="ar-DZ" sz="3000" b="1" dirty="0" smtClean="0"/>
              <a:t>وارد المؤسسة</a:t>
            </a:r>
            <a:r>
              <a:rPr lang="ar-DZ" sz="3000" b="1" dirty="0"/>
              <a:t>) أو مجموعة من الموارد (فرع) بشكل كلي إلى مؤسسة </a:t>
            </a:r>
            <a:r>
              <a:rPr lang="ar-DZ" sz="3000" b="1" dirty="0" smtClean="0"/>
              <a:t>أخرى </a:t>
            </a:r>
            <a:r>
              <a:rPr lang="ar-DZ" sz="3000" b="1" dirty="0"/>
              <a:t>وتعني عمليات الحيازة كذلك الاندماج في الموارد بهدف تعظيم الحجم والاستفادة من </a:t>
            </a:r>
            <a:r>
              <a:rPr lang="ar-DZ" sz="3000" b="1" dirty="0" err="1"/>
              <a:t>إيجابياته</a:t>
            </a:r>
            <a:r>
              <a:rPr lang="ar-DZ" sz="3000" b="1" dirty="0"/>
              <a:t> دون الحاجة إلى فترة زمنية طويلة أو تحمل تكاليف مرتفعة كما في النمو الداخلي. ، </a:t>
            </a:r>
            <a:r>
              <a:rPr lang="ar-DZ" sz="3000" b="1" dirty="0">
                <a:solidFill>
                  <a:srgbClr val="FFC000"/>
                </a:solidFill>
              </a:rPr>
              <a:t>ويمكن اعتبارها نمو خارجيا إذا تحقق ما يلي:</a:t>
            </a:r>
            <a:endParaRPr lang="fr-FR" sz="3000" b="1" dirty="0">
              <a:solidFill>
                <a:srgbClr val="FFC000"/>
              </a:solidFill>
            </a:endParaRPr>
          </a:p>
          <a:p>
            <a:pPr lvl="0" algn="just" rtl="1"/>
            <a:r>
              <a:rPr lang="ar-DZ" sz="3000" b="1" dirty="0"/>
              <a:t>أن </a:t>
            </a:r>
            <a:r>
              <a:rPr lang="ar-DZ" sz="3000" b="1" u="sng" dirty="0"/>
              <a:t>ترتبط فيما بينها بعلاقات تنظيمية </a:t>
            </a:r>
            <a:r>
              <a:rPr lang="ar-DZ" sz="3000" b="1" dirty="0"/>
              <a:t>أي أن تكون مندمجة مع عوامل الإنتاج المكملة لها  ولديها القدرة على ممارسة الأنشطة إنتاجية داخل وحدة اقتصادية موجودة مسبقا</a:t>
            </a:r>
            <a:endParaRPr lang="fr-FR" sz="3000" b="1" dirty="0"/>
          </a:p>
          <a:p>
            <a:pPr lvl="0" algn="just" rtl="1"/>
            <a:r>
              <a:rPr lang="ar-DZ" sz="3000" b="1" dirty="0"/>
              <a:t>أن </a:t>
            </a:r>
            <a:r>
              <a:rPr lang="ar-DZ" sz="3000" b="1" u="sng" dirty="0"/>
              <a:t>لا تنتمي إلى الموارد الداخلية للمؤسسة </a:t>
            </a:r>
            <a:r>
              <a:rPr lang="ar-DZ" sz="3000" b="1" dirty="0"/>
              <a:t>فمثلا الاندماج مع فرع تابع للمؤسسة الأم لا يعنبر نمو خارجيا</a:t>
            </a:r>
            <a:endParaRPr lang="fr-FR" sz="3000" b="1" dirty="0"/>
          </a:p>
          <a:p>
            <a:pPr lvl="0" algn="just" rtl="1"/>
            <a:r>
              <a:rPr lang="ar-DZ" sz="3000" b="1" dirty="0"/>
              <a:t>أن </a:t>
            </a:r>
            <a:r>
              <a:rPr lang="ar-DZ" sz="3000" b="1" u="sng" dirty="0"/>
              <a:t>تترافق عملية تحويل الموارد مع عملية تولي السيطرة عليها</a:t>
            </a:r>
            <a:r>
              <a:rPr lang="ar-DZ" sz="3000" b="1" dirty="0"/>
              <a:t>: أي أن تتحول ملكيتها، وهنا نستثني عمليات التحالف والشراكة من هذا الشكل.</a:t>
            </a:r>
            <a:endParaRPr lang="fr-FR" sz="3000" b="1" dirty="0"/>
          </a:p>
          <a:p>
            <a:pPr algn="just"/>
            <a:endParaRPr lang="fr-FR" sz="3000" b="1" dirty="0"/>
          </a:p>
        </p:txBody>
      </p:sp>
    </p:spTree>
    <p:extLst>
      <p:ext uri="{BB962C8B-B14F-4D97-AF65-F5344CB8AC3E}">
        <p14:creationId xmlns:p14="http://schemas.microsoft.com/office/powerpoint/2010/main" val="37403580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b="1" dirty="0" smtClean="0"/>
              <a:t>أشكال النمو الخارجي </a:t>
            </a:r>
            <a:r>
              <a:rPr lang="ar-DZ" dirty="0" smtClean="0"/>
              <a:t>... تابع</a:t>
            </a:r>
            <a:endParaRPr lang="fr-FR" dirty="0"/>
          </a:p>
        </p:txBody>
      </p:sp>
      <p:sp>
        <p:nvSpPr>
          <p:cNvPr id="3" name="Espace réservé du contenu 2"/>
          <p:cNvSpPr>
            <a:spLocks noGrp="1"/>
          </p:cNvSpPr>
          <p:nvPr>
            <p:ph sz="quarter" idx="1"/>
          </p:nvPr>
        </p:nvSpPr>
        <p:spPr>
          <a:xfrm>
            <a:off x="0" y="1340768"/>
            <a:ext cx="9144000" cy="5400600"/>
          </a:xfrm>
        </p:spPr>
        <p:txBody>
          <a:bodyPr>
            <a:normAutofit/>
          </a:bodyPr>
          <a:lstStyle/>
          <a:p>
            <a:pPr algn="r" rtl="1"/>
            <a:r>
              <a:rPr lang="ar-DZ" sz="3200" b="1" dirty="0"/>
              <a:t>ومن أشكال الحيازة نجد:</a:t>
            </a:r>
            <a:endParaRPr lang="fr-FR" sz="3200" b="1" dirty="0"/>
          </a:p>
          <a:p>
            <a:pPr lvl="0" algn="r" rtl="1"/>
            <a:r>
              <a:rPr lang="ar-DZ" sz="3200" b="1" dirty="0">
                <a:solidFill>
                  <a:srgbClr val="FFC000"/>
                </a:solidFill>
              </a:rPr>
              <a:t>الاندماج عن طريق الابتلاع: </a:t>
            </a:r>
            <a:r>
              <a:rPr lang="ar-DZ" sz="3200" b="1" dirty="0"/>
              <a:t>يتم النمو الخارجي بين مؤسستين مختلفتين في الحجم وذلك بالاستحواذ الكلي لمؤسسة (أ) من طرف مؤسسة (ب)  مع احتفاظ الأخيرة بشخصيتها.</a:t>
            </a:r>
            <a:endParaRPr lang="fr-FR" sz="3200" b="1" dirty="0"/>
          </a:p>
          <a:p>
            <a:pPr lvl="0" algn="r" rtl="1"/>
            <a:r>
              <a:rPr lang="ar-DZ" sz="3200" b="1" dirty="0">
                <a:solidFill>
                  <a:srgbClr val="FFC000"/>
                </a:solidFill>
              </a:rPr>
              <a:t>الاندماج المتعادل: </a:t>
            </a:r>
            <a:r>
              <a:rPr lang="ar-DZ" sz="3200" b="1" dirty="0"/>
              <a:t>يتحقق النمو الخارجي عن طريق التكتل الكلي لمؤسستين من نفس الحجم تقريبا وينتج عن ذلك اختفاء المؤسستين وظهور مؤسسة (ج)أكبر حجما وذات شخصية معنوية مختلفة.</a:t>
            </a:r>
            <a:endParaRPr lang="fr-FR" sz="3200" b="1" dirty="0"/>
          </a:p>
          <a:p>
            <a:pPr algn="r" rtl="1"/>
            <a:endParaRPr lang="fr-FR" sz="3200" b="1" dirty="0"/>
          </a:p>
        </p:txBody>
      </p:sp>
    </p:spTree>
    <p:extLst>
      <p:ext uri="{BB962C8B-B14F-4D97-AF65-F5344CB8AC3E}">
        <p14:creationId xmlns:p14="http://schemas.microsoft.com/office/powerpoint/2010/main" val="22914101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b="1" dirty="0" smtClean="0"/>
              <a:t>أشكال النمو الخارجي</a:t>
            </a:r>
            <a:r>
              <a:rPr lang="ar-DZ" dirty="0" smtClean="0"/>
              <a:t>... تابع</a:t>
            </a:r>
            <a:endParaRPr lang="fr-FR" dirty="0"/>
          </a:p>
        </p:txBody>
      </p:sp>
      <p:sp>
        <p:nvSpPr>
          <p:cNvPr id="3" name="Espace réservé du contenu 2"/>
          <p:cNvSpPr>
            <a:spLocks noGrp="1"/>
          </p:cNvSpPr>
          <p:nvPr>
            <p:ph sz="quarter" idx="1"/>
          </p:nvPr>
        </p:nvSpPr>
        <p:spPr>
          <a:xfrm>
            <a:off x="179512" y="1600200"/>
            <a:ext cx="8856984" cy="5257800"/>
          </a:xfrm>
        </p:spPr>
        <p:txBody>
          <a:bodyPr>
            <a:normAutofit/>
          </a:bodyPr>
          <a:lstStyle/>
          <a:p>
            <a:pPr algn="just" rtl="1"/>
            <a:r>
              <a:rPr lang="ar-DZ" sz="3600" b="1" u="sng" dirty="0" smtClean="0">
                <a:solidFill>
                  <a:srgbClr val="00B050"/>
                </a:solidFill>
              </a:rPr>
              <a:t>الحيازة الجزئية </a:t>
            </a:r>
            <a:r>
              <a:rPr lang="ar-DZ" sz="3600" b="1" dirty="0" smtClean="0"/>
              <a:t>أو المساهمة </a:t>
            </a:r>
            <a:r>
              <a:rPr lang="ar-DZ" sz="3600" b="1" dirty="0"/>
              <a:t>الجزئية في الأصول: وتتمثل في قيام المؤسسة (أ) بالمساهمة في رأس مال المؤسس (ب) وذلك من خلال تحويل جزء من أصولها المتجانسة مع أصول المؤسسة (ب) مما يؤدي إلى تغير في أصول المؤسسة (ب) وأحيانا في اسمها كذلك تتغير. وتدخل ضمن التضييق على المنافسين أو المساهمة في مؤسسة ذات أرباح مرتفعة</a:t>
            </a:r>
            <a:endParaRPr lang="fr-FR" sz="3600" b="1" dirty="0"/>
          </a:p>
          <a:p>
            <a:pPr algn="just" rtl="1"/>
            <a:endParaRPr lang="fr-FR" sz="3600" b="1" dirty="0"/>
          </a:p>
        </p:txBody>
      </p:sp>
    </p:spTree>
    <p:extLst>
      <p:ext uri="{BB962C8B-B14F-4D97-AF65-F5344CB8AC3E}">
        <p14:creationId xmlns:p14="http://schemas.microsoft.com/office/powerpoint/2010/main" val="33541476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b="1" dirty="0"/>
              <a:t>دوافع النمو الخارجي</a:t>
            </a:r>
            <a:endParaRPr lang="fr-FR" dirty="0"/>
          </a:p>
        </p:txBody>
      </p:sp>
      <p:sp>
        <p:nvSpPr>
          <p:cNvPr id="3" name="Espace réservé du contenu 2"/>
          <p:cNvSpPr>
            <a:spLocks noGrp="1"/>
          </p:cNvSpPr>
          <p:nvPr>
            <p:ph sz="quarter" idx="2"/>
          </p:nvPr>
        </p:nvSpPr>
        <p:spPr>
          <a:xfrm>
            <a:off x="395536" y="2438400"/>
            <a:ext cx="4100264" cy="4158952"/>
          </a:xfrm>
        </p:spPr>
        <p:txBody>
          <a:bodyPr>
            <a:normAutofit fontScale="92500" lnSpcReduction="10000"/>
          </a:bodyPr>
          <a:lstStyle/>
          <a:p>
            <a:pPr algn="r" rtl="1"/>
            <a:r>
              <a:rPr lang="ar-DZ" b="1" dirty="0" smtClean="0"/>
              <a:t>تعزيز </a:t>
            </a:r>
            <a:r>
              <a:rPr lang="ar-DZ" b="1" dirty="0"/>
              <a:t>مكانة المؤسسة في القطاعات التنافسية المشبعة باستيلائها على حصص سوقية لمؤسسات قائمة وبالتالي ترفع من رقم أعمالها دون الرفع من العرض الكلي.</a:t>
            </a:r>
            <a:endParaRPr lang="fr-FR" b="1" dirty="0"/>
          </a:p>
          <a:p>
            <a:pPr algn="r" rtl="1"/>
            <a:r>
              <a:rPr lang="ar-DZ" b="1" dirty="0"/>
              <a:t>مواكبة التطورات التكنولوجية بهدف إنتاج منتجات </a:t>
            </a:r>
            <a:r>
              <a:rPr lang="ar-DZ" b="1" dirty="0" smtClean="0"/>
              <a:t>جديدة</a:t>
            </a:r>
            <a:endParaRPr lang="fr-FR" b="1" dirty="0"/>
          </a:p>
          <a:p>
            <a:pPr algn="r" rtl="1"/>
            <a:r>
              <a:rPr lang="ar-DZ" b="1" dirty="0"/>
              <a:t>عرقلة استراتيجيات المنافسين الأقوياء</a:t>
            </a:r>
            <a:endParaRPr lang="fr-FR" b="1" dirty="0"/>
          </a:p>
          <a:p>
            <a:pPr algn="r" rtl="1"/>
            <a:r>
              <a:rPr lang="ar-DZ" b="1" dirty="0"/>
              <a:t>الحد من دخول منافسين جدد إلى الصناعة.</a:t>
            </a:r>
            <a:endParaRPr lang="fr-FR" b="1" dirty="0"/>
          </a:p>
          <a:p>
            <a:pPr algn="r" rtl="1"/>
            <a:endParaRPr lang="fr-FR" dirty="0"/>
          </a:p>
        </p:txBody>
      </p:sp>
      <p:sp>
        <p:nvSpPr>
          <p:cNvPr id="4" name="Espace réservé du contenu 3"/>
          <p:cNvSpPr>
            <a:spLocks noGrp="1"/>
          </p:cNvSpPr>
          <p:nvPr>
            <p:ph sz="quarter" idx="4"/>
          </p:nvPr>
        </p:nvSpPr>
        <p:spPr>
          <a:xfrm>
            <a:off x="4860032" y="2438400"/>
            <a:ext cx="3826768" cy="3870920"/>
          </a:xfrm>
        </p:spPr>
        <p:txBody>
          <a:bodyPr/>
          <a:lstStyle/>
          <a:p>
            <a:pPr algn="r" rtl="1"/>
            <a:r>
              <a:rPr lang="ar-DZ" b="1" dirty="0" smtClean="0"/>
              <a:t>زيادة </a:t>
            </a:r>
            <a:r>
              <a:rPr lang="ar-DZ" b="1" dirty="0"/>
              <a:t>قدرة المؤسسة على الهيمنة والتأثير</a:t>
            </a:r>
            <a:endParaRPr lang="fr-FR" b="1" dirty="0"/>
          </a:p>
          <a:p>
            <a:pPr algn="r" rtl="1"/>
            <a:r>
              <a:rPr lang="ar-DZ" b="1" dirty="0"/>
              <a:t>الحصول على موارد استراتيجية</a:t>
            </a:r>
            <a:endParaRPr lang="fr-FR" b="1" dirty="0"/>
          </a:p>
          <a:p>
            <a:pPr algn="r" rtl="1"/>
            <a:r>
              <a:rPr lang="ar-DZ" b="1" dirty="0"/>
              <a:t>أخذ مكانة في سوق جديد</a:t>
            </a:r>
            <a:endParaRPr lang="fr-FR" b="1" dirty="0"/>
          </a:p>
          <a:p>
            <a:pPr algn="r" rtl="1"/>
            <a:r>
              <a:rPr lang="ar-DZ" b="1" dirty="0"/>
              <a:t>تجديد كفاءاتها وإمكاناتها</a:t>
            </a:r>
            <a:endParaRPr lang="fr-FR" b="1" dirty="0"/>
          </a:p>
          <a:p>
            <a:pPr algn="r" rtl="1"/>
            <a:endParaRPr lang="fr-FR" dirty="0"/>
          </a:p>
        </p:txBody>
      </p:sp>
      <p:sp>
        <p:nvSpPr>
          <p:cNvPr id="5" name="Espace réservé du texte 4"/>
          <p:cNvSpPr>
            <a:spLocks noGrp="1"/>
          </p:cNvSpPr>
          <p:nvPr>
            <p:ph type="body" sz="quarter" idx="1"/>
          </p:nvPr>
        </p:nvSpPr>
        <p:spPr/>
        <p:txBody>
          <a:bodyPr>
            <a:normAutofit/>
          </a:bodyPr>
          <a:lstStyle/>
          <a:p>
            <a:pPr algn="ctr" rtl="1"/>
            <a:r>
              <a:rPr lang="ar-DZ" sz="3200" dirty="0"/>
              <a:t>دوافع دفاعية</a:t>
            </a:r>
            <a:endParaRPr lang="fr-FR" sz="3200" dirty="0"/>
          </a:p>
        </p:txBody>
      </p:sp>
      <p:sp>
        <p:nvSpPr>
          <p:cNvPr id="6" name="Espace réservé du texte 5"/>
          <p:cNvSpPr>
            <a:spLocks noGrp="1"/>
          </p:cNvSpPr>
          <p:nvPr>
            <p:ph type="body" sz="quarter" idx="3"/>
          </p:nvPr>
        </p:nvSpPr>
        <p:spPr/>
        <p:txBody>
          <a:bodyPr>
            <a:normAutofit/>
          </a:bodyPr>
          <a:lstStyle/>
          <a:p>
            <a:pPr algn="ctr" rtl="1"/>
            <a:r>
              <a:rPr lang="ar-DZ" sz="3200" dirty="0"/>
              <a:t>دوافع هجومية</a:t>
            </a:r>
            <a:endParaRPr lang="fr-FR" sz="3200" dirty="0"/>
          </a:p>
        </p:txBody>
      </p:sp>
    </p:spTree>
    <p:extLst>
      <p:ext uri="{BB962C8B-B14F-4D97-AF65-F5344CB8AC3E}">
        <p14:creationId xmlns:p14="http://schemas.microsoft.com/office/powerpoint/2010/main" val="12073428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b="1" dirty="0"/>
              <a:t>مزايا النمو الخارجي</a:t>
            </a:r>
            <a:r>
              <a:rPr lang="ar-SA" b="1" dirty="0" smtClean="0"/>
              <a:t> </a:t>
            </a:r>
            <a:endParaRPr lang="fr-FR" dirty="0"/>
          </a:p>
        </p:txBody>
      </p:sp>
      <p:sp>
        <p:nvSpPr>
          <p:cNvPr id="3" name="Espace réservé du contenu 2"/>
          <p:cNvSpPr>
            <a:spLocks noGrp="1"/>
          </p:cNvSpPr>
          <p:nvPr>
            <p:ph sz="quarter" idx="1"/>
          </p:nvPr>
        </p:nvSpPr>
        <p:spPr>
          <a:xfrm>
            <a:off x="0" y="1268760"/>
            <a:ext cx="9036496" cy="5589240"/>
          </a:xfrm>
        </p:spPr>
        <p:txBody>
          <a:bodyPr>
            <a:normAutofit/>
          </a:bodyPr>
          <a:lstStyle/>
          <a:p>
            <a:pPr algn="r" rtl="1"/>
            <a:endParaRPr lang="fr-FR" sz="3600" b="1" dirty="0"/>
          </a:p>
          <a:p>
            <a:pPr algn="r" rtl="1"/>
            <a:r>
              <a:rPr lang="ar-DZ" sz="3600" b="1" dirty="0"/>
              <a:t>السرعة في النمو من خلال زيادة حجمها دون زيادة العرض الكلي</a:t>
            </a:r>
            <a:endParaRPr lang="fr-FR" sz="3600" b="1" dirty="0"/>
          </a:p>
          <a:p>
            <a:pPr algn="r" rtl="1"/>
            <a:r>
              <a:rPr lang="ar-DZ" sz="3600" b="1" dirty="0"/>
              <a:t>التحسين الفوري للوضعية التنافسية</a:t>
            </a:r>
            <a:endParaRPr lang="fr-FR" sz="3600" b="1" dirty="0"/>
          </a:p>
          <a:p>
            <a:pPr algn="r" rtl="1"/>
            <a:r>
              <a:rPr lang="ar-DZ" sz="3600" b="1" dirty="0"/>
              <a:t>إمكانية الدخول في مجالات جديدة وتخطي حواجز الدخول</a:t>
            </a:r>
            <a:endParaRPr lang="fr-FR" sz="3600" b="1" dirty="0"/>
          </a:p>
          <a:p>
            <a:pPr algn="r" rtl="1"/>
            <a:r>
              <a:rPr lang="ar-DZ" sz="3600" b="1" dirty="0"/>
              <a:t>امتلاك كفاءات جديدة</a:t>
            </a:r>
            <a:endParaRPr lang="fr-FR" sz="3600" b="1" dirty="0"/>
          </a:p>
          <a:p>
            <a:pPr algn="r" rtl="1"/>
            <a:endParaRPr lang="fr-FR" sz="3600" b="1" dirty="0"/>
          </a:p>
        </p:txBody>
      </p:sp>
    </p:spTree>
    <p:extLst>
      <p:ext uri="{BB962C8B-B14F-4D97-AF65-F5344CB8AC3E}">
        <p14:creationId xmlns:p14="http://schemas.microsoft.com/office/powerpoint/2010/main" val="40331447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b="1" dirty="0"/>
              <a:t>عيوب النمو </a:t>
            </a:r>
            <a:r>
              <a:rPr lang="ar-DZ" b="1" dirty="0" smtClean="0"/>
              <a:t>الخارجي</a:t>
            </a:r>
            <a:endParaRPr lang="fr-FR" b="1" dirty="0"/>
          </a:p>
        </p:txBody>
      </p:sp>
      <p:sp>
        <p:nvSpPr>
          <p:cNvPr id="3" name="Espace réservé du contenu 2"/>
          <p:cNvSpPr>
            <a:spLocks noGrp="1"/>
          </p:cNvSpPr>
          <p:nvPr>
            <p:ph sz="quarter" idx="1"/>
          </p:nvPr>
        </p:nvSpPr>
        <p:spPr>
          <a:xfrm>
            <a:off x="0" y="1484784"/>
            <a:ext cx="9144000" cy="5338482"/>
          </a:xfrm>
        </p:spPr>
        <p:txBody>
          <a:bodyPr>
            <a:normAutofit/>
          </a:bodyPr>
          <a:lstStyle/>
          <a:p>
            <a:pPr algn="r" rtl="1"/>
            <a:r>
              <a:rPr lang="ar-DZ" sz="3600" b="1" dirty="0" smtClean="0"/>
              <a:t>ارتفاع </a:t>
            </a:r>
            <a:r>
              <a:rPr lang="ar-DZ" sz="3600" b="1" dirty="0"/>
              <a:t>تكاليف التحكم والمراقبة</a:t>
            </a:r>
            <a:endParaRPr lang="fr-FR" sz="3600" b="1" dirty="0"/>
          </a:p>
          <a:p>
            <a:pPr algn="r" rtl="1"/>
            <a:r>
              <a:rPr lang="ar-DZ" sz="3600" b="1" dirty="0"/>
              <a:t>صعوبة تقييم مشاكل التنفيذ </a:t>
            </a:r>
            <a:endParaRPr lang="fr-FR" sz="3600" b="1" dirty="0"/>
          </a:p>
          <a:p>
            <a:pPr algn="r" rtl="1"/>
            <a:r>
              <a:rPr lang="ar-DZ" sz="3600" b="1" dirty="0"/>
              <a:t>الحاجة إلى رؤوس اموال ضخمة للقيام بعمليات الشراء</a:t>
            </a:r>
            <a:endParaRPr lang="fr-FR" sz="3600" b="1" dirty="0"/>
          </a:p>
          <a:p>
            <a:pPr algn="r" rtl="1"/>
            <a:r>
              <a:rPr lang="ar-DZ" sz="3600" b="1" dirty="0"/>
              <a:t>صعوبة دمج بعض </a:t>
            </a:r>
            <a:r>
              <a:rPr lang="ar-DZ" sz="3600" b="1" dirty="0" smtClean="0"/>
              <a:t>الأنشطة</a:t>
            </a:r>
          </a:p>
          <a:p>
            <a:pPr algn="r" rtl="1"/>
            <a:r>
              <a:rPr lang="ar-DZ" sz="3600" b="1" dirty="0" smtClean="0"/>
              <a:t>خطر </a:t>
            </a:r>
            <a:r>
              <a:rPr lang="ar-DZ" sz="3600" b="1" dirty="0"/>
              <a:t>تفاقم الاختلالات </a:t>
            </a:r>
            <a:endParaRPr lang="ar-DZ" sz="3400" b="1" dirty="0" smtClean="0"/>
          </a:p>
        </p:txBody>
      </p:sp>
    </p:spTree>
    <p:extLst>
      <p:ext uri="{BB962C8B-B14F-4D97-AF65-F5344CB8AC3E}">
        <p14:creationId xmlns:p14="http://schemas.microsoft.com/office/powerpoint/2010/main" val="8472759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b="1" dirty="0" smtClean="0"/>
              <a:t>تمهيد</a:t>
            </a:r>
            <a:endParaRPr lang="fr-FR" b="1" dirty="0"/>
          </a:p>
        </p:txBody>
      </p:sp>
      <p:sp>
        <p:nvSpPr>
          <p:cNvPr id="3" name="Espace réservé du contenu 2"/>
          <p:cNvSpPr>
            <a:spLocks noGrp="1"/>
          </p:cNvSpPr>
          <p:nvPr>
            <p:ph sz="quarter" idx="1"/>
          </p:nvPr>
        </p:nvSpPr>
        <p:spPr>
          <a:xfrm>
            <a:off x="0" y="1600200"/>
            <a:ext cx="8766048" cy="5069160"/>
          </a:xfrm>
        </p:spPr>
        <p:txBody>
          <a:bodyPr>
            <a:normAutofit/>
          </a:bodyPr>
          <a:lstStyle/>
          <a:p>
            <a:pPr algn="just" rtl="1"/>
            <a:r>
              <a:rPr lang="ar-DZ" sz="3600" b="1" dirty="0"/>
              <a:t>إن دراسة نمو المؤسسة تتعلق ببعدين اثنين، حيث إذا كان النمو متعلق بمجال نشاط لمؤسسة فيسمى هذا البعد بالتوجهات العامة للنمو أو استراتيجيات النمو (التكامل، التنويع، التخصص، الإخراج، التوسع الجغرافي، التدويل) أما إذا كان النمو على مستوى حدود المؤسسة فيسمى هذا البعد بطرق النمو (النمو الداخلي، النمو الخارجي، النمو المتصل). أي أن طرق النمو تكون خدمة للتوجهات العامة للنمو.</a:t>
            </a:r>
            <a:endParaRPr lang="fr-FR" sz="3600" b="1" dirty="0"/>
          </a:p>
          <a:p>
            <a:pPr algn="r" rtl="1"/>
            <a:endParaRPr lang="fr-FR" sz="3200" b="1" dirty="0"/>
          </a:p>
        </p:txBody>
      </p:sp>
    </p:spTree>
    <p:extLst>
      <p:ext uri="{BB962C8B-B14F-4D97-AF65-F5344CB8AC3E}">
        <p14:creationId xmlns:p14="http://schemas.microsoft.com/office/powerpoint/2010/main" val="34270269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b="1" dirty="0" smtClean="0"/>
              <a:t>الفرق بين النمو الداخلي والنمو الخارجي</a:t>
            </a:r>
            <a:endParaRPr lang="fr-FR" b="1" dirty="0"/>
          </a:p>
        </p:txBody>
      </p:sp>
      <p:sp>
        <p:nvSpPr>
          <p:cNvPr id="3" name="Espace réservé du contenu 2"/>
          <p:cNvSpPr>
            <a:spLocks noGrp="1"/>
          </p:cNvSpPr>
          <p:nvPr>
            <p:ph sz="quarter" idx="1"/>
          </p:nvPr>
        </p:nvSpPr>
        <p:spPr>
          <a:xfrm>
            <a:off x="0" y="1484784"/>
            <a:ext cx="9144000" cy="5373216"/>
          </a:xfrm>
        </p:spPr>
        <p:txBody>
          <a:bodyPr>
            <a:normAutofit/>
          </a:bodyPr>
          <a:lstStyle/>
          <a:p>
            <a:pPr algn="just" rtl="1"/>
            <a:r>
              <a:rPr lang="ar-DZ" sz="3200" b="1" u="sng" dirty="0" smtClean="0"/>
              <a:t>النمو ومصدر التمويل: </a:t>
            </a:r>
            <a:r>
              <a:rPr lang="ar-DZ" sz="3200" dirty="0"/>
              <a:t>حسب رأي فئة من الباحثين (</a:t>
            </a:r>
            <a:r>
              <a:rPr lang="fr-FR" sz="3200" dirty="0"/>
              <a:t>A. Jacquemin</a:t>
            </a:r>
            <a:r>
              <a:rPr lang="ar-DZ" sz="3200" dirty="0"/>
              <a:t> 1975، </a:t>
            </a:r>
            <a:r>
              <a:rPr lang="fr-FR" sz="3200" dirty="0" err="1"/>
              <a:t>J.Houssiaux</a:t>
            </a:r>
            <a:r>
              <a:rPr lang="ar-DZ" sz="3200" dirty="0"/>
              <a:t> 1966، </a:t>
            </a:r>
            <a:r>
              <a:rPr lang="fr-FR" sz="3200" dirty="0" err="1"/>
              <a:t>A.B.Weber</a:t>
            </a:r>
            <a:r>
              <a:rPr lang="fr-FR" sz="3200" dirty="0"/>
              <a:t> et </a:t>
            </a:r>
            <a:r>
              <a:rPr lang="fr-FR" sz="3200" dirty="0" err="1"/>
              <a:t>F.Jennic</a:t>
            </a:r>
            <a:r>
              <a:rPr lang="ar-DZ" sz="3200" dirty="0"/>
              <a:t> 1975) فإن نوع النمو داخلي أو خارجي يتحدد </a:t>
            </a:r>
            <a:r>
              <a:rPr lang="ar-DZ" sz="3200" dirty="0" err="1"/>
              <a:t>بناءا</a:t>
            </a:r>
            <a:r>
              <a:rPr lang="ar-DZ" sz="3200" dirty="0"/>
              <a:t> على نمط الموارد المستخدمة في تمويلهما، فالنمو الداخلي مصدر تمويله داخلي والنمو الخارجي مصدر تمويله </a:t>
            </a:r>
            <a:r>
              <a:rPr lang="ar-DZ" sz="3200" dirty="0" smtClean="0"/>
              <a:t>خارجي</a:t>
            </a:r>
          </a:p>
          <a:p>
            <a:pPr algn="just" rtl="1"/>
            <a:r>
              <a:rPr lang="ar-DZ" sz="3200" dirty="0"/>
              <a:t>وهناك من اعترض على هذه الفكرة مثل </a:t>
            </a:r>
            <a:r>
              <a:rPr lang="fr-FR" sz="3200" dirty="0" err="1"/>
              <a:t>R.Paturel</a:t>
            </a:r>
            <a:r>
              <a:rPr lang="ar-DZ" sz="3200" dirty="0"/>
              <a:t> 1978 الذي أشار إلى أنه  لا توجد خصوصية تمويلية لكل من  النمو الداخلي والنمو الخارجي، إذ أنه يمكن تمويل النمو الداخلي بمصادر خارجية ويمكن تمويل النمو الخارجي بمصادر داخلية وإن كانت حالة نادرة</a:t>
            </a:r>
            <a:endParaRPr lang="fr-FR" sz="3200" dirty="0"/>
          </a:p>
          <a:p>
            <a:pPr algn="just" rtl="1"/>
            <a:endParaRPr lang="fr-FR" sz="3200" b="1" dirty="0"/>
          </a:p>
        </p:txBody>
      </p:sp>
    </p:spTree>
    <p:extLst>
      <p:ext uri="{BB962C8B-B14F-4D97-AF65-F5344CB8AC3E}">
        <p14:creationId xmlns:p14="http://schemas.microsoft.com/office/powerpoint/2010/main" val="5894203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rtl="1"/>
            <a:r>
              <a:rPr lang="ar-DZ" sz="4000" b="1" dirty="0"/>
              <a:t>العوامل المهمة في التفريق بين النمو  الداخلي والنمو </a:t>
            </a:r>
            <a:r>
              <a:rPr lang="ar-DZ" sz="4000" b="1" dirty="0" smtClean="0"/>
              <a:t>الخارجي</a:t>
            </a:r>
            <a:endParaRPr lang="fr-FR" b="1" dirty="0"/>
          </a:p>
        </p:txBody>
      </p:sp>
      <p:sp>
        <p:nvSpPr>
          <p:cNvPr id="3" name="Espace réservé du contenu 2"/>
          <p:cNvSpPr>
            <a:spLocks noGrp="1"/>
          </p:cNvSpPr>
          <p:nvPr>
            <p:ph sz="quarter" idx="1"/>
          </p:nvPr>
        </p:nvSpPr>
        <p:spPr>
          <a:xfrm>
            <a:off x="0" y="1600200"/>
            <a:ext cx="9036496" cy="5069160"/>
          </a:xfrm>
        </p:spPr>
        <p:txBody>
          <a:bodyPr>
            <a:noAutofit/>
          </a:bodyPr>
          <a:lstStyle/>
          <a:p>
            <a:pPr algn="just" rtl="1"/>
            <a:r>
              <a:rPr lang="ar-DZ" sz="3200" b="1" dirty="0" smtClean="0"/>
              <a:t>هي </a:t>
            </a:r>
            <a:r>
              <a:rPr lang="ar-DZ" sz="3200" b="1" u="sng" dirty="0">
                <a:solidFill>
                  <a:srgbClr val="00B050"/>
                </a:solidFill>
              </a:rPr>
              <a:t>الموارد، والارتباط بين تلك </a:t>
            </a:r>
            <a:r>
              <a:rPr lang="ar-DZ" sz="3200" b="1" u="sng" dirty="0" smtClean="0">
                <a:solidFill>
                  <a:srgbClr val="00B050"/>
                </a:solidFill>
              </a:rPr>
              <a:t>الموارد، </a:t>
            </a:r>
            <a:r>
              <a:rPr lang="ar-DZ" sz="3200" b="1" dirty="0" smtClean="0"/>
              <a:t>وعلى هذا الأساس يكون تعريف كل واحد كما يلي:</a:t>
            </a:r>
          </a:p>
          <a:p>
            <a:pPr algn="just" rtl="1"/>
            <a:r>
              <a:rPr lang="ar-DZ" sz="3200" b="1" u="sng" dirty="0">
                <a:solidFill>
                  <a:srgbClr val="FFC000"/>
                </a:solidFill>
              </a:rPr>
              <a:t>النمو الداخلي </a:t>
            </a:r>
            <a:r>
              <a:rPr lang="ar-DZ" sz="3200" b="1" dirty="0"/>
              <a:t>هو إنشاء المؤسسة أو حيازتها للمورد الداخلية غير المرتبطة فيما بينها </a:t>
            </a:r>
            <a:r>
              <a:rPr lang="ar-DZ" sz="3200" b="1" dirty="0" err="1"/>
              <a:t>سواءا</a:t>
            </a:r>
            <a:r>
              <a:rPr lang="ar-DZ" sz="3200" b="1" dirty="0"/>
              <a:t> كانت هذه الموارد مادية أو معنوية والتي توظف لممارسة مختلف الانشطة وتحقيق الأهداف المحددة مسبقا.</a:t>
            </a:r>
            <a:endParaRPr lang="fr-FR" sz="3200" b="1" dirty="0"/>
          </a:p>
          <a:p>
            <a:pPr algn="just" rtl="1"/>
            <a:r>
              <a:rPr lang="ar-DZ" sz="3200" b="1" u="sng" dirty="0">
                <a:solidFill>
                  <a:srgbClr val="FFC000"/>
                </a:solidFill>
              </a:rPr>
              <a:t>النمو الخارجي: </a:t>
            </a:r>
            <a:r>
              <a:rPr lang="ar-DZ" sz="3200" b="1" dirty="0"/>
              <a:t>هو حيازة المؤسسة لإجمالي أو جزء من الموارد الداخلية المرتبطة فيما بينها على شكل وحدة اقتصادية والتي لها القدرة على إنتاج سلع وخدمات باللجوء إلى عمليات </a:t>
            </a:r>
            <a:r>
              <a:rPr lang="ar-DZ" sz="3200" b="1" dirty="0" smtClean="0"/>
              <a:t>الاندماج، </a:t>
            </a:r>
            <a:r>
              <a:rPr lang="ar-DZ" sz="3200" b="1" dirty="0"/>
              <a:t>الابتلاع، تولي المساهمة مع السيطرة.</a:t>
            </a:r>
            <a:endParaRPr lang="fr-FR" sz="3200" b="1" dirty="0"/>
          </a:p>
          <a:p>
            <a:pPr algn="just" rtl="1"/>
            <a:endParaRPr lang="fr-FR" sz="3000" b="1" dirty="0"/>
          </a:p>
        </p:txBody>
      </p:sp>
    </p:spTree>
    <p:extLst>
      <p:ext uri="{BB962C8B-B14F-4D97-AF65-F5344CB8AC3E}">
        <p14:creationId xmlns:p14="http://schemas.microsoft.com/office/powerpoint/2010/main" val="28938250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b="1" dirty="0"/>
              <a:t>النمو </a:t>
            </a:r>
            <a:r>
              <a:rPr lang="ar-DZ" b="1" dirty="0" smtClean="0"/>
              <a:t>المتصل</a:t>
            </a:r>
            <a:endParaRPr lang="fr-FR" b="1" dirty="0"/>
          </a:p>
        </p:txBody>
      </p:sp>
      <p:sp>
        <p:nvSpPr>
          <p:cNvPr id="3" name="Espace réservé du contenu 2"/>
          <p:cNvSpPr>
            <a:spLocks noGrp="1"/>
          </p:cNvSpPr>
          <p:nvPr>
            <p:ph sz="quarter" idx="1"/>
          </p:nvPr>
        </p:nvSpPr>
        <p:spPr>
          <a:xfrm>
            <a:off x="0" y="1556792"/>
            <a:ext cx="9144000" cy="5112568"/>
          </a:xfrm>
        </p:spPr>
        <p:txBody>
          <a:bodyPr>
            <a:normAutofit/>
          </a:bodyPr>
          <a:lstStyle/>
          <a:p>
            <a:pPr marL="0" indent="0" algn="just" rtl="1">
              <a:buNone/>
            </a:pPr>
            <a:r>
              <a:rPr lang="ar-DZ" sz="3600" b="1" dirty="0" smtClean="0"/>
              <a:t>هو إقامة </a:t>
            </a:r>
            <a:r>
              <a:rPr lang="ar-DZ" sz="3600" b="1" dirty="0"/>
              <a:t>علاقات أو اتفاقيات مع مؤسسات أخرى بهدف النمو. </a:t>
            </a:r>
            <a:r>
              <a:rPr lang="ar-DZ" sz="3600" b="1" dirty="0" smtClean="0"/>
              <a:t>إذ تحقق </a:t>
            </a:r>
            <a:r>
              <a:rPr lang="ar-DZ" sz="3600" b="1" dirty="0"/>
              <a:t>المؤسسة مزايا النمو الخارجي لكن دون تحمل تكاليفه حيث تتعاون المؤسسات فيما بينها دون فقدانها لاستقلاليتها</a:t>
            </a:r>
            <a:r>
              <a:rPr lang="ar-DZ" sz="3600" b="1" dirty="0" smtClean="0"/>
              <a:t>.</a:t>
            </a:r>
          </a:p>
          <a:p>
            <a:pPr marL="0" indent="0" algn="just" rtl="1">
              <a:buNone/>
            </a:pPr>
            <a:r>
              <a:rPr lang="ar-DZ" sz="3600" b="1" dirty="0" smtClean="0"/>
              <a:t>يسمى أيضا: </a:t>
            </a:r>
            <a:r>
              <a:rPr lang="ar-DZ" sz="3600" b="1" dirty="0">
                <a:solidFill>
                  <a:srgbClr val="FFC000"/>
                </a:solidFill>
              </a:rPr>
              <a:t>النمو التعاقدي: </a:t>
            </a:r>
            <a:r>
              <a:rPr lang="ar-DZ" sz="3600" b="1" dirty="0" smtClean="0">
                <a:solidFill>
                  <a:srgbClr val="FFC000"/>
                </a:solidFill>
              </a:rPr>
              <a:t>و</a:t>
            </a:r>
            <a:r>
              <a:rPr lang="ar-DZ" sz="3600" b="1" dirty="0" smtClean="0"/>
              <a:t>هو </a:t>
            </a:r>
            <a:r>
              <a:rPr lang="ar-DZ" sz="3600" b="1" dirty="0"/>
              <a:t>عقد بين مؤسستين مستقلتين أو أكثر بهدف دمج </a:t>
            </a:r>
            <a:r>
              <a:rPr lang="ar-DZ" sz="3600" b="1" dirty="0" smtClean="0"/>
              <a:t>مواردهما </a:t>
            </a:r>
            <a:r>
              <a:rPr lang="ar-DZ" sz="3600" b="1" dirty="0"/>
              <a:t>لممارسة أنشطة إنتاجية أو تجارية أو خدمية مشتركة.</a:t>
            </a:r>
            <a:endParaRPr lang="fr-FR" sz="3600" b="1" dirty="0"/>
          </a:p>
          <a:p>
            <a:pPr marL="0" indent="0" algn="just" rtl="1">
              <a:buNone/>
            </a:pPr>
            <a:endParaRPr lang="fr-FR" sz="3600" b="1" dirty="0"/>
          </a:p>
        </p:txBody>
      </p:sp>
    </p:spTree>
    <p:extLst>
      <p:ext uri="{BB962C8B-B14F-4D97-AF65-F5344CB8AC3E}">
        <p14:creationId xmlns:p14="http://schemas.microsoft.com/office/powerpoint/2010/main" val="40599590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b="1" dirty="0" smtClean="0"/>
              <a:t>أشكال النمو المتصل</a:t>
            </a:r>
            <a:endParaRPr lang="fr-FR" b="1" dirty="0"/>
          </a:p>
        </p:txBody>
      </p:sp>
      <p:sp>
        <p:nvSpPr>
          <p:cNvPr id="3" name="Espace réservé du contenu 2"/>
          <p:cNvSpPr>
            <a:spLocks noGrp="1"/>
          </p:cNvSpPr>
          <p:nvPr>
            <p:ph sz="quarter" idx="1"/>
          </p:nvPr>
        </p:nvSpPr>
        <p:spPr>
          <a:xfrm>
            <a:off x="0" y="1600200"/>
            <a:ext cx="9036496" cy="4997152"/>
          </a:xfrm>
        </p:spPr>
        <p:txBody>
          <a:bodyPr>
            <a:normAutofit/>
          </a:bodyPr>
          <a:lstStyle/>
          <a:p>
            <a:pPr algn="just" rtl="1"/>
            <a:r>
              <a:rPr lang="ar-DZ" sz="3600" b="1" dirty="0">
                <a:solidFill>
                  <a:srgbClr val="FFC000"/>
                </a:solidFill>
              </a:rPr>
              <a:t>التحالف والشراكة</a:t>
            </a:r>
            <a:r>
              <a:rPr lang="ar-DZ" sz="3600" b="1" dirty="0"/>
              <a:t>: </a:t>
            </a:r>
            <a:r>
              <a:rPr lang="ar-DZ" sz="3600" b="1" dirty="0" smtClean="0"/>
              <a:t>وهما </a:t>
            </a:r>
            <a:r>
              <a:rPr lang="ar-DZ" sz="3600" b="1" dirty="0"/>
              <a:t>محاولة من جانب المؤسسات لتحقيق أهدافها من خلال التعاون مع مؤسسات أخرى بدل منافستها.</a:t>
            </a:r>
            <a:endParaRPr lang="fr-FR" sz="3600" b="1" dirty="0"/>
          </a:p>
          <a:p>
            <a:pPr algn="just" rtl="1"/>
            <a:r>
              <a:rPr lang="ar-DZ" sz="3600" b="1" dirty="0" smtClean="0"/>
              <a:t>ويعرفان </a:t>
            </a:r>
            <a:r>
              <a:rPr lang="ar-DZ" sz="3600" b="1" dirty="0"/>
              <a:t>على أنها علاقات تعاون بين المؤسسات </a:t>
            </a:r>
            <a:r>
              <a:rPr lang="ar-DZ" sz="3600" b="1" dirty="0" smtClean="0"/>
              <a:t>المتنافسة </a:t>
            </a:r>
            <a:r>
              <a:rPr lang="ar-DZ" sz="3600" b="1" dirty="0"/>
              <a:t>التي تنتمي إلى نفس القطاع (تحالف) أو تنتمي إلى قطاعات مختلفة  غير متنافسة فيما بينها (شراكة) من أجل إنجاز مشروع أو نشاط  محدد بكيفية مشتركة.</a:t>
            </a:r>
            <a:endParaRPr lang="fr-FR" sz="3600" b="1" dirty="0"/>
          </a:p>
          <a:p>
            <a:pPr algn="just" rtl="1"/>
            <a:endParaRPr lang="fr-FR" sz="3600" b="1" dirty="0"/>
          </a:p>
        </p:txBody>
      </p:sp>
    </p:spTree>
    <p:extLst>
      <p:ext uri="{BB962C8B-B14F-4D97-AF65-F5344CB8AC3E}">
        <p14:creationId xmlns:p14="http://schemas.microsoft.com/office/powerpoint/2010/main" val="27402566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b="1" dirty="0"/>
              <a:t>النمو الداخلي</a:t>
            </a:r>
            <a:endParaRPr lang="fr-FR" b="1" dirty="0"/>
          </a:p>
        </p:txBody>
      </p:sp>
      <p:sp>
        <p:nvSpPr>
          <p:cNvPr id="3" name="Espace réservé du contenu 2"/>
          <p:cNvSpPr>
            <a:spLocks noGrp="1"/>
          </p:cNvSpPr>
          <p:nvPr>
            <p:ph sz="quarter" idx="1"/>
          </p:nvPr>
        </p:nvSpPr>
        <p:spPr>
          <a:xfrm>
            <a:off x="0" y="1600200"/>
            <a:ext cx="8766048" cy="5069160"/>
          </a:xfrm>
        </p:spPr>
        <p:txBody>
          <a:bodyPr>
            <a:normAutofit/>
          </a:bodyPr>
          <a:lstStyle/>
          <a:p>
            <a:pPr algn="r" rtl="1"/>
            <a:r>
              <a:rPr lang="ar-DZ" sz="3600" b="1" dirty="0"/>
              <a:t>يسمى أيضا بالنمو العضوي، النمو الداخلي هو النمو العادي في حياة المؤسسة وهو الخيار الاول بالنسبة لإدارة المؤسسة، فإن لم يحقق تطلعاتها بحثت عن طرق اخرى</a:t>
            </a:r>
            <a:endParaRPr lang="fr-FR" sz="3600" b="1" dirty="0"/>
          </a:p>
          <a:p>
            <a:pPr algn="r" rtl="1"/>
            <a:r>
              <a:rPr lang="ar-DZ" sz="3600" b="1" dirty="0"/>
              <a:t>وهو خيار استراتيجي لنمو المؤسسة بالاعتماد على مواردها الخاصة (ابتكار منتجات جديدة، توسع في موقع المنتج، فتح فرع تجاري....) وليس بالاعتماد على امتلاك مؤسسات قائمة.</a:t>
            </a:r>
            <a:endParaRPr lang="fr-FR" sz="3600" b="1" dirty="0"/>
          </a:p>
          <a:p>
            <a:pPr algn="just" rtl="1"/>
            <a:endParaRPr lang="fr-FR" sz="3600" b="1" u="sng" dirty="0">
              <a:solidFill>
                <a:schemeClr val="accent6">
                  <a:lumMod val="75000"/>
                </a:schemeClr>
              </a:solidFill>
            </a:endParaRPr>
          </a:p>
        </p:txBody>
      </p:sp>
    </p:spTree>
    <p:extLst>
      <p:ext uri="{BB962C8B-B14F-4D97-AF65-F5344CB8AC3E}">
        <p14:creationId xmlns:p14="http://schemas.microsoft.com/office/powerpoint/2010/main" val="21405047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b="1" dirty="0" smtClean="0"/>
              <a:t>تعريف النمو الداخلي</a:t>
            </a:r>
            <a:endParaRPr lang="fr-FR" b="1" dirty="0"/>
          </a:p>
        </p:txBody>
      </p:sp>
      <p:sp>
        <p:nvSpPr>
          <p:cNvPr id="3" name="Espace réservé du contenu 2"/>
          <p:cNvSpPr>
            <a:spLocks noGrp="1"/>
          </p:cNvSpPr>
          <p:nvPr>
            <p:ph sz="quarter" idx="1"/>
          </p:nvPr>
        </p:nvSpPr>
        <p:spPr>
          <a:xfrm>
            <a:off x="179512" y="1600200"/>
            <a:ext cx="8856984" cy="4997152"/>
          </a:xfrm>
        </p:spPr>
        <p:txBody>
          <a:bodyPr>
            <a:normAutofit/>
          </a:bodyPr>
          <a:lstStyle/>
          <a:p>
            <a:pPr algn="just" rtl="1"/>
            <a:r>
              <a:rPr lang="ar-DZ" sz="3600" b="1" dirty="0" smtClean="0"/>
              <a:t>هو استخدام </a:t>
            </a:r>
            <a:r>
              <a:rPr lang="ar-DZ" sz="3600" b="1" dirty="0"/>
              <a:t>الوسائل الخاصة للمؤسسة من أجل تطوير رقم أعمالها وهذا يتطلب فتح أسواق جديدة أو تويع تشكيلة المنتجات للزبائن الحاليين.</a:t>
            </a:r>
            <a:endParaRPr lang="fr-FR" sz="3600" b="1" dirty="0"/>
          </a:p>
          <a:p>
            <a:pPr algn="just" rtl="1"/>
            <a:r>
              <a:rPr lang="ar-DZ" sz="3600" b="1" dirty="0"/>
              <a:t>تعريف آخر: النمو الداخلي هو زيادة في حجم المؤسسة مع تغير في خصائصها نتيجة ضمها لعوامل إنتاج إضافية صنعتها المؤسسة بنفسها أو اشترتها من موردين خارجيين.</a:t>
            </a:r>
            <a:endParaRPr lang="fr-FR" sz="3600" b="1" dirty="0"/>
          </a:p>
          <a:p>
            <a:pPr algn="just" rtl="1"/>
            <a:endParaRPr lang="fr-FR" sz="3600" b="1" dirty="0"/>
          </a:p>
        </p:txBody>
      </p:sp>
    </p:spTree>
    <p:extLst>
      <p:ext uri="{BB962C8B-B14F-4D97-AF65-F5344CB8AC3E}">
        <p14:creationId xmlns:p14="http://schemas.microsoft.com/office/powerpoint/2010/main" val="14101357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b="1" dirty="0" smtClean="0"/>
              <a:t>تعريف النمو الداخلي </a:t>
            </a:r>
            <a:r>
              <a:rPr lang="ar-DZ" dirty="0" smtClean="0"/>
              <a:t>... تابع</a:t>
            </a:r>
            <a:endParaRPr lang="fr-FR" dirty="0"/>
          </a:p>
        </p:txBody>
      </p:sp>
      <p:sp>
        <p:nvSpPr>
          <p:cNvPr id="3" name="Espace réservé du contenu 2"/>
          <p:cNvSpPr>
            <a:spLocks noGrp="1"/>
          </p:cNvSpPr>
          <p:nvPr>
            <p:ph sz="quarter" idx="1"/>
          </p:nvPr>
        </p:nvSpPr>
        <p:spPr>
          <a:xfrm>
            <a:off x="107504" y="1600200"/>
            <a:ext cx="9036496" cy="5257800"/>
          </a:xfrm>
        </p:spPr>
        <p:txBody>
          <a:bodyPr>
            <a:normAutofit/>
          </a:bodyPr>
          <a:lstStyle/>
          <a:p>
            <a:pPr algn="r" rtl="1"/>
            <a:r>
              <a:rPr lang="ar-DZ" sz="3600" b="1" dirty="0" smtClean="0"/>
              <a:t>هو حيازة </a:t>
            </a:r>
            <a:r>
              <a:rPr lang="ar-DZ" sz="3600" b="1" dirty="0"/>
              <a:t>أو شراء المؤسسة لأصول غير جاهزة للإنتاج لأنها تحتاج إلى اندماج مع باقي عوامل الإنتاج الضرورية لتحقيق </a:t>
            </a:r>
            <a:r>
              <a:rPr lang="ar-DZ" sz="3600" b="1" dirty="0" smtClean="0"/>
              <a:t>مخرجات</a:t>
            </a:r>
          </a:p>
          <a:p>
            <a:pPr algn="r" rtl="1"/>
            <a:endParaRPr lang="fr-FR" sz="3600" b="1" dirty="0"/>
          </a:p>
        </p:txBody>
      </p:sp>
    </p:spTree>
    <p:extLst>
      <p:ext uri="{BB962C8B-B14F-4D97-AF65-F5344CB8AC3E}">
        <p14:creationId xmlns:p14="http://schemas.microsoft.com/office/powerpoint/2010/main" val="31891477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b="1" dirty="0"/>
              <a:t>النمو الداخلي والبدائل </a:t>
            </a:r>
            <a:r>
              <a:rPr lang="ar-DZ" b="1" dirty="0" smtClean="0"/>
              <a:t>الاستثمارية</a:t>
            </a:r>
            <a:endParaRPr lang="fr-FR" b="1" dirty="0"/>
          </a:p>
        </p:txBody>
      </p:sp>
      <p:sp>
        <p:nvSpPr>
          <p:cNvPr id="3" name="Espace réservé du contenu 2"/>
          <p:cNvSpPr>
            <a:spLocks noGrp="1"/>
          </p:cNvSpPr>
          <p:nvPr>
            <p:ph sz="quarter" idx="1"/>
          </p:nvPr>
        </p:nvSpPr>
        <p:spPr>
          <a:xfrm>
            <a:off x="0" y="1556792"/>
            <a:ext cx="9036496" cy="5112568"/>
          </a:xfrm>
        </p:spPr>
        <p:txBody>
          <a:bodyPr>
            <a:noAutofit/>
          </a:bodyPr>
          <a:lstStyle/>
          <a:p>
            <a:pPr algn="r" rtl="1"/>
            <a:r>
              <a:rPr lang="ar-DZ" sz="3600" b="1" dirty="0" smtClean="0"/>
              <a:t>لتحقيق </a:t>
            </a:r>
            <a:r>
              <a:rPr lang="ar-DZ" sz="3600" b="1" dirty="0"/>
              <a:t>النمو تعمل المؤسسة على حيازة مختلف الاستثمارات الضرورية لتوسيع النشاط بشكل منفصل بعد المفاضلة بين عدة بدائل متاحة امامها. ويجب ان تتم عمليات الحيازة في النمو الداخلي في إطار عمليات تجارية بين المؤسسة ومورد مستقل قانونيا واقتصاديا عنها من خلال مفاوضات بينهما يتحدد على اساسها سعر الحيازة</a:t>
            </a:r>
            <a:endParaRPr lang="fr-FR" sz="3600" b="1" dirty="0"/>
          </a:p>
          <a:p>
            <a:pPr algn="r" rtl="1"/>
            <a:r>
              <a:rPr lang="ar-DZ" sz="3600" b="1" dirty="0"/>
              <a:t>إذن </a:t>
            </a:r>
            <a:r>
              <a:rPr lang="ar-DZ" sz="3600" b="1" u="sng" dirty="0">
                <a:solidFill>
                  <a:srgbClr val="FFC000"/>
                </a:solidFill>
              </a:rPr>
              <a:t>فالنمو الداخلي ينطوي على حيازة استثمارات مادية وغير مادية</a:t>
            </a:r>
            <a:endParaRPr lang="fr-FR" sz="3600" b="1" u="sng" dirty="0">
              <a:solidFill>
                <a:srgbClr val="FFC000"/>
              </a:solidFill>
            </a:endParaRPr>
          </a:p>
        </p:txBody>
      </p:sp>
    </p:spTree>
    <p:extLst>
      <p:ext uri="{BB962C8B-B14F-4D97-AF65-F5344CB8AC3E}">
        <p14:creationId xmlns:p14="http://schemas.microsoft.com/office/powerpoint/2010/main" val="2140504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188640"/>
            <a:ext cx="8153400" cy="990600"/>
          </a:xfrm>
        </p:spPr>
        <p:txBody>
          <a:bodyPr/>
          <a:lstStyle/>
          <a:p>
            <a:pPr algn="ctr" rtl="1"/>
            <a:r>
              <a:rPr lang="ar-DZ" b="1" dirty="0"/>
              <a:t>الاستثمارات </a:t>
            </a:r>
            <a:r>
              <a:rPr lang="ar-DZ" b="1" dirty="0" smtClean="0"/>
              <a:t>المادية للنمو الداخلي</a:t>
            </a:r>
            <a:endParaRPr lang="fr-FR" b="1" dirty="0"/>
          </a:p>
        </p:txBody>
      </p:sp>
      <p:sp>
        <p:nvSpPr>
          <p:cNvPr id="3" name="Espace réservé du contenu 2"/>
          <p:cNvSpPr>
            <a:spLocks noGrp="1"/>
          </p:cNvSpPr>
          <p:nvPr>
            <p:ph sz="quarter" idx="1"/>
          </p:nvPr>
        </p:nvSpPr>
        <p:spPr>
          <a:xfrm>
            <a:off x="107504" y="1268760"/>
            <a:ext cx="9036496" cy="5472608"/>
          </a:xfrm>
        </p:spPr>
        <p:txBody>
          <a:bodyPr>
            <a:normAutofit lnSpcReduction="10000"/>
          </a:bodyPr>
          <a:lstStyle/>
          <a:p>
            <a:pPr algn="just" rtl="1"/>
            <a:r>
              <a:rPr lang="ar-DZ" sz="3200" b="1" dirty="0"/>
              <a:t>تتمثل في الموارد ذات الطبيعة الملموسة </a:t>
            </a:r>
            <a:r>
              <a:rPr lang="ar-DZ" sz="3200" b="1" dirty="0" smtClean="0"/>
              <a:t>كالأراضي </a:t>
            </a:r>
            <a:r>
              <a:rPr lang="ar-DZ" sz="3200" b="1" dirty="0"/>
              <a:t>والمباني والتقنيات، والمنقولات ....وغيرها، ويمكن استخدامها على النحو التالي: </a:t>
            </a:r>
            <a:endParaRPr lang="fr-FR" sz="3200" b="1" dirty="0"/>
          </a:p>
          <a:p>
            <a:pPr algn="just" rtl="1"/>
            <a:r>
              <a:rPr lang="ar-DZ" sz="3200" b="1" u="sng" dirty="0">
                <a:solidFill>
                  <a:srgbClr val="FFC000"/>
                </a:solidFill>
              </a:rPr>
              <a:t>استثمارات الاستبدال: </a:t>
            </a:r>
            <a:r>
              <a:rPr lang="ar-DZ" sz="3200" b="1" dirty="0"/>
              <a:t>من خلال مخصصات </a:t>
            </a:r>
            <a:r>
              <a:rPr lang="ar-DZ" sz="3200" b="1" dirty="0" err="1"/>
              <a:t>الاهتلاك</a:t>
            </a:r>
            <a:r>
              <a:rPr lang="ar-DZ" sz="3200" b="1" dirty="0"/>
              <a:t> تقوم المؤسسة بتمويل عمليات التجديد والتعويض الاستثمارات </a:t>
            </a:r>
            <a:r>
              <a:rPr lang="ar-DZ" sz="3200" b="1" dirty="0" err="1"/>
              <a:t>المهتلكة</a:t>
            </a:r>
            <a:r>
              <a:rPr lang="ar-DZ" sz="3200" b="1" dirty="0"/>
              <a:t> كليا أو المتضررة من عملية الاستغلال وذلك لضمان استمرارية النشاط الحالي.</a:t>
            </a:r>
            <a:endParaRPr lang="fr-FR" sz="3200" b="1" dirty="0"/>
          </a:p>
          <a:p>
            <a:pPr algn="just" rtl="1"/>
            <a:r>
              <a:rPr lang="ar-DZ" sz="3200" b="1" u="sng" dirty="0">
                <a:solidFill>
                  <a:srgbClr val="FFC000"/>
                </a:solidFill>
              </a:rPr>
              <a:t>استثمارات التوسع</a:t>
            </a:r>
            <a:r>
              <a:rPr lang="ar-DZ" sz="3200" b="1" dirty="0"/>
              <a:t>: بهدف زيادة الطاقة الإنتاجية الحالية للمؤسسة وفق الاهداف الاستراتيجية لها كإنشاء وحدات إنتاجية جديدة أو حيازتها بشكل جاهز ودمجها مع الوسائل التي بحوزتها، وقد تعتمد على تمويل ذاتي، أو خارجي</a:t>
            </a:r>
            <a:endParaRPr lang="fr-FR" sz="3200" b="1" dirty="0"/>
          </a:p>
          <a:p>
            <a:pPr algn="just" rtl="1"/>
            <a:r>
              <a:rPr lang="ar-DZ" sz="3200" b="1" u="sng" dirty="0">
                <a:solidFill>
                  <a:srgbClr val="FFC000"/>
                </a:solidFill>
              </a:rPr>
              <a:t>استثمارات التحديث: </a:t>
            </a:r>
            <a:r>
              <a:rPr lang="ar-DZ" sz="3200" b="1" dirty="0"/>
              <a:t>أساسها استبدال الاستثمارات ذات التقنية المتجاوزة (</a:t>
            </a:r>
            <a:r>
              <a:rPr lang="ar-DZ" sz="3200" b="1" dirty="0" err="1"/>
              <a:t>الاهتلاك</a:t>
            </a:r>
            <a:r>
              <a:rPr lang="ar-DZ" sz="3200" b="1" dirty="0"/>
              <a:t> التقني) </a:t>
            </a:r>
            <a:endParaRPr lang="fr-FR" sz="3200" b="1" dirty="0"/>
          </a:p>
          <a:p>
            <a:pPr lvl="0" algn="just" rtl="1"/>
            <a:endParaRPr lang="fr-FR" sz="3200" b="1" dirty="0"/>
          </a:p>
        </p:txBody>
      </p:sp>
    </p:spTree>
    <p:extLst>
      <p:ext uri="{BB962C8B-B14F-4D97-AF65-F5344CB8AC3E}">
        <p14:creationId xmlns:p14="http://schemas.microsoft.com/office/powerpoint/2010/main" val="3075240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b="1" dirty="0"/>
              <a:t>الاستثمارات غير المادية</a:t>
            </a:r>
            <a:endParaRPr lang="fr-FR" b="1" dirty="0"/>
          </a:p>
        </p:txBody>
      </p:sp>
      <p:sp>
        <p:nvSpPr>
          <p:cNvPr id="3" name="Espace réservé du contenu 2"/>
          <p:cNvSpPr>
            <a:spLocks noGrp="1"/>
          </p:cNvSpPr>
          <p:nvPr>
            <p:ph sz="quarter" idx="1"/>
          </p:nvPr>
        </p:nvSpPr>
        <p:spPr>
          <a:xfrm>
            <a:off x="0" y="1484784"/>
            <a:ext cx="9144000" cy="5184576"/>
          </a:xfrm>
        </p:spPr>
        <p:txBody>
          <a:bodyPr>
            <a:noAutofit/>
          </a:bodyPr>
          <a:lstStyle/>
          <a:p>
            <a:pPr algn="r" rtl="1"/>
            <a:r>
              <a:rPr lang="ar-DZ" sz="3400" b="1" dirty="0" smtClean="0">
                <a:solidFill>
                  <a:srgbClr val="FFC000"/>
                </a:solidFill>
              </a:rPr>
              <a:t>نفقات </a:t>
            </a:r>
            <a:r>
              <a:rPr lang="ar-DZ" sz="3400" b="1" dirty="0">
                <a:solidFill>
                  <a:srgbClr val="FFC000"/>
                </a:solidFill>
              </a:rPr>
              <a:t>البحث والتطوير </a:t>
            </a:r>
            <a:r>
              <a:rPr lang="ar-DZ" sz="3400" b="1" dirty="0"/>
              <a:t>ما تنفقه المؤسسة على الاختبارات والأبحاث ذات الاغراض الاقتصادية والتي تخدم بدرجة اولى تحسين منتجات المؤسسة والاستجابة لمتطلبات السوق،</a:t>
            </a:r>
            <a:endParaRPr lang="fr-FR" sz="3400" b="1" dirty="0"/>
          </a:p>
          <a:p>
            <a:pPr algn="r" rtl="1"/>
            <a:r>
              <a:rPr lang="ar-DZ" sz="3400" b="1" dirty="0" smtClean="0">
                <a:solidFill>
                  <a:srgbClr val="FFC000"/>
                </a:solidFill>
              </a:rPr>
              <a:t>حيازة </a:t>
            </a:r>
            <a:r>
              <a:rPr lang="ar-DZ" sz="3400" b="1" dirty="0">
                <a:solidFill>
                  <a:srgbClr val="FFC000"/>
                </a:solidFill>
              </a:rPr>
              <a:t>براءات الاختراع والبرامج </a:t>
            </a:r>
            <a:endParaRPr lang="fr-FR" sz="3400" b="1" dirty="0">
              <a:solidFill>
                <a:srgbClr val="FFC000"/>
              </a:solidFill>
            </a:endParaRPr>
          </a:p>
          <a:p>
            <a:pPr algn="r" rtl="1"/>
            <a:r>
              <a:rPr lang="ar-DZ" sz="3400" b="1" dirty="0" smtClean="0">
                <a:solidFill>
                  <a:srgbClr val="FFC000"/>
                </a:solidFill>
              </a:rPr>
              <a:t>نفقات </a:t>
            </a:r>
            <a:r>
              <a:rPr lang="ar-DZ" sz="3400" b="1" dirty="0">
                <a:solidFill>
                  <a:srgbClr val="FFC000"/>
                </a:solidFill>
              </a:rPr>
              <a:t>تكوين الموارد البشرية</a:t>
            </a:r>
            <a:endParaRPr lang="fr-FR" sz="3400" b="1" dirty="0">
              <a:solidFill>
                <a:srgbClr val="FFC000"/>
              </a:solidFill>
            </a:endParaRPr>
          </a:p>
          <a:p>
            <a:pPr algn="r" rtl="1"/>
            <a:r>
              <a:rPr lang="ar-DZ" sz="3400" b="1" dirty="0" smtClean="0">
                <a:solidFill>
                  <a:srgbClr val="FFC000"/>
                </a:solidFill>
              </a:rPr>
              <a:t>النفقات </a:t>
            </a:r>
            <a:r>
              <a:rPr lang="ar-DZ" sz="3400" b="1" dirty="0">
                <a:solidFill>
                  <a:srgbClr val="FFC000"/>
                </a:solidFill>
              </a:rPr>
              <a:t>التسويقية </a:t>
            </a:r>
            <a:r>
              <a:rPr lang="ar-DZ" sz="3400" b="1" dirty="0"/>
              <a:t>منها </a:t>
            </a:r>
            <a:r>
              <a:rPr lang="ar-DZ" sz="3400" b="1" dirty="0" smtClean="0"/>
              <a:t>نفقات </a:t>
            </a:r>
            <a:r>
              <a:rPr lang="ar-DZ" sz="3400" b="1" dirty="0"/>
              <a:t>انشطة الترويج والإشهار والدراسات التسويقية للمحافظة على علاقاتها مع عملائها.</a:t>
            </a:r>
            <a:endParaRPr lang="fr-FR" sz="3400" b="1" dirty="0"/>
          </a:p>
          <a:p>
            <a:pPr algn="r" rtl="1"/>
            <a:endParaRPr lang="fr-FR" sz="3400" b="1" dirty="0"/>
          </a:p>
        </p:txBody>
      </p:sp>
    </p:spTree>
    <p:extLst>
      <p:ext uri="{BB962C8B-B14F-4D97-AF65-F5344CB8AC3E}">
        <p14:creationId xmlns:p14="http://schemas.microsoft.com/office/powerpoint/2010/main" val="1338681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b="1" dirty="0" smtClean="0"/>
              <a:t>طرق النمو الداخلي</a:t>
            </a:r>
            <a:endParaRPr lang="fr-FR" b="1" dirty="0"/>
          </a:p>
        </p:txBody>
      </p:sp>
      <p:graphicFrame>
        <p:nvGraphicFramePr>
          <p:cNvPr id="4" name="Espace réservé du contenu 3"/>
          <p:cNvGraphicFramePr>
            <a:graphicFrameLocks noGrp="1"/>
          </p:cNvGraphicFramePr>
          <p:nvPr>
            <p:ph sz="quarter" idx="1"/>
            <p:extLst>
              <p:ext uri="{D42A27DB-BD31-4B8C-83A1-F6EECF244321}">
                <p14:modId xmlns:p14="http://schemas.microsoft.com/office/powerpoint/2010/main" val="2615361053"/>
              </p:ext>
            </p:extLst>
          </p:nvPr>
        </p:nvGraphicFramePr>
        <p:xfrm>
          <a:off x="0" y="1600200"/>
          <a:ext cx="8766175" cy="5068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405047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édian">
  <a:themeElements>
    <a:clrScheme name="Clarté">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Personnalisé 2">
      <a:majorFont>
        <a:latin typeface="Traditional Arabic"/>
        <a:ea typeface=""/>
        <a:cs typeface="Traditional Arabic"/>
      </a:majorFont>
      <a:minorFont>
        <a:latin typeface="Traditional Arabic"/>
        <a:ea typeface=""/>
        <a:cs typeface="Traditional Arabic"/>
      </a:minorFont>
    </a:fontScheme>
    <a:fmtScheme name="Mé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té">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6165</TotalTime>
  <Words>1411</Words>
  <Application>Microsoft Office PowerPoint</Application>
  <PresentationFormat>Affichage à l'écran (4:3)</PresentationFormat>
  <Paragraphs>104</Paragraphs>
  <Slides>23</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23</vt:i4>
      </vt:variant>
    </vt:vector>
  </HeadingPairs>
  <TitlesOfParts>
    <vt:vector size="29" baseType="lpstr">
      <vt:lpstr>Calibri</vt:lpstr>
      <vt:lpstr>Sakkal Majalla</vt:lpstr>
      <vt:lpstr>Traditional Arabic</vt:lpstr>
      <vt:lpstr>Wingdings</vt:lpstr>
      <vt:lpstr>Wingdings 2</vt:lpstr>
      <vt:lpstr>Médian</vt:lpstr>
      <vt:lpstr>طرق واستراتيجيات النمو</vt:lpstr>
      <vt:lpstr>تمهيد</vt:lpstr>
      <vt:lpstr>النمو الداخلي</vt:lpstr>
      <vt:lpstr>تعريف النمو الداخلي</vt:lpstr>
      <vt:lpstr>تعريف النمو الداخلي ... تابع</vt:lpstr>
      <vt:lpstr>النمو الداخلي والبدائل الاستثمارية</vt:lpstr>
      <vt:lpstr>الاستثمارات المادية للنمو الداخلي</vt:lpstr>
      <vt:lpstr>الاستثمارات غير المادية</vt:lpstr>
      <vt:lpstr>طرق النمو الداخلي</vt:lpstr>
      <vt:lpstr>مزايا النمو الداخلي</vt:lpstr>
      <vt:lpstr>عيوب النمو الداخلي</vt:lpstr>
      <vt:lpstr>النمو الخارجي</vt:lpstr>
      <vt:lpstr>تعريف النمو الخارجي ... تابع</vt:lpstr>
      <vt:lpstr>أشكال النمو الخارجي</vt:lpstr>
      <vt:lpstr>أشكال النمو الخارجي ... تابع</vt:lpstr>
      <vt:lpstr>أشكال النمو الخارجي... تابع</vt:lpstr>
      <vt:lpstr>دوافع النمو الخارجي</vt:lpstr>
      <vt:lpstr>مزايا النمو الخارجي </vt:lpstr>
      <vt:lpstr>عيوب النمو الخارجي</vt:lpstr>
      <vt:lpstr>الفرق بين النمو الداخلي والنمو الخارجي</vt:lpstr>
      <vt:lpstr>العوامل المهمة في التفريق بين النمو  الداخلي والنمو الخارجي</vt:lpstr>
      <vt:lpstr>النمو المتصل</vt:lpstr>
      <vt:lpstr>أشكال النمو المتصل</vt:lpstr>
    </vt:vector>
  </TitlesOfParts>
  <Company>Blue Ocean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المرحلة الرابعة: بناء وتقييم واختيار البديل الاستراتيجي</dc:title>
  <dc:creator>SIHAM DERBALI</dc:creator>
  <cp:lastModifiedBy>Toshiba</cp:lastModifiedBy>
  <cp:revision>60</cp:revision>
  <dcterms:created xsi:type="dcterms:W3CDTF">2015-03-09T18:13:17Z</dcterms:created>
  <dcterms:modified xsi:type="dcterms:W3CDTF">2022-05-16T09:30:05Z</dcterms:modified>
</cp:coreProperties>
</file>