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6"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88275719-5279-44F2-A358-F8E0313FB563}" type="datetimeFigureOut">
              <a:rPr lang="fr-FR" smtClean="0"/>
              <a:t>15/05/2022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EF80FAA-EB1B-42AC-A032-C7E1792AF3EF}" type="slidenum">
              <a:rPr lang="fr-FR" smtClean="0"/>
              <a:t>‹N°›</a:t>
            </a:fld>
            <a:endParaRPr lang="fr-FR"/>
          </a:p>
        </p:txBody>
      </p:sp>
    </p:spTree>
    <p:extLst>
      <p:ext uri="{BB962C8B-B14F-4D97-AF65-F5344CB8AC3E}">
        <p14:creationId xmlns:p14="http://schemas.microsoft.com/office/powerpoint/2010/main" val="375440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88275719-5279-44F2-A358-F8E0313FB563}" type="datetimeFigureOut">
              <a:rPr lang="fr-FR" smtClean="0"/>
              <a:t>15/05/2022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EF80FAA-EB1B-42AC-A032-C7E1792AF3EF}" type="slidenum">
              <a:rPr lang="fr-FR" smtClean="0"/>
              <a:t>‹N°›</a:t>
            </a:fld>
            <a:endParaRPr lang="fr-FR"/>
          </a:p>
        </p:txBody>
      </p:sp>
    </p:spTree>
    <p:extLst>
      <p:ext uri="{BB962C8B-B14F-4D97-AF65-F5344CB8AC3E}">
        <p14:creationId xmlns:p14="http://schemas.microsoft.com/office/powerpoint/2010/main" val="4068891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88275719-5279-44F2-A358-F8E0313FB563}" type="datetimeFigureOut">
              <a:rPr lang="fr-FR" smtClean="0"/>
              <a:t>15/05/2022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EF80FAA-EB1B-42AC-A032-C7E1792AF3EF}" type="slidenum">
              <a:rPr lang="fr-FR" smtClean="0"/>
              <a:t>‹N°›</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1445670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88275719-5279-44F2-A358-F8E0313FB563}" type="datetimeFigureOut">
              <a:rPr lang="fr-FR" smtClean="0"/>
              <a:t>15/05/2022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EF80FAA-EB1B-42AC-A032-C7E1792AF3EF}" type="slidenum">
              <a:rPr lang="fr-FR" smtClean="0"/>
              <a:t>‹N°›</a:t>
            </a:fld>
            <a:endParaRPr lang="fr-FR"/>
          </a:p>
        </p:txBody>
      </p:sp>
    </p:spTree>
    <p:extLst>
      <p:ext uri="{BB962C8B-B14F-4D97-AF65-F5344CB8AC3E}">
        <p14:creationId xmlns:p14="http://schemas.microsoft.com/office/powerpoint/2010/main" val="35150470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88275719-5279-44F2-A358-F8E0313FB563}" type="datetimeFigureOut">
              <a:rPr lang="fr-FR" smtClean="0"/>
              <a:t>15/05/2022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EF80FAA-EB1B-42AC-A032-C7E1792AF3EF}"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587523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88275719-5279-44F2-A358-F8E0313FB563}" type="datetimeFigureOut">
              <a:rPr lang="fr-FR" smtClean="0"/>
              <a:t>15/05/2022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EF80FAA-EB1B-42AC-A032-C7E1792AF3EF}" type="slidenum">
              <a:rPr lang="fr-FR" smtClean="0"/>
              <a:t>‹N°›</a:t>
            </a:fld>
            <a:endParaRPr lang="fr-FR"/>
          </a:p>
        </p:txBody>
      </p:sp>
    </p:spTree>
    <p:extLst>
      <p:ext uri="{BB962C8B-B14F-4D97-AF65-F5344CB8AC3E}">
        <p14:creationId xmlns:p14="http://schemas.microsoft.com/office/powerpoint/2010/main" val="9247088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8275719-5279-44F2-A358-F8E0313FB563}" type="datetimeFigureOut">
              <a:rPr lang="fr-FR" smtClean="0"/>
              <a:t>15/05/2022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EF80FAA-EB1B-42AC-A032-C7E1792AF3EF}" type="slidenum">
              <a:rPr lang="fr-FR" smtClean="0"/>
              <a:t>‹N°›</a:t>
            </a:fld>
            <a:endParaRPr lang="fr-FR"/>
          </a:p>
        </p:txBody>
      </p:sp>
    </p:spTree>
    <p:extLst>
      <p:ext uri="{BB962C8B-B14F-4D97-AF65-F5344CB8AC3E}">
        <p14:creationId xmlns:p14="http://schemas.microsoft.com/office/powerpoint/2010/main" val="4243221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8275719-5279-44F2-A358-F8E0313FB563}" type="datetimeFigureOut">
              <a:rPr lang="fr-FR" smtClean="0"/>
              <a:t>15/05/2022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EF80FAA-EB1B-42AC-A032-C7E1792AF3EF}" type="slidenum">
              <a:rPr lang="fr-FR" smtClean="0"/>
              <a:t>‹N°›</a:t>
            </a:fld>
            <a:endParaRPr lang="fr-FR"/>
          </a:p>
        </p:txBody>
      </p:sp>
    </p:spTree>
    <p:extLst>
      <p:ext uri="{BB962C8B-B14F-4D97-AF65-F5344CB8AC3E}">
        <p14:creationId xmlns:p14="http://schemas.microsoft.com/office/powerpoint/2010/main" val="1833075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8275719-5279-44F2-A358-F8E0313FB563}" type="datetimeFigureOut">
              <a:rPr lang="fr-FR" smtClean="0"/>
              <a:t>15/05/2022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EF80FAA-EB1B-42AC-A032-C7E1792AF3EF}" type="slidenum">
              <a:rPr lang="fr-FR" smtClean="0"/>
              <a:t>‹N°›</a:t>
            </a:fld>
            <a:endParaRPr lang="fr-FR"/>
          </a:p>
        </p:txBody>
      </p:sp>
    </p:spTree>
    <p:extLst>
      <p:ext uri="{BB962C8B-B14F-4D97-AF65-F5344CB8AC3E}">
        <p14:creationId xmlns:p14="http://schemas.microsoft.com/office/powerpoint/2010/main" val="4063853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88275719-5279-44F2-A358-F8E0313FB563}" type="datetimeFigureOut">
              <a:rPr lang="fr-FR" smtClean="0"/>
              <a:t>15/05/2022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EF80FAA-EB1B-42AC-A032-C7E1792AF3EF}" type="slidenum">
              <a:rPr lang="fr-FR" smtClean="0"/>
              <a:t>‹N°›</a:t>
            </a:fld>
            <a:endParaRPr lang="fr-FR"/>
          </a:p>
        </p:txBody>
      </p:sp>
    </p:spTree>
    <p:extLst>
      <p:ext uri="{BB962C8B-B14F-4D97-AF65-F5344CB8AC3E}">
        <p14:creationId xmlns:p14="http://schemas.microsoft.com/office/powerpoint/2010/main" val="1502449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88275719-5279-44F2-A358-F8E0313FB563}" type="datetimeFigureOut">
              <a:rPr lang="fr-FR" smtClean="0"/>
              <a:t>15/05/2022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EF80FAA-EB1B-42AC-A032-C7E1792AF3EF}" type="slidenum">
              <a:rPr lang="fr-FR" smtClean="0"/>
              <a:t>‹N°›</a:t>
            </a:fld>
            <a:endParaRPr lang="fr-FR"/>
          </a:p>
        </p:txBody>
      </p:sp>
    </p:spTree>
    <p:extLst>
      <p:ext uri="{BB962C8B-B14F-4D97-AF65-F5344CB8AC3E}">
        <p14:creationId xmlns:p14="http://schemas.microsoft.com/office/powerpoint/2010/main" val="1461097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88275719-5279-44F2-A358-F8E0313FB563}" type="datetimeFigureOut">
              <a:rPr lang="fr-FR" smtClean="0"/>
              <a:t>15/05/2022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CEF80FAA-EB1B-42AC-A032-C7E1792AF3EF}" type="slidenum">
              <a:rPr lang="fr-FR" smtClean="0"/>
              <a:t>‹N°›</a:t>
            </a:fld>
            <a:endParaRPr lang="fr-FR"/>
          </a:p>
        </p:txBody>
      </p:sp>
    </p:spTree>
    <p:extLst>
      <p:ext uri="{BB962C8B-B14F-4D97-AF65-F5344CB8AC3E}">
        <p14:creationId xmlns:p14="http://schemas.microsoft.com/office/powerpoint/2010/main" val="603648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88275719-5279-44F2-A358-F8E0313FB563}" type="datetimeFigureOut">
              <a:rPr lang="fr-FR" smtClean="0"/>
              <a:t>15/05/2022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CEF80FAA-EB1B-42AC-A032-C7E1792AF3EF}" type="slidenum">
              <a:rPr lang="fr-FR" smtClean="0"/>
              <a:t>‹N°›</a:t>
            </a:fld>
            <a:endParaRPr lang="fr-FR"/>
          </a:p>
        </p:txBody>
      </p:sp>
    </p:spTree>
    <p:extLst>
      <p:ext uri="{BB962C8B-B14F-4D97-AF65-F5344CB8AC3E}">
        <p14:creationId xmlns:p14="http://schemas.microsoft.com/office/powerpoint/2010/main" val="66852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275719-5279-44F2-A358-F8E0313FB563}" type="datetimeFigureOut">
              <a:rPr lang="fr-FR" smtClean="0"/>
              <a:t>15/05/2022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CEF80FAA-EB1B-42AC-A032-C7E1792AF3EF}" type="slidenum">
              <a:rPr lang="fr-FR" smtClean="0"/>
              <a:t>‹N°›</a:t>
            </a:fld>
            <a:endParaRPr lang="fr-FR"/>
          </a:p>
        </p:txBody>
      </p:sp>
    </p:spTree>
    <p:extLst>
      <p:ext uri="{BB962C8B-B14F-4D97-AF65-F5344CB8AC3E}">
        <p14:creationId xmlns:p14="http://schemas.microsoft.com/office/powerpoint/2010/main" val="1505552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88275719-5279-44F2-A358-F8E0313FB563}" type="datetimeFigureOut">
              <a:rPr lang="fr-FR" smtClean="0"/>
              <a:t>15/05/2022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EF80FAA-EB1B-42AC-A032-C7E1792AF3EF}" type="slidenum">
              <a:rPr lang="fr-FR" smtClean="0"/>
              <a:t>‹N°›</a:t>
            </a:fld>
            <a:endParaRPr lang="fr-FR"/>
          </a:p>
        </p:txBody>
      </p:sp>
    </p:spTree>
    <p:extLst>
      <p:ext uri="{BB962C8B-B14F-4D97-AF65-F5344CB8AC3E}">
        <p14:creationId xmlns:p14="http://schemas.microsoft.com/office/powerpoint/2010/main" val="2628600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88275719-5279-44F2-A358-F8E0313FB563}" type="datetimeFigureOut">
              <a:rPr lang="fr-FR" smtClean="0"/>
              <a:t>15/05/2022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EF80FAA-EB1B-42AC-A032-C7E1792AF3EF}" type="slidenum">
              <a:rPr lang="fr-FR" smtClean="0"/>
              <a:t>‹N°›</a:t>
            </a:fld>
            <a:endParaRPr lang="fr-FR"/>
          </a:p>
        </p:txBody>
      </p:sp>
    </p:spTree>
    <p:extLst>
      <p:ext uri="{BB962C8B-B14F-4D97-AF65-F5344CB8AC3E}">
        <p14:creationId xmlns:p14="http://schemas.microsoft.com/office/powerpoint/2010/main" val="470396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8275719-5279-44F2-A358-F8E0313FB563}" type="datetimeFigureOut">
              <a:rPr lang="fr-FR" smtClean="0"/>
              <a:t>15/05/2022</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EF80FAA-EB1B-42AC-A032-C7E1792AF3EF}" type="slidenum">
              <a:rPr lang="fr-FR" smtClean="0"/>
              <a:t>‹N°›</a:t>
            </a:fld>
            <a:endParaRPr lang="fr-FR"/>
          </a:p>
        </p:txBody>
      </p:sp>
    </p:spTree>
    <p:extLst>
      <p:ext uri="{BB962C8B-B14F-4D97-AF65-F5344CB8AC3E}">
        <p14:creationId xmlns:p14="http://schemas.microsoft.com/office/powerpoint/2010/main" val="2306292902"/>
      </p:ext>
    </p:extLst>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 id="2147483808" r:id="rId12"/>
    <p:sldLayoutId id="2147483809" r:id="rId13"/>
    <p:sldLayoutId id="2147483810" r:id="rId14"/>
    <p:sldLayoutId id="2147483811" r:id="rId15"/>
    <p:sldLayoutId id="214748381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Rectangle 3"/>
          <p:cNvSpPr/>
          <p:nvPr/>
        </p:nvSpPr>
        <p:spPr>
          <a:xfrm>
            <a:off x="677334" y="447579"/>
            <a:ext cx="8748215" cy="6215548"/>
          </a:xfrm>
          <a:prstGeom prst="rect">
            <a:avLst/>
          </a:prstGeom>
        </p:spPr>
        <p:txBody>
          <a:bodyPr wrap="square">
            <a:spAutoFit/>
          </a:bodyPr>
          <a:lstStyle/>
          <a:p>
            <a:pPr algn="ctr" rtl="1">
              <a:lnSpc>
                <a:spcPct val="115000"/>
              </a:lnSpc>
              <a:spcAft>
                <a:spcPts val="0"/>
              </a:spcAft>
              <a:tabLst>
                <a:tab pos="5379085" algn="r"/>
              </a:tabLst>
            </a:pPr>
            <a:r>
              <a:rPr lang="ar-SA" sz="4000" dirty="0">
                <a:latin typeface="Calibri" panose="020F0502020204030204" pitchFamily="34" charset="0"/>
                <a:ea typeface="Calibri" panose="020F0502020204030204" pitchFamily="34" charset="0"/>
                <a:cs typeface="Times New Roman" panose="02020603050405020304" pitchFamily="18" charset="0"/>
              </a:rPr>
              <a:t> </a:t>
            </a:r>
            <a:r>
              <a:rPr lang="ar-SA" sz="40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طرق الدخول الى الاسواق الدولية</a:t>
            </a:r>
            <a:endParaRPr lang="fr-FR" sz="32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0"/>
              </a:spcAft>
              <a:tabLst>
                <a:tab pos="5379085" algn="r"/>
              </a:tabLst>
            </a:pPr>
            <a:r>
              <a:rPr lang="ar-SA" sz="3600" dirty="0">
                <a:latin typeface="Calibri" panose="020F0502020204030204" pitchFamily="34" charset="0"/>
                <a:ea typeface="Calibri" panose="020F0502020204030204" pitchFamily="34" charset="0"/>
                <a:cs typeface="Times New Roman" panose="02020603050405020304" pitchFamily="18" charset="0"/>
              </a:rPr>
              <a:t>1- التصدير:</a:t>
            </a:r>
            <a:endParaRPr lang="fr-FR" sz="28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0"/>
              </a:spcAft>
              <a:tabLst>
                <a:tab pos="5379085" algn="r"/>
              </a:tabLst>
            </a:pPr>
            <a:r>
              <a:rPr lang="ar-SA" sz="3600" dirty="0">
                <a:latin typeface="Calibri" panose="020F0502020204030204" pitchFamily="34" charset="0"/>
                <a:ea typeface="Calibri" panose="020F0502020204030204" pitchFamily="34" charset="0"/>
                <a:cs typeface="Times New Roman" panose="02020603050405020304" pitchFamily="18" charset="0"/>
              </a:rPr>
              <a:t>تقوم المؤسسة ببيع منتجاتها الى افراد او هيئات متواجدة في دول اخري، ويتم التصدير وفقاً لقوانين الدولة المصدرة والدولة المستوردة حتى لا تتعرض المؤسسة او المشترين الى المشكلات او العقوبات، هذا ويعد التصدير اهم واكثر الطرق </a:t>
            </a:r>
            <a:r>
              <a:rPr lang="ar-SA" sz="3600" dirty="0" err="1">
                <a:latin typeface="Calibri" panose="020F0502020204030204" pitchFamily="34" charset="0"/>
                <a:ea typeface="Calibri" panose="020F0502020204030204" pitchFamily="34" charset="0"/>
                <a:cs typeface="Times New Roman" panose="02020603050405020304" pitchFamily="18" charset="0"/>
              </a:rPr>
              <a:t>التى</a:t>
            </a:r>
            <a:r>
              <a:rPr lang="ar-SA" sz="3600" dirty="0">
                <a:latin typeface="Calibri" panose="020F0502020204030204" pitchFamily="34" charset="0"/>
                <a:ea typeface="Calibri" panose="020F0502020204030204" pitchFamily="34" charset="0"/>
                <a:cs typeface="Times New Roman" panose="02020603050405020304" pitchFamily="18" charset="0"/>
              </a:rPr>
              <a:t> تعتمد عليها المؤسسات في دخول الاسواق الدولية، حيث تتم دراسة السوق الدولي جيداً ومعرفة </a:t>
            </a:r>
            <a:r>
              <a:rPr lang="ar-SA" sz="3600" dirty="0" err="1">
                <a:latin typeface="Calibri" panose="020F0502020204030204" pitchFamily="34" charset="0"/>
                <a:ea typeface="Calibri" panose="020F0502020204030204" pitchFamily="34" charset="0"/>
                <a:cs typeface="Times New Roman" panose="02020603050405020304" pitchFamily="18" charset="0"/>
              </a:rPr>
              <a:t>حاجاتة</a:t>
            </a:r>
            <a:r>
              <a:rPr lang="ar-SA" sz="3600" dirty="0">
                <a:latin typeface="Calibri" panose="020F0502020204030204" pitchFamily="34" charset="0"/>
                <a:ea typeface="Calibri" panose="020F0502020204030204" pitchFamily="34" charset="0"/>
                <a:cs typeface="Times New Roman" panose="02020603050405020304" pitchFamily="18" charset="0"/>
              </a:rPr>
              <a:t> </a:t>
            </a:r>
            <a:r>
              <a:rPr lang="ar-SA" sz="3600" dirty="0" err="1">
                <a:latin typeface="Calibri" panose="020F0502020204030204" pitchFamily="34" charset="0"/>
                <a:ea typeface="Calibri" panose="020F0502020204030204" pitchFamily="34" charset="0"/>
                <a:cs typeface="Times New Roman" panose="02020603050405020304" pitchFamily="18" charset="0"/>
              </a:rPr>
              <a:t>ومتطلباتة</a:t>
            </a:r>
            <a:r>
              <a:rPr lang="ar-SA" sz="3600" dirty="0">
                <a:latin typeface="Calibri" panose="020F0502020204030204" pitchFamily="34" charset="0"/>
                <a:ea typeface="Calibri" panose="020F0502020204030204" pitchFamily="34" charset="0"/>
                <a:cs typeface="Times New Roman" panose="02020603050405020304" pitchFamily="18" charset="0"/>
              </a:rPr>
              <a:t> لتضمن المؤسسة النجاح.</a:t>
            </a:r>
            <a:endParaRPr lang="fr-FR" sz="28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0"/>
              </a:spcAft>
              <a:tabLst>
                <a:tab pos="5379085" algn="r"/>
              </a:tabLst>
            </a:pPr>
            <a:r>
              <a:rPr lang="ar-SA" dirty="0">
                <a:latin typeface="Calibri" panose="020F0502020204030204" pitchFamily="34" charset="0"/>
                <a:ea typeface="Calibri" panose="020F0502020204030204" pitchFamily="34" charset="0"/>
                <a:cs typeface="Times New Roman" panose="02020603050405020304" pitchFamily="18" charset="0"/>
              </a:rPr>
              <a:t>  </a:t>
            </a:r>
            <a:endParaRPr lang="fr-FR" dirty="0" smtClean="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99437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SA" dirty="0">
                <a:latin typeface="Calibri" panose="020F0502020204030204" pitchFamily="34" charset="0"/>
                <a:ea typeface="Calibri" panose="020F0502020204030204" pitchFamily="34" charset="0"/>
                <a:cs typeface="Times New Roman" panose="02020603050405020304" pitchFamily="18" charset="0"/>
              </a:rPr>
              <a:t>2- حق الامتياز (</a:t>
            </a:r>
            <a:r>
              <a:rPr lang="ar-SA" dirty="0" err="1">
                <a:latin typeface="Calibri" panose="020F0502020204030204" pitchFamily="34" charset="0"/>
                <a:ea typeface="Calibri" panose="020F0502020204030204" pitchFamily="34" charset="0"/>
                <a:cs typeface="Times New Roman" panose="02020603050405020304" pitchFamily="18" charset="0"/>
              </a:rPr>
              <a:t>الفرنشايز</a:t>
            </a:r>
            <a:r>
              <a:rPr lang="ar-SA" dirty="0">
                <a:latin typeface="Calibri" panose="020F0502020204030204" pitchFamily="34" charset="0"/>
                <a:ea typeface="Calibri" panose="020F0502020204030204" pitchFamily="34" charset="0"/>
                <a:cs typeface="Times New Roman" panose="02020603050405020304" pitchFamily="18" charset="0"/>
              </a:rPr>
              <a:t>):</a:t>
            </a:r>
            <a:r>
              <a:rPr lang="fr-FR" sz="2800" dirty="0">
                <a:latin typeface="Calibri" panose="020F0502020204030204" pitchFamily="34" charset="0"/>
                <a:ea typeface="Calibri" panose="020F0502020204030204" pitchFamily="34" charset="0"/>
                <a:cs typeface="Arial" panose="020B0604020202020204" pitchFamily="34" charset="0"/>
              </a:rPr>
              <a:t/>
            </a:r>
            <a:br>
              <a:rPr lang="fr-FR" sz="28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677333" y="1364777"/>
            <a:ext cx="9340123" cy="4676586"/>
          </a:xfrm>
        </p:spPr>
        <p:txBody>
          <a:bodyPr>
            <a:normAutofit fontScale="92500" lnSpcReduction="10000"/>
          </a:bodyPr>
          <a:lstStyle/>
          <a:p>
            <a:pPr algn="just" rtl="1">
              <a:lnSpc>
                <a:spcPct val="115000"/>
              </a:lnSpc>
              <a:tabLst>
                <a:tab pos="5379085" algn="r"/>
              </a:tabLst>
            </a:pPr>
            <a:r>
              <a:rPr lang="ar-SA" sz="3300" dirty="0" smtClean="0">
                <a:latin typeface="Calibri" panose="020F0502020204030204" pitchFamily="34" charset="0"/>
                <a:ea typeface="Calibri" panose="020F0502020204030204" pitchFamily="34" charset="0"/>
                <a:cs typeface="Times New Roman" panose="02020603050405020304" pitchFamily="18" charset="0"/>
              </a:rPr>
              <a:t>وهو </a:t>
            </a:r>
            <a:r>
              <a:rPr lang="ar-SA" sz="3300" dirty="0">
                <a:latin typeface="Calibri" panose="020F0502020204030204" pitchFamily="34" charset="0"/>
                <a:ea typeface="Calibri" panose="020F0502020204030204" pitchFamily="34" charset="0"/>
                <a:cs typeface="Times New Roman" panose="02020603050405020304" pitchFamily="18" charset="0"/>
              </a:rPr>
              <a:t>"عقد بين طرفين مستقلين قانونيا واقتصاديا يقوم بمقتضاه أحد طرفيه والذي يطلق عليه مانح الامتياز ((</a:t>
            </a:r>
            <a:r>
              <a:rPr lang="fr-FR" sz="3300" dirty="0" err="1">
                <a:latin typeface="Times New Roman" panose="02020603050405020304" pitchFamily="18" charset="0"/>
                <a:ea typeface="Calibri" panose="020F0502020204030204" pitchFamily="34" charset="0"/>
                <a:cs typeface="Arial" panose="020B0604020202020204" pitchFamily="34" charset="0"/>
              </a:rPr>
              <a:t>Franchisor</a:t>
            </a:r>
            <a:r>
              <a:rPr lang="ar-SA" sz="3300" dirty="0">
                <a:latin typeface="Calibri" panose="020F0502020204030204" pitchFamily="34" charset="0"/>
                <a:ea typeface="Calibri" panose="020F0502020204030204" pitchFamily="34" charset="0"/>
                <a:cs typeface="Times New Roman" panose="02020603050405020304" pitchFamily="18" charset="0"/>
              </a:rPr>
              <a:t>)) بمنح الطرف الأخر والذي يطلق عليه ممنوح الامتياز (( </a:t>
            </a:r>
            <a:r>
              <a:rPr lang="fr-FR" sz="3300" dirty="0" err="1">
                <a:latin typeface="Times New Roman" panose="02020603050405020304" pitchFamily="18" charset="0"/>
                <a:ea typeface="Calibri" panose="020F0502020204030204" pitchFamily="34" charset="0"/>
                <a:cs typeface="Arial" panose="020B0604020202020204" pitchFamily="34" charset="0"/>
              </a:rPr>
              <a:t>Franchisee</a:t>
            </a:r>
            <a:r>
              <a:rPr lang="ar-SA" sz="3300" dirty="0">
                <a:latin typeface="Calibri" panose="020F0502020204030204" pitchFamily="34" charset="0"/>
                <a:ea typeface="Calibri" panose="020F0502020204030204" pitchFamily="34" charset="0"/>
                <a:cs typeface="Times New Roman" panose="02020603050405020304" pitchFamily="18" charset="0"/>
              </a:rPr>
              <a:t>)) الموافقة على استخدام حق أو أكثر من حقوق الملكية الفكرية والصناعية أو المعرفة الفنية لإنتاج سلعة أو توزيع منتجاته أو خدماته تحت العلامة التجارية التي ينتجها أو يستخدمها مانح الامتياز ووفقا لتعليماته وتحت إشرافه حصريا في منطقة جغرافية محددة ولفترة زمنية محددة مع التزامه بتقديم المساعدة الفنية وذلك مقابل مادي أو الحصول على مزايا أو مصالح اقتصادية.</a:t>
            </a:r>
            <a:endParaRPr lang="fr-FR" sz="3300" dirty="0">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31824281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SA" dirty="0">
                <a:latin typeface="Calibri" panose="020F0502020204030204" pitchFamily="34" charset="0"/>
                <a:ea typeface="Calibri" panose="020F0502020204030204" pitchFamily="34" charset="0"/>
                <a:cs typeface="Times New Roman" panose="02020603050405020304" pitchFamily="18" charset="0"/>
              </a:rPr>
              <a:t>3- المشاريع المشتركة:</a:t>
            </a:r>
            <a:r>
              <a:rPr lang="fr-FR" sz="2800" dirty="0">
                <a:latin typeface="Calibri" panose="020F0502020204030204" pitchFamily="34" charset="0"/>
                <a:ea typeface="Calibri" panose="020F0502020204030204" pitchFamily="34" charset="0"/>
                <a:cs typeface="Arial" panose="020B0604020202020204" pitchFamily="34" charset="0"/>
              </a:rPr>
              <a:t/>
            </a:r>
            <a:br>
              <a:rPr lang="fr-FR" sz="28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458970" y="1601030"/>
            <a:ext cx="9285532" cy="3880773"/>
          </a:xfrm>
        </p:spPr>
        <p:txBody>
          <a:bodyPr>
            <a:normAutofit fontScale="92500"/>
          </a:bodyPr>
          <a:lstStyle/>
          <a:p>
            <a:pPr algn="just" rtl="1">
              <a:lnSpc>
                <a:spcPct val="115000"/>
              </a:lnSpc>
              <a:tabLst>
                <a:tab pos="5379085" algn="r"/>
              </a:tabLst>
            </a:pPr>
            <a:r>
              <a:rPr lang="ar-SA" sz="3600" dirty="0" smtClean="0">
                <a:latin typeface="Calibri" panose="020F0502020204030204" pitchFamily="34" charset="0"/>
                <a:ea typeface="Calibri" panose="020F0502020204030204" pitchFamily="34" charset="0"/>
                <a:cs typeface="Times New Roman" panose="02020603050405020304" pitchFamily="18" charset="0"/>
              </a:rPr>
              <a:t>تعد </a:t>
            </a:r>
            <a:r>
              <a:rPr lang="ar-SA" sz="3600" dirty="0">
                <a:latin typeface="Calibri" panose="020F0502020204030204" pitchFamily="34" charset="0"/>
                <a:ea typeface="Calibri" panose="020F0502020204030204" pitchFamily="34" charset="0"/>
                <a:cs typeface="Times New Roman" panose="02020603050405020304" pitchFamily="18" charset="0"/>
              </a:rPr>
              <a:t>المشاريع المشتركة من احدى الطرق الشهيرة </a:t>
            </a:r>
            <a:r>
              <a:rPr lang="ar-SA" sz="3600" dirty="0" err="1">
                <a:latin typeface="Calibri" panose="020F0502020204030204" pitchFamily="34" charset="0"/>
                <a:ea typeface="Calibri" panose="020F0502020204030204" pitchFamily="34" charset="0"/>
                <a:cs typeface="Times New Roman" panose="02020603050405020304" pitchFamily="18" charset="0"/>
              </a:rPr>
              <a:t>التى</a:t>
            </a:r>
            <a:r>
              <a:rPr lang="ar-SA" sz="3600" dirty="0">
                <a:latin typeface="Calibri" panose="020F0502020204030204" pitchFamily="34" charset="0"/>
                <a:ea typeface="Calibri" panose="020F0502020204030204" pitchFamily="34" charset="0"/>
                <a:cs typeface="Times New Roman" panose="02020603050405020304" pitchFamily="18" charset="0"/>
              </a:rPr>
              <a:t> تعتمد عليها المؤسسات او الشركات </a:t>
            </a:r>
            <a:r>
              <a:rPr lang="ar-SA" sz="3600" dirty="0" err="1">
                <a:latin typeface="Calibri" panose="020F0502020204030204" pitchFamily="34" charset="0"/>
                <a:ea typeface="Calibri" panose="020F0502020204030204" pitchFamily="34" charset="0"/>
                <a:cs typeface="Times New Roman" panose="02020603050405020304" pitchFamily="18" charset="0"/>
              </a:rPr>
              <a:t>الكبري</a:t>
            </a:r>
            <a:r>
              <a:rPr lang="ar-SA" sz="3600" dirty="0">
                <a:latin typeface="Calibri" panose="020F0502020204030204" pitchFamily="34" charset="0"/>
                <a:ea typeface="Calibri" panose="020F0502020204030204" pitchFamily="34" charset="0"/>
                <a:cs typeface="Times New Roman" panose="02020603050405020304" pitchFamily="18" charset="0"/>
              </a:rPr>
              <a:t> في دخول الاسواق الدولية، وهي "اتفاق طرفان او اكثر من دولتين مختلفتين بصفة دائمة، مع عدم اقتصار المشاركة بينهما او بينهم في حصة رأس المال فقط وانما تمتد المشاركة الى الادارة والخبرات والمساهمة في المراحل الانتاجية والتسويقية وغيرهم من النواحي الأخرى".</a:t>
            </a:r>
            <a:endParaRPr lang="fr-FR" sz="2800" dirty="0">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1929786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99912" y="913335"/>
            <a:ext cx="8596668" cy="1320800"/>
          </a:xfrm>
        </p:spPr>
        <p:txBody>
          <a:bodyPr/>
          <a:lstStyle/>
          <a:p>
            <a:pPr algn="ctr"/>
            <a:r>
              <a:rPr lang="ar-SA" dirty="0">
                <a:latin typeface="Calibri" panose="020F0502020204030204" pitchFamily="34" charset="0"/>
                <a:ea typeface="Calibri" panose="020F0502020204030204" pitchFamily="34" charset="0"/>
                <a:cs typeface="Times New Roman" panose="02020603050405020304" pitchFamily="18" charset="0"/>
              </a:rPr>
              <a:t>4- الاستثمار المباشر:</a:t>
            </a:r>
            <a:r>
              <a:rPr lang="fr-FR" sz="2800" dirty="0">
                <a:latin typeface="Calibri" panose="020F0502020204030204" pitchFamily="34" charset="0"/>
                <a:ea typeface="Calibri" panose="020F0502020204030204" pitchFamily="34" charset="0"/>
                <a:cs typeface="Arial" panose="020B0604020202020204" pitchFamily="34" charset="0"/>
              </a:rPr>
              <a:t/>
            </a:r>
            <a:br>
              <a:rPr lang="fr-FR" sz="28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322490" y="1800439"/>
            <a:ext cx="9558489" cy="3880773"/>
          </a:xfrm>
        </p:spPr>
        <p:txBody>
          <a:bodyPr>
            <a:noAutofit/>
          </a:bodyPr>
          <a:lstStyle/>
          <a:p>
            <a:pPr algn="just" rtl="1">
              <a:lnSpc>
                <a:spcPct val="115000"/>
              </a:lnSpc>
              <a:tabLst>
                <a:tab pos="5379085" algn="r"/>
              </a:tabLst>
            </a:pPr>
            <a:r>
              <a:rPr lang="ar-SA" sz="3200" dirty="0" smtClean="0">
                <a:latin typeface="Calibri" panose="020F0502020204030204" pitchFamily="34" charset="0"/>
                <a:ea typeface="Calibri" panose="020F0502020204030204" pitchFamily="34" charset="0"/>
                <a:cs typeface="Times New Roman" panose="02020603050405020304" pitchFamily="18" charset="0"/>
              </a:rPr>
              <a:t>ويعنى </a:t>
            </a:r>
            <a:r>
              <a:rPr lang="ar-SA" sz="3200" dirty="0">
                <a:latin typeface="Calibri" panose="020F0502020204030204" pitchFamily="34" charset="0"/>
                <a:ea typeface="Calibri" panose="020F0502020204030204" pitchFamily="34" charset="0"/>
                <a:cs typeface="Times New Roman" panose="02020603050405020304" pitchFamily="18" charset="0"/>
              </a:rPr>
              <a:t>قيام المؤسسة بإنشاء فرع او فروع </a:t>
            </a:r>
            <a:r>
              <a:rPr lang="ar-SA" sz="3200" dirty="0" err="1">
                <a:latin typeface="Calibri" panose="020F0502020204030204" pitchFamily="34" charset="0"/>
                <a:ea typeface="Calibri" panose="020F0502020204030204" pitchFamily="34" charset="0"/>
                <a:cs typeface="Times New Roman" panose="02020603050405020304" pitchFamily="18" charset="0"/>
              </a:rPr>
              <a:t>للانتاج</a:t>
            </a:r>
            <a:r>
              <a:rPr lang="ar-SA" sz="3200" dirty="0">
                <a:latin typeface="Calibri" panose="020F0502020204030204" pitchFamily="34" charset="0"/>
                <a:ea typeface="Calibri" panose="020F0502020204030204" pitchFamily="34" charset="0"/>
                <a:cs typeface="Times New Roman" panose="02020603050405020304" pitchFamily="18" charset="0"/>
              </a:rPr>
              <a:t> او التوزيع في الدولة المضيفة عن طريق التملك المطلق، </a:t>
            </a:r>
            <a:r>
              <a:rPr lang="ar-SA" sz="3200" dirty="0" err="1">
                <a:latin typeface="Calibri" panose="020F0502020204030204" pitchFamily="34" charset="0"/>
                <a:ea typeface="Calibri" panose="020F0502020204030204" pitchFamily="34" charset="0"/>
                <a:cs typeface="Times New Roman" panose="02020603050405020304" pitchFamily="18" charset="0"/>
              </a:rPr>
              <a:t>وهذة</a:t>
            </a:r>
            <a:r>
              <a:rPr lang="ar-SA" sz="3200" dirty="0">
                <a:latin typeface="Calibri" panose="020F0502020204030204" pitchFamily="34" charset="0"/>
                <a:ea typeface="Calibri" panose="020F0502020204030204" pitchFamily="34" charset="0"/>
                <a:cs typeface="Times New Roman" panose="02020603050405020304" pitchFamily="18" charset="0"/>
              </a:rPr>
              <a:t> الطريقة تعد الاكثر استخدماً وتفضيلاً من قبل المؤسسات </a:t>
            </a:r>
            <a:r>
              <a:rPr lang="ar-SA" sz="3200" dirty="0" err="1">
                <a:latin typeface="Calibri" panose="020F0502020204030204" pitchFamily="34" charset="0"/>
                <a:ea typeface="Calibri" panose="020F0502020204030204" pitchFamily="34" charset="0"/>
                <a:cs typeface="Times New Roman" panose="02020603050405020304" pitchFamily="18" charset="0"/>
              </a:rPr>
              <a:t>الكبري</a:t>
            </a:r>
            <a:r>
              <a:rPr lang="ar-SA" sz="3200" dirty="0">
                <a:latin typeface="Calibri" panose="020F0502020204030204" pitchFamily="34" charset="0"/>
                <a:ea typeface="Calibri" panose="020F0502020204030204" pitchFamily="34" charset="0"/>
                <a:cs typeface="Times New Roman" panose="02020603050405020304" pitchFamily="18" charset="0"/>
              </a:rPr>
              <a:t> على الرغم من ارتفاع تكاليفها، هذا وقد انتشرت </a:t>
            </a:r>
            <a:r>
              <a:rPr lang="ar-SA" sz="3200" dirty="0" err="1">
                <a:latin typeface="Calibri" panose="020F0502020204030204" pitchFamily="34" charset="0"/>
                <a:ea typeface="Calibri" panose="020F0502020204030204" pitchFamily="34" charset="0"/>
                <a:cs typeface="Times New Roman" panose="02020603050405020304" pitchFamily="18" charset="0"/>
              </a:rPr>
              <a:t>هذة</a:t>
            </a:r>
            <a:r>
              <a:rPr lang="ar-SA" sz="3200" dirty="0">
                <a:latin typeface="Calibri" panose="020F0502020204030204" pitchFamily="34" charset="0"/>
                <a:ea typeface="Calibri" panose="020F0502020204030204" pitchFamily="34" charset="0"/>
                <a:cs typeface="Times New Roman" panose="02020603050405020304" pitchFamily="18" charset="0"/>
              </a:rPr>
              <a:t> الطريقة اكثر بعد ظهور ما يسمي بسياسات الانفتاح </a:t>
            </a:r>
            <a:r>
              <a:rPr lang="ar-SA" sz="3200" dirty="0" err="1">
                <a:latin typeface="Calibri" panose="020F0502020204030204" pitchFamily="34" charset="0"/>
                <a:ea typeface="Calibri" panose="020F0502020204030204" pitchFamily="34" charset="0"/>
                <a:cs typeface="Times New Roman" panose="02020603050405020304" pitchFamily="18" charset="0"/>
              </a:rPr>
              <a:t>التى</a:t>
            </a:r>
            <a:r>
              <a:rPr lang="ar-SA" sz="3200" dirty="0">
                <a:latin typeface="Calibri" panose="020F0502020204030204" pitchFamily="34" charset="0"/>
                <a:ea typeface="Calibri" panose="020F0502020204030204" pitchFamily="34" charset="0"/>
                <a:cs typeface="Times New Roman" panose="02020603050405020304" pitchFamily="18" charset="0"/>
              </a:rPr>
              <a:t> تشهدها الدول الاسيوية والامريكية وبعض الدول الافريقية.</a:t>
            </a:r>
            <a:endParaRPr lang="fr-FR" sz="2400" dirty="0">
              <a:latin typeface="Calibri" panose="020F0502020204030204" pitchFamily="34" charset="0"/>
              <a:ea typeface="Calibri" panose="020F0502020204030204" pitchFamily="34" charset="0"/>
              <a:cs typeface="Arial" panose="020B0604020202020204" pitchFamily="34" charset="0"/>
            </a:endParaRPr>
          </a:p>
          <a:p>
            <a:endParaRPr lang="fr-FR" sz="2000" dirty="0"/>
          </a:p>
        </p:txBody>
      </p:sp>
    </p:spTree>
    <p:extLst>
      <p:ext uri="{BB962C8B-B14F-4D97-AF65-F5344CB8AC3E}">
        <p14:creationId xmlns:p14="http://schemas.microsoft.com/office/powerpoint/2010/main" val="15904610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fr-FR" dirty="0" smtClean="0">
                <a:latin typeface="Calibri" panose="020F0502020204030204" pitchFamily="34" charset="0"/>
                <a:ea typeface="Calibri" panose="020F0502020204030204" pitchFamily="34" charset="0"/>
                <a:cs typeface="Times New Roman" panose="02020603050405020304" pitchFamily="18" charset="0"/>
              </a:rPr>
              <a:t>-5- </a:t>
            </a:r>
            <a:r>
              <a:rPr lang="ar-SA" dirty="0" smtClean="0">
                <a:latin typeface="Calibri" panose="020F0502020204030204" pitchFamily="34" charset="0"/>
                <a:ea typeface="Calibri" panose="020F0502020204030204" pitchFamily="34" charset="0"/>
                <a:cs typeface="Times New Roman" panose="02020603050405020304" pitchFamily="18" charset="0"/>
              </a:rPr>
              <a:t>التحالفات </a:t>
            </a:r>
            <a:r>
              <a:rPr lang="ar-SA" dirty="0">
                <a:latin typeface="Calibri" panose="020F0502020204030204" pitchFamily="34" charset="0"/>
                <a:ea typeface="Calibri" panose="020F0502020204030204" pitchFamily="34" charset="0"/>
                <a:cs typeface="Times New Roman" panose="02020603050405020304" pitchFamily="18" charset="0"/>
              </a:rPr>
              <a:t>الاستراتيجية العالمية</a:t>
            </a:r>
            <a:r>
              <a:rPr lang="fr-FR" dirty="0">
                <a:latin typeface="Times New Roman" panose="02020603050405020304" pitchFamily="18" charset="0"/>
                <a:ea typeface="Calibri" panose="020F0502020204030204" pitchFamily="34" charset="0"/>
                <a:cs typeface="Arial" panose="020B0604020202020204" pitchFamily="34" charset="0"/>
              </a:rPr>
              <a:t>:</a:t>
            </a:r>
            <a:r>
              <a:rPr lang="fr-FR" sz="2800" dirty="0">
                <a:latin typeface="Calibri" panose="020F0502020204030204" pitchFamily="34" charset="0"/>
                <a:ea typeface="Calibri" panose="020F0502020204030204" pitchFamily="34" charset="0"/>
                <a:cs typeface="Arial" panose="020B0604020202020204" pitchFamily="34" charset="0"/>
              </a:rPr>
              <a:t/>
            </a:r>
            <a:br>
              <a:rPr lang="fr-FR" sz="28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677334" y="1751156"/>
            <a:ext cx="8596668" cy="3880773"/>
          </a:xfrm>
        </p:spPr>
        <p:txBody>
          <a:bodyPr>
            <a:normAutofit/>
          </a:bodyPr>
          <a:lstStyle/>
          <a:p>
            <a:pPr algn="just" rtl="1">
              <a:lnSpc>
                <a:spcPct val="107000"/>
              </a:lnSpc>
            </a:pPr>
            <a:r>
              <a:rPr lang="fr-FR" sz="3200" dirty="0">
                <a:latin typeface="Times New Roman" panose="02020603050405020304" pitchFamily="18" charset="0"/>
                <a:ea typeface="Calibri" panose="020F0502020204030204" pitchFamily="34" charset="0"/>
                <a:cs typeface="Arial" panose="020B0604020202020204" pitchFamily="34" charset="0"/>
              </a:rPr>
              <a:t> </a:t>
            </a:r>
            <a:r>
              <a:rPr lang="ar-SA" sz="3200" dirty="0">
                <a:latin typeface="Calibri" panose="020F0502020204030204" pitchFamily="34" charset="0"/>
                <a:ea typeface="Calibri" panose="020F0502020204030204" pitchFamily="34" charset="0"/>
                <a:cs typeface="Times New Roman" panose="02020603050405020304" pitchFamily="18" charset="0"/>
              </a:rPr>
              <a:t>عرف جولاتي 1998 التحالفات </a:t>
            </a:r>
            <a:r>
              <a:rPr lang="ar-SA" sz="3200" dirty="0" err="1">
                <a:latin typeface="Calibri" panose="020F0502020204030204" pitchFamily="34" charset="0"/>
                <a:ea typeface="Calibri" panose="020F0502020204030204" pitchFamily="34" charset="0"/>
                <a:cs typeface="Times New Roman" panose="02020603050405020304" pitchFamily="18" charset="0"/>
              </a:rPr>
              <a:t>الإستراتيجية</a:t>
            </a:r>
            <a:r>
              <a:rPr lang="ar-SA" sz="3200" dirty="0">
                <a:latin typeface="Calibri" panose="020F0502020204030204" pitchFamily="34" charset="0"/>
                <a:ea typeface="Calibri" panose="020F0502020204030204" pitchFamily="34" charset="0"/>
                <a:cs typeface="Times New Roman" panose="02020603050405020304" pitchFamily="18" charset="0"/>
              </a:rPr>
              <a:t> بأنها اتفاق اختياري بين عدد من الشركات يتضمن تبادل وتقاسم أو تنمية منتجات أو تقنية أو خدمات لتحقيق أهداف مشتركة</a:t>
            </a:r>
            <a:r>
              <a:rPr lang="fr-FR" sz="3200" dirty="0">
                <a:latin typeface="Times New Roman" panose="02020603050405020304" pitchFamily="18" charset="0"/>
                <a:ea typeface="Calibri" panose="020F0502020204030204" pitchFamily="34" charset="0"/>
                <a:cs typeface="Arial" panose="020B0604020202020204" pitchFamily="34" charset="0"/>
              </a:rPr>
              <a:t>.</a:t>
            </a:r>
            <a:endParaRPr lang="fr-FR" sz="32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pPr>
            <a:r>
              <a:rPr lang="ar-SA" sz="3200" dirty="0">
                <a:latin typeface="Calibri" panose="020F0502020204030204" pitchFamily="34" charset="0"/>
                <a:ea typeface="Calibri" panose="020F0502020204030204" pitchFamily="34" charset="0"/>
                <a:cs typeface="Times New Roman" panose="02020603050405020304" pitchFamily="18" charset="0"/>
              </a:rPr>
              <a:t>التحالفات عبارة عن عقود بسيطة أو مركبة تتعدد أشكالها وتتسم بالمرونة وعدم الدقة تبرم اختياريا بين الشركات المستقلة لفترات مختلفة لتحقيق أهداف قصيرة أو </a:t>
            </a:r>
            <a:r>
              <a:rPr lang="ar-SA" sz="3200" dirty="0" err="1">
                <a:latin typeface="Calibri" panose="020F0502020204030204" pitchFamily="34" charset="0"/>
                <a:ea typeface="Calibri" panose="020F0502020204030204" pitchFamily="34" charset="0"/>
                <a:cs typeface="Times New Roman" panose="02020603050405020304" pitchFamily="18" charset="0"/>
              </a:rPr>
              <a:t>إستراتيجية</a:t>
            </a:r>
            <a:r>
              <a:rPr lang="ar-SA" sz="3200" dirty="0">
                <a:latin typeface="Calibri" panose="020F0502020204030204" pitchFamily="34" charset="0"/>
                <a:ea typeface="Calibri" panose="020F0502020204030204" pitchFamily="34" charset="0"/>
                <a:cs typeface="Times New Roman" panose="02020603050405020304" pitchFamily="18" charset="0"/>
              </a:rPr>
              <a:t> مالية أو غير مالية قابلة للتطور باستمرار</a:t>
            </a:r>
            <a:r>
              <a:rPr lang="fr-FR" sz="3200" dirty="0">
                <a:latin typeface="Times New Roman" panose="02020603050405020304" pitchFamily="18" charset="0"/>
                <a:ea typeface="Calibri" panose="020F0502020204030204" pitchFamily="34" charset="0"/>
                <a:cs typeface="Arial" panose="020B0604020202020204" pitchFamily="34" charset="0"/>
              </a:rPr>
              <a:t>.</a:t>
            </a:r>
          </a:p>
          <a:p>
            <a:endParaRPr lang="fr-FR" dirty="0"/>
          </a:p>
        </p:txBody>
      </p:sp>
    </p:spTree>
    <p:extLst>
      <p:ext uri="{BB962C8B-B14F-4D97-AF65-F5344CB8AC3E}">
        <p14:creationId xmlns:p14="http://schemas.microsoft.com/office/powerpoint/2010/main" val="27098842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SA" dirty="0">
                <a:latin typeface="Calibri" panose="020F0502020204030204" pitchFamily="34" charset="0"/>
                <a:ea typeface="Calibri" panose="020F0502020204030204" pitchFamily="34" charset="0"/>
                <a:cs typeface="Times New Roman" panose="02020603050405020304" pitchFamily="18" charset="0"/>
              </a:rPr>
              <a:t>أنواع التحالفات الاستراتيجية:</a:t>
            </a:r>
            <a:r>
              <a:rPr lang="fr-FR" sz="2800" dirty="0">
                <a:latin typeface="Calibri" panose="020F0502020204030204" pitchFamily="34" charset="0"/>
                <a:ea typeface="Calibri" panose="020F0502020204030204" pitchFamily="34" charset="0"/>
                <a:cs typeface="Arial" panose="020B0604020202020204" pitchFamily="34" charset="0"/>
              </a:rPr>
              <a:t/>
            </a:r>
            <a:br>
              <a:rPr lang="fr-FR" sz="28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527208" y="891347"/>
            <a:ext cx="9408362" cy="3880773"/>
          </a:xfrm>
        </p:spPr>
        <p:txBody>
          <a:bodyPr>
            <a:noAutofit/>
          </a:bodyPr>
          <a:lstStyle/>
          <a:p>
            <a:pPr algn="just" rtl="1">
              <a:lnSpc>
                <a:spcPct val="107000"/>
              </a:lnSpc>
            </a:pPr>
            <a:endParaRPr lang="fr-FR" sz="24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15000"/>
              </a:lnSpc>
              <a:buFont typeface="Symbol" panose="05050102010706020507" pitchFamily="18" charset="2"/>
              <a:buChar char=""/>
            </a:pPr>
            <a:r>
              <a:rPr lang="ar-SA" sz="3200" dirty="0" smtClean="0">
                <a:latin typeface="Calibri" panose="020F0502020204030204" pitchFamily="34" charset="0"/>
                <a:ea typeface="Calibri" panose="020F0502020204030204" pitchFamily="34" charset="0"/>
                <a:cs typeface="Times New Roman" panose="02020603050405020304" pitchFamily="18" charset="0"/>
              </a:rPr>
              <a:t>تحالفات </a:t>
            </a:r>
            <a:r>
              <a:rPr lang="ar-SA" sz="3200" dirty="0">
                <a:latin typeface="Calibri" panose="020F0502020204030204" pitchFamily="34" charset="0"/>
                <a:ea typeface="Calibri" panose="020F0502020204030204" pitchFamily="34" charset="0"/>
                <a:cs typeface="Times New Roman" panose="02020603050405020304" pitchFamily="18" charset="0"/>
              </a:rPr>
              <a:t>استراتيجية تكنولوجية:</a:t>
            </a:r>
            <a:endParaRPr lang="fr-FR"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pPr>
            <a:r>
              <a:rPr lang="ar-SA" sz="3200" dirty="0">
                <a:latin typeface="Calibri" panose="020F0502020204030204" pitchFamily="34" charset="0"/>
                <a:ea typeface="Calibri" panose="020F0502020204030204" pitchFamily="34" charset="0"/>
                <a:cs typeface="Times New Roman" panose="02020603050405020304" pitchFamily="18" charset="0"/>
              </a:rPr>
              <a:t>تتمثل في اكتساب الخبرة التكنولوجية مقابل الدخول إلى الأسواق الدولية.</a:t>
            </a:r>
            <a:endParaRPr lang="fr-FR" sz="24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15000"/>
              </a:lnSpc>
              <a:buFont typeface="Symbol" panose="05050102010706020507" pitchFamily="18" charset="2"/>
              <a:buChar char=""/>
            </a:pPr>
            <a:r>
              <a:rPr lang="ar-SA" sz="3200" dirty="0">
                <a:latin typeface="Calibri" panose="020F0502020204030204" pitchFamily="34" charset="0"/>
                <a:ea typeface="Calibri" panose="020F0502020204030204" pitchFamily="34" charset="0"/>
                <a:cs typeface="Times New Roman" panose="02020603050405020304" pitchFamily="18" charset="0"/>
              </a:rPr>
              <a:t>تحالفات استراتيجية انتاجية:</a:t>
            </a:r>
            <a:endParaRPr lang="fr-FR"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pPr>
            <a:r>
              <a:rPr lang="ar-SA" sz="3200" dirty="0">
                <a:latin typeface="Calibri" panose="020F0502020204030204" pitchFamily="34" charset="0"/>
                <a:ea typeface="Calibri" panose="020F0502020204030204" pitchFamily="34" charset="0"/>
                <a:cs typeface="Times New Roman" panose="02020603050405020304" pitchFamily="18" charset="0"/>
              </a:rPr>
              <a:t>تتمثل في الاستفادة من المعرفة الإنتاجية الخاصة للشركة مقابل المساعدة في الدخول الى الأسواق.</a:t>
            </a:r>
            <a:endParaRPr lang="fr-FR" sz="24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15000"/>
              </a:lnSpc>
              <a:buFont typeface="Symbol" panose="05050102010706020507" pitchFamily="18" charset="2"/>
              <a:buChar char=""/>
            </a:pPr>
            <a:r>
              <a:rPr lang="ar-SA" sz="3200" dirty="0">
                <a:latin typeface="Calibri" panose="020F0502020204030204" pitchFamily="34" charset="0"/>
                <a:ea typeface="Calibri" panose="020F0502020204030204" pitchFamily="34" charset="0"/>
                <a:cs typeface="Times New Roman" panose="02020603050405020304" pitchFamily="18" charset="0"/>
              </a:rPr>
              <a:t>تحالفات استراتيجية تسويقية:</a:t>
            </a:r>
            <a:endParaRPr lang="fr-FR"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pPr>
            <a:r>
              <a:rPr lang="ar-SA" sz="3200" dirty="0">
                <a:latin typeface="Calibri" panose="020F0502020204030204" pitchFamily="34" charset="0"/>
                <a:ea typeface="Calibri" panose="020F0502020204030204" pitchFamily="34" charset="0"/>
                <a:cs typeface="Times New Roman" panose="02020603050405020304" pitchFamily="18" charset="0"/>
              </a:rPr>
              <a:t>تتمثل في الاستفادة من نظام التوزيع الخاص بالطرف الآخر.</a:t>
            </a:r>
            <a:endParaRPr lang="fr-FR" sz="2400" dirty="0">
              <a:latin typeface="Calibri" panose="020F0502020204030204" pitchFamily="34" charset="0"/>
              <a:ea typeface="Calibri" panose="020F0502020204030204" pitchFamily="34" charset="0"/>
              <a:cs typeface="Arial" panose="020B0604020202020204" pitchFamily="34" charset="0"/>
            </a:endParaRPr>
          </a:p>
          <a:p>
            <a:endParaRPr lang="fr-FR" sz="3200" dirty="0"/>
          </a:p>
        </p:txBody>
      </p:sp>
    </p:spTree>
    <p:extLst>
      <p:ext uri="{BB962C8B-B14F-4D97-AF65-F5344CB8AC3E}">
        <p14:creationId xmlns:p14="http://schemas.microsoft.com/office/powerpoint/2010/main" val="32746498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SA" dirty="0"/>
              <a:t>عقود </a:t>
            </a:r>
            <a:r>
              <a:rPr lang="ar-SA" dirty="0" smtClean="0"/>
              <a:t>الإدارة</a:t>
            </a:r>
            <a:r>
              <a:rPr lang="fr-FR" dirty="0" smtClean="0"/>
              <a:t>-6-</a:t>
            </a:r>
            <a:r>
              <a:rPr lang="fr-FR" dirty="0"/>
              <a:t/>
            </a:r>
            <a:br>
              <a:rPr lang="fr-FR" dirty="0"/>
            </a:br>
            <a:endParaRPr lang="fr-FR" dirty="0"/>
          </a:p>
        </p:txBody>
      </p:sp>
      <p:sp>
        <p:nvSpPr>
          <p:cNvPr id="3" name="Espace réservé du contenu 2"/>
          <p:cNvSpPr>
            <a:spLocks noGrp="1"/>
          </p:cNvSpPr>
          <p:nvPr>
            <p:ph idx="1"/>
          </p:nvPr>
        </p:nvSpPr>
        <p:spPr>
          <a:xfrm>
            <a:off x="677334" y="1396315"/>
            <a:ext cx="8596668" cy="3880773"/>
          </a:xfrm>
        </p:spPr>
        <p:txBody>
          <a:bodyPr>
            <a:noAutofit/>
          </a:bodyPr>
          <a:lstStyle/>
          <a:p>
            <a:pPr algn="just" rtl="1"/>
            <a:r>
              <a:rPr lang="ar-SA" sz="3200" dirty="0" smtClean="0">
                <a:latin typeface="Arial" panose="020B0604020202020204" pitchFamily="34" charset="0"/>
                <a:cs typeface="Arial" panose="020B0604020202020204" pitchFamily="34" charset="0"/>
              </a:rPr>
              <a:t>هي </a:t>
            </a:r>
            <a:r>
              <a:rPr lang="ar-SA" sz="3200" dirty="0">
                <a:latin typeface="Arial" panose="020B0604020202020204" pitchFamily="34" charset="0"/>
                <a:cs typeface="Arial" panose="020B0604020202020204" pitchFamily="34" charset="0"/>
              </a:rPr>
              <a:t>عبارة عن عقد يتم بين شركة أجنبية وأخرى محلية، تقدم الشركة الأجنبية للشركة المحلية خبرة في مجال معين من المجالات التي تتناسب وعمل الشركة الأم، وتتخذ هذه العقود أشكالا عديدة، إذ تلاحظ بشكل جلي من حيث الخبرة التي لا يمكن أن تنشأ خلال فترة قصيرة فلا يكفي توفير البناء والأجهزة والمعدات الضرورية دون خبرة جيدة. تقسم الأرباح بين الطرفين طبقا لنسب محددة وطبقا لمدى أهمية رأس المال أو الإدارة في تحقيق الأهداف المشتركة. وتعتبر عقود الإدارة أحدث صور المشاركة بين الشركات</a:t>
            </a:r>
            <a:r>
              <a:rPr lang="ar-SA" sz="3200" dirty="0" smtClean="0">
                <a:latin typeface="Arial" panose="020B0604020202020204" pitchFamily="34" charset="0"/>
                <a:cs typeface="Arial" panose="020B0604020202020204" pitchFamily="34" charset="0"/>
              </a:rPr>
              <a:t>.</a:t>
            </a:r>
            <a:endParaRPr lang="fr-FR"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13298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677334" y="1027824"/>
            <a:ext cx="8835156" cy="3880773"/>
          </a:xfrm>
        </p:spPr>
        <p:txBody>
          <a:bodyPr>
            <a:noAutofit/>
          </a:bodyPr>
          <a:lstStyle/>
          <a:p>
            <a:pPr algn="just" rtl="1"/>
            <a:r>
              <a:rPr lang="ar-SA" sz="3600" dirty="0">
                <a:latin typeface="Arial" panose="020B0604020202020204" pitchFamily="34" charset="0"/>
                <a:cs typeface="Arial" panose="020B0604020202020204" pitchFamily="34" charset="0"/>
              </a:rPr>
              <a:t>وتنتشر عقود الإدارة في مجال المستشفيات والخدمات السياحية التي تحتاج إلى إدارة جيدة وفق أسس وقواعد حديثة.</a:t>
            </a:r>
            <a:endParaRPr lang="fr-FR" sz="3600" dirty="0">
              <a:latin typeface="Arial" panose="020B0604020202020204" pitchFamily="34" charset="0"/>
              <a:cs typeface="Arial" panose="020B0604020202020204" pitchFamily="34" charset="0"/>
            </a:endParaRPr>
          </a:p>
          <a:p>
            <a:pPr algn="just" rtl="1"/>
            <a:r>
              <a:rPr lang="ar-SA" sz="3600" dirty="0">
                <a:latin typeface="Arial" panose="020B0604020202020204" pitchFamily="34" charset="0"/>
                <a:cs typeface="Arial" panose="020B0604020202020204" pitchFamily="34" charset="0"/>
              </a:rPr>
              <a:t>وعادة ما يرتبط نجاح المشروع بالسمعة والشهرة الدولية، وتوفر عقود الإدارة على الشركات توظيف رؤوس أموال ضخمة مع تحقيق عائدات كبيرة. وفي الأخير يمكن القول بأن الشركة في إطار غزوها للأسواق الأجنبية ترتبط قراراتها وتتطور مناهج دخولها للسوق حسب: الوقت، السيطرة والمخاطرة.</a:t>
            </a:r>
            <a:endParaRPr lang="fr-FR" sz="3600" dirty="0">
              <a:latin typeface="Arial" panose="020B0604020202020204" pitchFamily="34" charset="0"/>
              <a:cs typeface="Arial" panose="020B0604020202020204" pitchFamily="34" charset="0"/>
            </a:endParaRPr>
          </a:p>
          <a:p>
            <a:pPr algn="just"/>
            <a:endParaRPr lang="fr-FR" sz="3600" dirty="0">
              <a:latin typeface="Arial" panose="020B0604020202020204" pitchFamily="34" charset="0"/>
              <a:cs typeface="Arial" panose="020B0604020202020204" pitchFamily="34" charset="0"/>
            </a:endParaRPr>
          </a:p>
          <a:p>
            <a:endParaRPr lang="fr-FR" sz="3600" dirty="0"/>
          </a:p>
        </p:txBody>
      </p:sp>
    </p:spTree>
    <p:extLst>
      <p:ext uri="{BB962C8B-B14F-4D97-AF65-F5344CB8AC3E}">
        <p14:creationId xmlns:p14="http://schemas.microsoft.com/office/powerpoint/2010/main" val="1350701127"/>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578</TotalTime>
  <Words>431</Words>
  <Application>Microsoft Office PowerPoint</Application>
  <PresentationFormat>Grand écran</PresentationFormat>
  <Paragraphs>25</Paragraphs>
  <Slides>8</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8</vt:i4>
      </vt:variant>
    </vt:vector>
  </HeadingPairs>
  <TitlesOfParts>
    <vt:vector size="16" baseType="lpstr">
      <vt:lpstr>Arial</vt:lpstr>
      <vt:lpstr>Calibri</vt:lpstr>
      <vt:lpstr>Symbol</vt:lpstr>
      <vt:lpstr>Tahoma</vt:lpstr>
      <vt:lpstr>Times New Roman</vt:lpstr>
      <vt:lpstr>Trebuchet MS</vt:lpstr>
      <vt:lpstr>Wingdings 3</vt:lpstr>
      <vt:lpstr>Facette</vt:lpstr>
      <vt:lpstr>Présentation PowerPoint</vt:lpstr>
      <vt:lpstr>2- حق الامتياز (الفرنشايز): </vt:lpstr>
      <vt:lpstr>3- المشاريع المشتركة: </vt:lpstr>
      <vt:lpstr>4- الاستثمار المباشر: </vt:lpstr>
      <vt:lpstr>-5- التحالفات الاستراتيجية العالمية: </vt:lpstr>
      <vt:lpstr>أنواع التحالفات الاستراتيجية: </vt:lpstr>
      <vt:lpstr>عقود الإدارة-6- </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HOME</dc:creator>
  <cp:lastModifiedBy>HOME</cp:lastModifiedBy>
  <cp:revision>5</cp:revision>
  <dcterms:created xsi:type="dcterms:W3CDTF">2022-05-14T11:11:00Z</dcterms:created>
  <dcterms:modified xsi:type="dcterms:W3CDTF">2022-05-15T22:29:11Z</dcterms:modified>
</cp:coreProperties>
</file>